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sldIdLst>
    <p:sldId id="256" r:id="rId2"/>
    <p:sldId id="257" r:id="rId3"/>
    <p:sldId id="258" r:id="rId4"/>
    <p:sldId id="269" r:id="rId5"/>
    <p:sldId id="259" r:id="rId6"/>
    <p:sldId id="260" r:id="rId7"/>
    <p:sldId id="261" r:id="rId8"/>
    <p:sldId id="262" r:id="rId9"/>
    <p:sldId id="263" r:id="rId10"/>
    <p:sldId id="264" r:id="rId11"/>
    <p:sldId id="265" r:id="rId12"/>
    <p:sldId id="266" r:id="rId13"/>
    <p:sldId id="268" r:id="rId14"/>
    <p:sldId id="270" r:id="rId15"/>
    <p:sldId id="27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62DD8B86-67FA-4924-A991-1F7321A8BC92}" type="datetimeFigureOut">
              <a:rPr lang="en-US" smtClean="0"/>
              <a:t>11/13/2024</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7B75D3E3-311D-45E9-BF05-0D9AA4C18AF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DD8B86-67FA-4924-A991-1F7321A8BC92}" type="datetimeFigureOut">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75D3E3-311D-45E9-BF05-0D9AA4C18AF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DD8B86-67FA-4924-A991-1F7321A8BC92}" type="datetimeFigureOut">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75D3E3-311D-45E9-BF05-0D9AA4C18AF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2DD8B86-67FA-4924-A991-1F7321A8BC92}" type="datetimeFigureOut">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75D3E3-311D-45E9-BF05-0D9AA4C18AF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2DD8B86-67FA-4924-A991-1F7321A8BC92}" type="datetimeFigureOut">
              <a:rPr lang="en-US" smtClean="0"/>
              <a:t>11/13/2024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B75D3E3-311D-45E9-BF05-0D9AA4C18AF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DD8B86-67FA-4924-A991-1F7321A8BC92}" type="datetimeFigureOut">
              <a:rPr lang="en-US" smtClean="0"/>
              <a:t>11/13/2024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75D3E3-311D-45E9-BF05-0D9AA4C18AF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62DD8B86-67FA-4924-A991-1F7321A8BC92}" type="datetimeFigureOut">
              <a:rPr lang="en-US" smtClean="0"/>
              <a:t>11/13/2024</a:t>
            </a:fld>
            <a:endParaRPr lang="en-US"/>
          </a:p>
        </p:txBody>
      </p:sp>
      <p:sp>
        <p:nvSpPr>
          <p:cNvPr id="27" name="Slide Number Placeholder 26"/>
          <p:cNvSpPr>
            <a:spLocks noGrp="1"/>
          </p:cNvSpPr>
          <p:nvPr>
            <p:ph type="sldNum" sz="quarter" idx="11"/>
          </p:nvPr>
        </p:nvSpPr>
        <p:spPr/>
        <p:txBody>
          <a:bodyPr rtlCol="0"/>
          <a:lstStyle/>
          <a:p>
            <a:fld id="{7B75D3E3-311D-45E9-BF05-0D9AA4C18AF5}"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62DD8B86-67FA-4924-A991-1F7321A8BC92}" type="datetimeFigureOut">
              <a:rPr lang="en-US" smtClean="0"/>
              <a:t>11/13/2024</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7B75D3E3-311D-45E9-BF05-0D9AA4C18AF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2DD8B86-67FA-4924-A991-1F7321A8BC92}" type="datetimeFigureOut">
              <a:rPr lang="en-US" smtClean="0"/>
              <a:t>11/13/2024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B75D3E3-311D-45E9-BF05-0D9AA4C18AF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2DD8B86-67FA-4924-A991-1F7321A8BC92}" type="datetimeFigureOut">
              <a:rPr lang="en-US" smtClean="0"/>
              <a:t>11/13/2024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75D3E3-311D-45E9-BF05-0D9AA4C18AF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2DD8B86-67FA-4924-A991-1F7321A8BC92}" type="datetimeFigureOut">
              <a:rPr lang="en-US" smtClean="0"/>
              <a:t>11/13/2024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B75D3E3-311D-45E9-BF05-0D9AA4C18AF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62DD8B86-67FA-4924-A991-1F7321A8BC92}" type="datetimeFigureOut">
              <a:rPr lang="en-US" smtClean="0"/>
              <a:t>11/13/2024</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7B75D3E3-311D-45E9-BF05-0D9AA4C18AF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oecdbetterlifeindex.org/blog/in-search-of-satisfaction.htm"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en.wikipedia.org/wiki/Attitude_(psycholog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positivepsychology.com/hope-therapy/"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2">
                <a:shade val="40000"/>
                <a:satMod val="150000"/>
                <a:alpha val="8000"/>
              </a:schemeClr>
            </a:gs>
            <a:gs pos="34000">
              <a:schemeClr val="bg2">
                <a:shade val="60000"/>
                <a:satMod val="150000"/>
              </a:schemeClr>
            </a:gs>
            <a:gs pos="100000">
              <a:schemeClr val="bg2">
                <a:tint val="83000"/>
                <a:satMod val="200000"/>
              </a:schemeClr>
            </a:gs>
          </a:gsLst>
          <a:lin ang="130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990600"/>
            <a:ext cx="9067800" cy="1295400"/>
          </a:xfrm>
        </p:spPr>
        <p:txBody>
          <a:bodyPr>
            <a:noAutofit/>
          </a:bodyPr>
          <a:lstStyle/>
          <a:p>
            <a:pPr algn="ctr"/>
            <a:r>
              <a:rPr lang="en-US" sz="6000" b="1" dirty="0"/>
              <a:t>Subjective Wellbeing </a:t>
            </a:r>
            <a:r>
              <a:rPr lang="en-US" b="1" dirty="0"/>
              <a:t/>
            </a:r>
            <a:br>
              <a:rPr lang="en-US" b="1" dirty="0"/>
            </a:br>
            <a:endParaRPr lang="en-US" dirty="0"/>
          </a:p>
        </p:txBody>
      </p:sp>
      <p:sp>
        <p:nvSpPr>
          <p:cNvPr id="3" name="Subtitle 2"/>
          <p:cNvSpPr>
            <a:spLocks noGrp="1"/>
          </p:cNvSpPr>
          <p:nvPr>
            <p:ph type="subTitle" idx="1"/>
          </p:nvPr>
        </p:nvSpPr>
        <p:spPr>
          <a:xfrm>
            <a:off x="2590800" y="3657600"/>
            <a:ext cx="5715000" cy="1752600"/>
          </a:xfrm>
        </p:spPr>
        <p:txBody>
          <a:bodyPr>
            <a:noAutofit/>
          </a:bodyPr>
          <a:lstStyle/>
          <a:p>
            <a:pPr algn="r"/>
            <a:r>
              <a:rPr lang="en-US" sz="2400" dirty="0" smtClean="0">
                <a:solidFill>
                  <a:schemeClr val="tx1"/>
                </a:solidFill>
              </a:rPr>
              <a:t>Dr. </a:t>
            </a:r>
            <a:r>
              <a:rPr lang="en-US" sz="2400" dirty="0" err="1" smtClean="0">
                <a:solidFill>
                  <a:schemeClr val="tx1"/>
                </a:solidFill>
              </a:rPr>
              <a:t>Rashmi</a:t>
            </a:r>
            <a:r>
              <a:rPr lang="en-US" sz="2400" dirty="0" smtClean="0">
                <a:solidFill>
                  <a:schemeClr val="tx1"/>
                </a:solidFill>
              </a:rPr>
              <a:t> Rani</a:t>
            </a:r>
          </a:p>
          <a:p>
            <a:pPr algn="r"/>
            <a:r>
              <a:rPr lang="en-US" sz="2400" dirty="0" smtClean="0">
                <a:solidFill>
                  <a:schemeClr val="tx1"/>
                </a:solidFill>
              </a:rPr>
              <a:t>Assistant Professor,</a:t>
            </a:r>
          </a:p>
          <a:p>
            <a:pPr algn="r"/>
            <a:r>
              <a:rPr lang="en-US" sz="2400" dirty="0" smtClean="0">
                <a:solidFill>
                  <a:schemeClr val="tx1"/>
                </a:solidFill>
              </a:rPr>
              <a:t>Department of Psychology,</a:t>
            </a:r>
          </a:p>
          <a:p>
            <a:pPr algn="r"/>
            <a:r>
              <a:rPr lang="en-US" sz="2400" dirty="0" smtClean="0">
                <a:solidFill>
                  <a:schemeClr val="tx1"/>
                </a:solidFill>
              </a:rPr>
              <a:t>D.D.U Gorakhpur University,</a:t>
            </a:r>
          </a:p>
          <a:p>
            <a:pPr algn="r"/>
            <a:r>
              <a:rPr lang="en-US" sz="2400" dirty="0" smtClean="0">
                <a:solidFill>
                  <a:schemeClr val="tx1"/>
                </a:solidFill>
              </a:rPr>
              <a:t>Gorakhpur</a:t>
            </a:r>
            <a:endParaRPr lang="en-US" sz="2400" dirty="0">
              <a:solidFill>
                <a:schemeClr val="tx1"/>
              </a:solidFill>
            </a:endParaRPr>
          </a:p>
        </p:txBody>
      </p:sp>
    </p:spTree>
    <p:extLst>
      <p:ext uri="{BB962C8B-B14F-4D97-AF65-F5344CB8AC3E}">
        <p14:creationId xmlns:p14="http://schemas.microsoft.com/office/powerpoint/2010/main" val="25685551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t>POSITIVE AND NEGATIVE AFFECT SCALE (PANAS)</a:t>
            </a:r>
            <a:br>
              <a:rPr lang="en-US" sz="2800" b="1" dirty="0" smtClean="0"/>
            </a:br>
            <a:endParaRPr lang="en-US" sz="2800" dirty="0"/>
          </a:p>
        </p:txBody>
      </p:sp>
      <p:sp>
        <p:nvSpPr>
          <p:cNvPr id="3" name="Content Placeholder 2"/>
          <p:cNvSpPr>
            <a:spLocks noGrp="1"/>
          </p:cNvSpPr>
          <p:nvPr>
            <p:ph idx="1"/>
          </p:nvPr>
        </p:nvSpPr>
        <p:spPr/>
        <p:txBody>
          <a:bodyPr>
            <a:normAutofit/>
          </a:bodyPr>
          <a:lstStyle/>
          <a:p>
            <a:pPr algn="just"/>
            <a:r>
              <a:rPr lang="en-US" sz="2400" dirty="0" smtClean="0"/>
              <a:t>The </a:t>
            </a:r>
            <a:r>
              <a:rPr lang="en-US" sz="2400" dirty="0"/>
              <a:t>PANAS is a self-report questionnaire comprising two separate subscales, one measuring positive affect and one measuring negative affect (Watson, Clark, &amp; </a:t>
            </a:r>
            <a:r>
              <a:rPr lang="en-US" sz="2400" dirty="0" err="1"/>
              <a:t>Tellegen</a:t>
            </a:r>
            <a:r>
              <a:rPr lang="en-US" sz="2400" dirty="0"/>
              <a:t>, 1988; Medvedev &amp; </a:t>
            </a:r>
            <a:r>
              <a:rPr lang="en-US" sz="2400" dirty="0" err="1"/>
              <a:t>Landhuis</a:t>
            </a:r>
            <a:r>
              <a:rPr lang="en-US" sz="2400" dirty="0"/>
              <a:t>, 2018</a:t>
            </a:r>
            <a:r>
              <a:rPr lang="en-US" sz="2400" dirty="0" smtClean="0"/>
              <a:t>).</a:t>
            </a:r>
          </a:p>
          <a:p>
            <a:pPr marL="109728" indent="0" algn="just">
              <a:buNone/>
            </a:pPr>
            <a:endParaRPr lang="en-US" sz="2400" dirty="0" smtClean="0"/>
          </a:p>
          <a:p>
            <a:pPr algn="just"/>
            <a:r>
              <a:rPr lang="en-US" sz="2400" dirty="0"/>
              <a:t>Each scale includes 10 adjectives that relate to different affective states, such as “hostile,” “alert,” “jittery,” and “proud.” Using a 5-point </a:t>
            </a:r>
            <a:r>
              <a:rPr lang="en-US" sz="2400" dirty="0" err="1"/>
              <a:t>Likert</a:t>
            </a:r>
            <a:r>
              <a:rPr lang="en-US" sz="2400" dirty="0"/>
              <a:t> scale, where 1 is “Not at all/Very Slightly” and 5 is “Extremely,” participants rate the extent to which they feel each emotion.</a:t>
            </a:r>
          </a:p>
          <a:p>
            <a:endParaRPr lang="en-US" dirty="0"/>
          </a:p>
        </p:txBody>
      </p:sp>
    </p:spTree>
    <p:extLst>
      <p:ext uri="{BB962C8B-B14F-4D97-AF65-F5344CB8AC3E}">
        <p14:creationId xmlns:p14="http://schemas.microsoft.com/office/powerpoint/2010/main" val="38224611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143000"/>
            <a:ext cx="8763000" cy="1066800"/>
          </a:xfrm>
        </p:spPr>
        <p:txBody>
          <a:bodyPr>
            <a:normAutofit fontScale="90000"/>
          </a:bodyPr>
          <a:lstStyle/>
          <a:p>
            <a:pPr algn="ctr"/>
            <a:r>
              <a:rPr lang="en-US" sz="3600" b="1" dirty="0" smtClean="0"/>
              <a:t>SCALE OF POSITIVE AND NEGATIVE EXPERIENCE (SPANE)</a:t>
            </a:r>
            <a:r>
              <a:rPr lang="en-US" b="1" dirty="0"/>
              <a:t/>
            </a:r>
            <a:br>
              <a:rPr lang="en-US" b="1" dirty="0"/>
            </a:br>
            <a:endParaRPr lang="en-US" dirty="0"/>
          </a:p>
        </p:txBody>
      </p:sp>
      <p:sp>
        <p:nvSpPr>
          <p:cNvPr id="3" name="Content Placeholder 2"/>
          <p:cNvSpPr>
            <a:spLocks noGrp="1"/>
          </p:cNvSpPr>
          <p:nvPr>
            <p:ph idx="1"/>
          </p:nvPr>
        </p:nvSpPr>
        <p:spPr/>
        <p:txBody>
          <a:bodyPr>
            <a:normAutofit/>
          </a:bodyPr>
          <a:lstStyle/>
          <a:p>
            <a:pPr algn="just"/>
            <a:r>
              <a:rPr lang="en-US" sz="2000" dirty="0" smtClean="0"/>
              <a:t>Another </a:t>
            </a:r>
            <a:r>
              <a:rPr lang="en-US" sz="2000" dirty="0"/>
              <a:t>commonly used measure of affect, the SPANE, was developed by </a:t>
            </a:r>
            <a:r>
              <a:rPr lang="en-US" sz="2000" dirty="0" err="1"/>
              <a:t>Diener</a:t>
            </a:r>
            <a:r>
              <a:rPr lang="en-US" sz="2000" dirty="0"/>
              <a:t> et al. in 2009. It measures both pleasant and unpleasant emotional feelings, as well as other positive states, such as flow and engagement, physical pleasure, and interest. Similar to the PANAS, it works by presenting 12 adjectives that the participant considers; examples include “joyful,” “afraid,” and “contented</a:t>
            </a:r>
            <a:r>
              <a:rPr lang="en-US" sz="2000" dirty="0" smtClean="0"/>
              <a:t>.</a:t>
            </a:r>
          </a:p>
          <a:p>
            <a:pPr marL="109728" indent="0" algn="just">
              <a:buNone/>
            </a:pPr>
            <a:endParaRPr lang="en-US" sz="2000" dirty="0" smtClean="0"/>
          </a:p>
          <a:p>
            <a:pPr algn="just"/>
            <a:r>
              <a:rPr lang="en-US" sz="2000" dirty="0"/>
              <a:t>All items are scored using a 5-point </a:t>
            </a:r>
            <a:r>
              <a:rPr lang="en-US" sz="2000" dirty="0" err="1"/>
              <a:t>Likert</a:t>
            </a:r>
            <a:r>
              <a:rPr lang="en-US" sz="2000" dirty="0"/>
              <a:t> scale that spans from 1 (“very rarely or never”) to 5 (“very often or always”). The positive feelings score (SPANE–P) and negative feelings score (SPANE–N) yield positive and negative figures, respectively, which allows you to calculate your overall affect balance score (SPANE–B).</a:t>
            </a:r>
          </a:p>
          <a:p>
            <a:pPr algn="just"/>
            <a:endParaRPr lang="en-US" sz="2000" dirty="0"/>
          </a:p>
        </p:txBody>
      </p:sp>
    </p:spTree>
    <p:extLst>
      <p:ext uri="{BB962C8B-B14F-4D97-AF65-F5344CB8AC3E}">
        <p14:creationId xmlns:p14="http://schemas.microsoft.com/office/powerpoint/2010/main" val="22664293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SATISFACTION WITH LIFE SCALE</a:t>
            </a:r>
            <a:br>
              <a:rPr lang="en-US" b="1" dirty="0" smtClean="0"/>
            </a:br>
            <a:endParaRPr lang="en-US" dirty="0"/>
          </a:p>
        </p:txBody>
      </p:sp>
      <p:sp>
        <p:nvSpPr>
          <p:cNvPr id="3" name="Content Placeholder 2"/>
          <p:cNvSpPr>
            <a:spLocks noGrp="1"/>
          </p:cNvSpPr>
          <p:nvPr>
            <p:ph idx="1"/>
          </p:nvPr>
        </p:nvSpPr>
        <p:spPr/>
        <p:txBody>
          <a:bodyPr>
            <a:normAutofit/>
          </a:bodyPr>
          <a:lstStyle/>
          <a:p>
            <a:pPr algn="just"/>
            <a:r>
              <a:rPr lang="en-US" sz="2400" dirty="0" smtClean="0"/>
              <a:t> Satisfaction </a:t>
            </a:r>
            <a:r>
              <a:rPr lang="en-US" sz="2400" dirty="0"/>
              <a:t>With Life Scale is a compact questionnaire for </a:t>
            </a:r>
            <a:r>
              <a:rPr lang="en-US" sz="2400" dirty="0" smtClean="0"/>
              <a:t>measuring </a:t>
            </a:r>
            <a:r>
              <a:rPr lang="en-US" sz="2400" dirty="0"/>
              <a:t>global life </a:t>
            </a:r>
            <a:r>
              <a:rPr lang="en-US" sz="2400" dirty="0" smtClean="0"/>
              <a:t>satisfaction (</a:t>
            </a:r>
            <a:r>
              <a:rPr lang="en-US" sz="2400" dirty="0" err="1"/>
              <a:t>Diener</a:t>
            </a:r>
            <a:r>
              <a:rPr lang="en-US" sz="2400" dirty="0"/>
              <a:t>, Emmons, Larsen, and </a:t>
            </a:r>
            <a:r>
              <a:rPr lang="en-US" sz="2400" dirty="0" smtClean="0"/>
              <a:t>Griffin</a:t>
            </a:r>
            <a:r>
              <a:rPr lang="en-US" sz="2400" dirty="0"/>
              <a:t>,</a:t>
            </a:r>
            <a:r>
              <a:rPr lang="en-US" sz="2400" dirty="0" smtClean="0"/>
              <a:t> 1985</a:t>
            </a:r>
            <a:r>
              <a:rPr lang="en-US" sz="2400" dirty="0"/>
              <a:t>) </a:t>
            </a:r>
            <a:r>
              <a:rPr lang="en-US" sz="2400" dirty="0" smtClean="0"/>
              <a:t>.</a:t>
            </a:r>
          </a:p>
          <a:p>
            <a:pPr marL="109728" indent="0" algn="just">
              <a:buNone/>
            </a:pPr>
            <a:endParaRPr lang="en-US" sz="2400" dirty="0"/>
          </a:p>
          <a:p>
            <a:pPr algn="just"/>
            <a:r>
              <a:rPr lang="en-US" sz="2400" dirty="0"/>
              <a:t>It looks specifically at the life satisfaction construct and doesn’t include items for affect. With good internal consistency and temporal reliability, it consists of five statements where participants can indicate a level of agreement on a 7-point scale.</a:t>
            </a:r>
          </a:p>
          <a:p>
            <a:pPr algn="just"/>
            <a:endParaRPr lang="en-US" sz="2400" dirty="0"/>
          </a:p>
        </p:txBody>
      </p:sp>
    </p:spTree>
    <p:extLst>
      <p:ext uri="{BB962C8B-B14F-4D97-AF65-F5344CB8AC3E}">
        <p14:creationId xmlns:p14="http://schemas.microsoft.com/office/powerpoint/2010/main" val="1156993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Oxford Happiness Questionnaire (OHQ)</a:t>
            </a:r>
            <a:br>
              <a:rPr lang="en-US" b="1" dirty="0"/>
            </a:br>
            <a:endParaRPr lang="en-US" dirty="0"/>
          </a:p>
        </p:txBody>
      </p:sp>
      <p:sp>
        <p:nvSpPr>
          <p:cNvPr id="3" name="Content Placeholder 2"/>
          <p:cNvSpPr>
            <a:spLocks noGrp="1"/>
          </p:cNvSpPr>
          <p:nvPr>
            <p:ph idx="1"/>
          </p:nvPr>
        </p:nvSpPr>
        <p:spPr/>
        <p:txBody>
          <a:bodyPr>
            <a:normAutofit/>
          </a:bodyPr>
          <a:lstStyle/>
          <a:p>
            <a:pPr marL="109728" indent="0" algn="just">
              <a:buNone/>
            </a:pPr>
            <a:r>
              <a:rPr lang="en-US" dirty="0" smtClean="0"/>
              <a:t>Hills and Argyle (2002) developed the OHQ as an improvement on the Oxford Happiness Inventory, which was being used at the time to measure SWB (</a:t>
            </a:r>
            <a:r>
              <a:rPr lang="en-US" dirty="0" err="1" smtClean="0"/>
              <a:t>Kashdan</a:t>
            </a:r>
            <a:r>
              <a:rPr lang="en-US" dirty="0" smtClean="0"/>
              <a:t>, 2004). Participants use a 1–6 scale to report how much they agree with 29 items, where 1 indicates the strongest disagreement possible and six, the strongest agreement.</a:t>
            </a:r>
          </a:p>
          <a:p>
            <a:pPr marL="109728" indent="0" algn="just">
              <a:buNone/>
            </a:pPr>
            <a:endParaRPr lang="en-US" dirty="0" smtClean="0"/>
          </a:p>
          <a:p>
            <a:pPr algn="just"/>
            <a:endParaRPr lang="en-US" dirty="0"/>
          </a:p>
        </p:txBody>
      </p:sp>
    </p:spTree>
    <p:extLst>
      <p:ext uri="{BB962C8B-B14F-4D97-AF65-F5344CB8AC3E}">
        <p14:creationId xmlns:p14="http://schemas.microsoft.com/office/powerpoint/2010/main" val="6926358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838200"/>
          </a:xfrm>
        </p:spPr>
        <p:txBody>
          <a:bodyPr/>
          <a:lstStyle/>
          <a:p>
            <a:pPr algn="ctr"/>
            <a:r>
              <a:rPr lang="en-US" dirty="0" smtClean="0"/>
              <a:t>REFERENCES</a:t>
            </a:r>
            <a:endParaRPr lang="en-US" dirty="0"/>
          </a:p>
        </p:txBody>
      </p:sp>
      <p:sp>
        <p:nvSpPr>
          <p:cNvPr id="3" name="Content Placeholder 2"/>
          <p:cNvSpPr>
            <a:spLocks noGrp="1"/>
          </p:cNvSpPr>
          <p:nvPr>
            <p:ph idx="1"/>
          </p:nvPr>
        </p:nvSpPr>
        <p:spPr>
          <a:xfrm>
            <a:off x="152400" y="1219200"/>
            <a:ext cx="8763000" cy="5141976"/>
          </a:xfrm>
        </p:spPr>
        <p:txBody>
          <a:bodyPr>
            <a:noAutofit/>
          </a:bodyPr>
          <a:lstStyle/>
          <a:p>
            <a:pPr marL="109728" indent="0" algn="just">
              <a:buNone/>
            </a:pPr>
            <a:r>
              <a:rPr lang="en-US" sz="1400" dirty="0"/>
              <a:t>Abdel-</a:t>
            </a:r>
            <a:r>
              <a:rPr lang="en-US" sz="1400" dirty="0" err="1"/>
              <a:t>Khalek</a:t>
            </a:r>
            <a:r>
              <a:rPr lang="en-US" sz="1400" dirty="0"/>
              <a:t>, A., &amp; Lester, D. (2013). Mental health, subjective well-being, and religiosity: </a:t>
            </a:r>
            <a:r>
              <a:rPr lang="en-US" sz="1400" dirty="0" smtClean="0"/>
              <a:t>	Significant 	associations </a:t>
            </a:r>
            <a:r>
              <a:rPr lang="en-US" sz="1400" dirty="0"/>
              <a:t>in Kuwait and USA. </a:t>
            </a:r>
            <a:r>
              <a:rPr lang="en-US" sz="1400" i="1" dirty="0"/>
              <a:t>Journal of Muslim Mental Health</a:t>
            </a:r>
            <a:r>
              <a:rPr lang="en-US" sz="1400" dirty="0"/>
              <a:t>, </a:t>
            </a:r>
            <a:r>
              <a:rPr lang="en-US" sz="1400" i="1" dirty="0"/>
              <a:t>7</a:t>
            </a:r>
            <a:r>
              <a:rPr lang="en-US" sz="1400" dirty="0"/>
              <a:t>(2), 63–76.</a:t>
            </a:r>
          </a:p>
          <a:p>
            <a:pPr marL="109728" indent="0" algn="just">
              <a:buNone/>
            </a:pPr>
            <a:r>
              <a:rPr lang="en-US" sz="1400" dirty="0" err="1"/>
              <a:t>Diener</a:t>
            </a:r>
            <a:r>
              <a:rPr lang="en-US" sz="1400" dirty="0"/>
              <a:t>, E., &amp; Fujita, F. (1995). Resources, personal strivings, and subjective well-being: A nomothetic and </a:t>
            </a:r>
            <a:r>
              <a:rPr lang="en-US" sz="1400" dirty="0" smtClean="0"/>
              <a:t>	idiographic </a:t>
            </a:r>
            <a:r>
              <a:rPr lang="en-US" sz="1400" dirty="0"/>
              <a:t>approach.</a:t>
            </a:r>
            <a:r>
              <a:rPr lang="en-US" sz="1400" i="1" dirty="0"/>
              <a:t> Journal of Personality and Social Psychology</a:t>
            </a:r>
            <a:r>
              <a:rPr lang="en-US" sz="1400" dirty="0"/>
              <a:t>, </a:t>
            </a:r>
            <a:r>
              <a:rPr lang="en-US" sz="1400" i="1" dirty="0"/>
              <a:t>68</a:t>
            </a:r>
            <a:r>
              <a:rPr lang="en-US" sz="1400" dirty="0"/>
              <a:t>(5), 926–935.</a:t>
            </a:r>
          </a:p>
          <a:p>
            <a:pPr marL="109728" indent="0" algn="just">
              <a:buNone/>
            </a:pPr>
            <a:r>
              <a:rPr lang="en-US" sz="1400" dirty="0" err="1"/>
              <a:t>Diener</a:t>
            </a:r>
            <a:r>
              <a:rPr lang="en-US" sz="1400" dirty="0"/>
              <a:t>, E., Emmons, R. A., Larsen, R. J., &amp; Griffin, S. (1985). The Satisfaction with Life Scale.</a:t>
            </a:r>
            <a:r>
              <a:rPr lang="en-US" sz="1400" i="1" dirty="0"/>
              <a:t> Journal of </a:t>
            </a:r>
            <a:r>
              <a:rPr lang="en-US" sz="1400" i="1" dirty="0" smtClean="0"/>
              <a:t>	Personality </a:t>
            </a:r>
            <a:r>
              <a:rPr lang="en-US" sz="1400" i="1" dirty="0"/>
              <a:t>Assessmen</a:t>
            </a:r>
            <a:r>
              <a:rPr lang="en-US" sz="1400" dirty="0"/>
              <a:t>t, </a:t>
            </a:r>
            <a:r>
              <a:rPr lang="en-US" sz="1400" i="1" dirty="0"/>
              <a:t>49</a:t>
            </a:r>
            <a:r>
              <a:rPr lang="en-US" sz="1400" dirty="0"/>
              <a:t>(1), 71–75.</a:t>
            </a:r>
          </a:p>
          <a:p>
            <a:pPr marL="109728" indent="0" algn="just">
              <a:buNone/>
            </a:pPr>
            <a:r>
              <a:rPr lang="en-US" sz="1400" dirty="0" err="1"/>
              <a:t>Diener</a:t>
            </a:r>
            <a:r>
              <a:rPr lang="en-US" sz="1400" dirty="0"/>
              <a:t>, E., </a:t>
            </a:r>
            <a:r>
              <a:rPr lang="en-US" sz="1400" dirty="0" err="1"/>
              <a:t>Tay</a:t>
            </a:r>
            <a:r>
              <a:rPr lang="en-US" sz="1400" dirty="0"/>
              <a:t>, L., &amp; </a:t>
            </a:r>
            <a:r>
              <a:rPr lang="en-US" sz="1400" dirty="0" err="1"/>
              <a:t>Oishi</a:t>
            </a:r>
            <a:r>
              <a:rPr lang="en-US" sz="1400" dirty="0"/>
              <a:t>, S. (2013). Rising income and the subjective well-being of nations. </a:t>
            </a:r>
            <a:r>
              <a:rPr lang="en-US" sz="1400" i="1" dirty="0"/>
              <a:t>Journal of </a:t>
            </a:r>
            <a:r>
              <a:rPr lang="en-US" sz="1400" i="1" dirty="0" smtClean="0"/>
              <a:t>	Personality </a:t>
            </a:r>
            <a:r>
              <a:rPr lang="en-US" sz="1400" i="1" dirty="0"/>
              <a:t>and Social Psychology</a:t>
            </a:r>
            <a:r>
              <a:rPr lang="en-US" sz="1400" dirty="0"/>
              <a:t>, </a:t>
            </a:r>
            <a:r>
              <a:rPr lang="en-US" sz="1400" i="1" dirty="0"/>
              <a:t>104</a:t>
            </a:r>
            <a:r>
              <a:rPr lang="en-US" sz="1400" dirty="0"/>
              <a:t>(2), 267–276.</a:t>
            </a:r>
          </a:p>
          <a:p>
            <a:pPr marL="109728" indent="0" algn="just">
              <a:buNone/>
            </a:pPr>
            <a:r>
              <a:rPr lang="en-US" sz="1400" dirty="0" err="1"/>
              <a:t>Diener</a:t>
            </a:r>
            <a:r>
              <a:rPr lang="en-US" sz="1400" dirty="0"/>
              <a:t>, E., </a:t>
            </a:r>
            <a:r>
              <a:rPr lang="en-US" sz="1400" dirty="0" err="1"/>
              <a:t>Wirtz</a:t>
            </a:r>
            <a:r>
              <a:rPr lang="en-US" sz="1400" dirty="0"/>
              <a:t>, D., Tov, W., Kim-</a:t>
            </a:r>
            <a:r>
              <a:rPr lang="en-US" sz="1400" dirty="0" err="1"/>
              <a:t>Prieto</a:t>
            </a:r>
            <a:r>
              <a:rPr lang="en-US" sz="1400" dirty="0"/>
              <a:t>, C., Choi. D., </a:t>
            </a:r>
            <a:r>
              <a:rPr lang="en-US" sz="1400" dirty="0" err="1"/>
              <a:t>Oishi</a:t>
            </a:r>
            <a:r>
              <a:rPr lang="en-US" sz="1400" dirty="0"/>
              <a:t>, S., &amp; </a:t>
            </a:r>
            <a:r>
              <a:rPr lang="en-US" sz="1400" dirty="0" err="1"/>
              <a:t>Biswas-Diener</a:t>
            </a:r>
            <a:r>
              <a:rPr lang="en-US" sz="1400" dirty="0"/>
              <a:t>, R. (2009). New </a:t>
            </a:r>
            <a:r>
              <a:rPr lang="en-US" sz="1400" dirty="0" smtClean="0"/>
              <a:t>	measures </a:t>
            </a:r>
            <a:r>
              <a:rPr lang="en-US" sz="1400" dirty="0"/>
              <a:t>of well-being: Flourishing and positive and negative feelings. </a:t>
            </a:r>
            <a:r>
              <a:rPr lang="en-US" sz="1400" i="1" dirty="0"/>
              <a:t>Social Indicators </a:t>
            </a:r>
            <a:r>
              <a:rPr lang="en-US" sz="1400" i="1" dirty="0" smtClean="0"/>
              <a:t>	Research</a:t>
            </a:r>
            <a:r>
              <a:rPr lang="en-US" sz="1400" i="1" dirty="0"/>
              <a:t>, 39, </a:t>
            </a:r>
            <a:r>
              <a:rPr lang="en-US" sz="1400" dirty="0"/>
              <a:t>247–266.</a:t>
            </a:r>
          </a:p>
          <a:p>
            <a:pPr marL="109728" indent="0" algn="just">
              <a:buNone/>
            </a:pPr>
            <a:r>
              <a:rPr lang="en-US" sz="1400" dirty="0"/>
              <a:t>Hills, P., &amp; Argyle, M. (2002). The Oxford Happiness Questionnaire: A compact scale for the measurement </a:t>
            </a:r>
            <a:r>
              <a:rPr lang="en-US" sz="1400" dirty="0" smtClean="0"/>
              <a:t>	of </a:t>
            </a:r>
            <a:r>
              <a:rPr lang="en-US" sz="1400" dirty="0"/>
              <a:t>psychological well-being. </a:t>
            </a:r>
            <a:r>
              <a:rPr lang="en-US" sz="1400" i="1" dirty="0"/>
              <a:t>Personality and Individual Differences</a:t>
            </a:r>
            <a:r>
              <a:rPr lang="en-US" sz="1400" dirty="0"/>
              <a:t>, </a:t>
            </a:r>
            <a:r>
              <a:rPr lang="en-US" sz="1400" i="1" dirty="0"/>
              <a:t>33</a:t>
            </a:r>
            <a:r>
              <a:rPr lang="en-US" sz="1400" dirty="0"/>
              <a:t>(7), 1071–1082.</a:t>
            </a:r>
          </a:p>
          <a:p>
            <a:pPr marL="109728" indent="0" algn="just">
              <a:buNone/>
            </a:pPr>
            <a:r>
              <a:rPr lang="en-US" sz="1400" dirty="0"/>
              <a:t>OECD Better Life. (2013). </a:t>
            </a:r>
            <a:r>
              <a:rPr lang="en-US" sz="1400" i="1" dirty="0"/>
              <a:t>In search of satisfaction</a:t>
            </a:r>
            <a:r>
              <a:rPr lang="en-US" sz="1400" dirty="0"/>
              <a:t>. Retrieved from </a:t>
            </a:r>
            <a:r>
              <a:rPr lang="en-US" sz="1400" dirty="0" smtClean="0"/>
              <a:t>	</a:t>
            </a:r>
            <a:r>
              <a:rPr lang="en-US" sz="1400" u="sng" dirty="0" smtClean="0">
                <a:hlinkClick r:id="rId2"/>
              </a:rPr>
              <a:t>http</a:t>
            </a:r>
            <a:r>
              <a:rPr lang="en-US" sz="1400" u="sng" dirty="0">
                <a:hlinkClick r:id="rId2"/>
              </a:rPr>
              <a:t>://www.oecdbetterlifeindex.org/blog/in-search-of-satisfaction.htm</a:t>
            </a:r>
            <a:endParaRPr lang="en-US" sz="1400" dirty="0"/>
          </a:p>
          <a:p>
            <a:pPr marL="109728" indent="0" algn="just">
              <a:buNone/>
            </a:pPr>
            <a:r>
              <a:rPr lang="en-US" sz="1400" dirty="0" err="1"/>
              <a:t>Skevington</a:t>
            </a:r>
            <a:r>
              <a:rPr lang="en-US" sz="1400" dirty="0"/>
              <a:t>, S. M., &amp; </a:t>
            </a:r>
            <a:r>
              <a:rPr lang="en-US" sz="1400" dirty="0" err="1"/>
              <a:t>Böhnke</a:t>
            </a:r>
            <a:r>
              <a:rPr lang="en-US" sz="1400" dirty="0"/>
              <a:t>, J. R. (2018). How is subjective well-being related to quality of life? Do we </a:t>
            </a:r>
            <a:r>
              <a:rPr lang="en-US" sz="1400" dirty="0" smtClean="0"/>
              <a:t>	need </a:t>
            </a:r>
            <a:r>
              <a:rPr lang="en-US" sz="1400" dirty="0"/>
              <a:t>two concepts and both measures? </a:t>
            </a:r>
            <a:r>
              <a:rPr lang="en-US" sz="1400" i="1" dirty="0"/>
              <a:t>Social Science &amp; Medicine</a:t>
            </a:r>
            <a:r>
              <a:rPr lang="en-US" sz="1400" dirty="0"/>
              <a:t>, </a:t>
            </a:r>
            <a:r>
              <a:rPr lang="en-US" sz="1400" i="1" dirty="0"/>
              <a:t>206</a:t>
            </a:r>
            <a:r>
              <a:rPr lang="en-US" sz="1400" dirty="0"/>
              <a:t>, 22–30.</a:t>
            </a:r>
          </a:p>
          <a:p>
            <a:pPr marL="109728" indent="0" algn="just">
              <a:buNone/>
            </a:pPr>
            <a:r>
              <a:rPr lang="en-US" sz="1400" dirty="0"/>
              <a:t>Tov, W., &amp; </a:t>
            </a:r>
            <a:r>
              <a:rPr lang="en-US" sz="1400" dirty="0" err="1"/>
              <a:t>Diener</a:t>
            </a:r>
            <a:r>
              <a:rPr lang="en-US" sz="1400" dirty="0"/>
              <a:t>, E. (2013). Subjective wellbeing. In K. D. Keith (Ed.), </a:t>
            </a:r>
            <a:r>
              <a:rPr lang="en-US" sz="1400" i="1" dirty="0"/>
              <a:t>The encyclopedia of cross-cultural </a:t>
            </a:r>
            <a:r>
              <a:rPr lang="en-US" sz="1400" i="1" dirty="0" smtClean="0"/>
              <a:t>	psychology</a:t>
            </a:r>
            <a:r>
              <a:rPr lang="en-US" sz="1400" dirty="0"/>
              <a:t> (pp. 1239–1245). John Wiley &amp; Sons.</a:t>
            </a:r>
          </a:p>
          <a:p>
            <a:pPr marL="109728" indent="0" algn="just">
              <a:buNone/>
            </a:pPr>
            <a:r>
              <a:rPr lang="en-US" sz="1400" dirty="0"/>
              <a:t>Watson, D., Clark, L. A., &amp; </a:t>
            </a:r>
            <a:r>
              <a:rPr lang="en-US" sz="1400" dirty="0" err="1"/>
              <a:t>Tellegen</a:t>
            </a:r>
            <a:r>
              <a:rPr lang="en-US" sz="1400" dirty="0"/>
              <a:t>, A. (1988). Development and validation of brief measures of positive </a:t>
            </a:r>
            <a:r>
              <a:rPr lang="en-US" sz="1400" dirty="0" smtClean="0"/>
              <a:t>	and </a:t>
            </a:r>
            <a:r>
              <a:rPr lang="en-US" sz="1400" dirty="0"/>
              <a:t>negative affect: the PANAS scales. </a:t>
            </a:r>
            <a:r>
              <a:rPr lang="en-US" sz="1400" i="1" dirty="0"/>
              <a:t>Journal of Personality and Social Psychology, 54</a:t>
            </a:r>
            <a:r>
              <a:rPr lang="en-US" sz="1400" dirty="0"/>
              <a:t>(6), </a:t>
            </a:r>
            <a:r>
              <a:rPr lang="en-US" sz="1400" dirty="0" smtClean="0"/>
              <a:t>	1063–1070</a:t>
            </a:r>
            <a:r>
              <a:rPr lang="en-US" sz="1400" dirty="0"/>
              <a:t>.</a:t>
            </a:r>
          </a:p>
          <a:p>
            <a:pPr algn="just"/>
            <a:r>
              <a:rPr lang="en-US" sz="1400" dirty="0"/>
              <a:t> </a:t>
            </a:r>
          </a:p>
          <a:p>
            <a:pPr algn="just"/>
            <a:endParaRPr lang="en-US" sz="1400" dirty="0"/>
          </a:p>
        </p:txBody>
      </p:sp>
    </p:spTree>
    <p:extLst>
      <p:ext uri="{BB962C8B-B14F-4D97-AF65-F5344CB8AC3E}">
        <p14:creationId xmlns:p14="http://schemas.microsoft.com/office/powerpoint/2010/main" val="417181297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355336"/>
          </a:xfrm>
        </p:spPr>
        <p:txBody>
          <a:bodyPr>
            <a:normAutofit/>
          </a:bodyPr>
          <a:lstStyle/>
          <a:p>
            <a:pPr marL="109728" indent="0" algn="ctr">
              <a:buNone/>
            </a:pPr>
            <a:endParaRPr lang="en-US" sz="7200" dirty="0" smtClean="0"/>
          </a:p>
          <a:p>
            <a:pPr marL="109728" indent="0" algn="ctr">
              <a:buNone/>
            </a:pPr>
            <a:r>
              <a:rPr lang="en-US" sz="7200" dirty="0" smtClean="0"/>
              <a:t>THANK YOU</a:t>
            </a:r>
            <a:endParaRPr lang="en-US" sz="7200" dirty="0"/>
          </a:p>
        </p:txBody>
      </p:sp>
    </p:spTree>
    <p:extLst>
      <p:ext uri="{BB962C8B-B14F-4D97-AF65-F5344CB8AC3E}">
        <p14:creationId xmlns:p14="http://schemas.microsoft.com/office/powerpoint/2010/main" val="26610035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pPr algn="ctr"/>
            <a:r>
              <a:rPr lang="en-US" dirty="0" smtClean="0"/>
              <a:t>SUBJECTIVE WELL-BEING</a:t>
            </a:r>
            <a:endParaRPr lang="en-US" dirty="0"/>
          </a:p>
        </p:txBody>
      </p:sp>
      <p:sp>
        <p:nvSpPr>
          <p:cNvPr id="3" name="Content Placeholder 2"/>
          <p:cNvSpPr>
            <a:spLocks noGrp="1"/>
          </p:cNvSpPr>
          <p:nvPr>
            <p:ph idx="1"/>
          </p:nvPr>
        </p:nvSpPr>
        <p:spPr>
          <a:xfrm>
            <a:off x="152400" y="1676400"/>
            <a:ext cx="8534400" cy="4572000"/>
          </a:xfrm>
        </p:spPr>
        <p:txBody>
          <a:bodyPr>
            <a:normAutofit fontScale="62500" lnSpcReduction="20000"/>
          </a:bodyPr>
          <a:lstStyle/>
          <a:p>
            <a:pPr algn="just">
              <a:lnSpc>
                <a:spcPct val="110000"/>
              </a:lnSpc>
            </a:pPr>
            <a:r>
              <a:rPr lang="en-US" dirty="0"/>
              <a:t>Subjective well-being (SWB) refers to how people experience and evaluate their lives and specific domains and activities in their lives. Subjective </a:t>
            </a:r>
            <a:r>
              <a:rPr lang="en-US" dirty="0" smtClean="0"/>
              <a:t>well-being </a:t>
            </a:r>
            <a:r>
              <a:rPr lang="en-US" dirty="0"/>
              <a:t>is “people’s cognitive and affective evaluations of their </a:t>
            </a:r>
            <a:r>
              <a:rPr lang="en-US" dirty="0" smtClean="0"/>
              <a:t>lives”</a:t>
            </a:r>
            <a:r>
              <a:rPr lang="en-US" dirty="0"/>
              <a:t> </a:t>
            </a:r>
            <a:r>
              <a:rPr lang="en-US" dirty="0" smtClean="0"/>
              <a:t> </a:t>
            </a:r>
            <a:r>
              <a:rPr lang="en-US" dirty="0" err="1"/>
              <a:t>Diener</a:t>
            </a:r>
            <a:r>
              <a:rPr lang="en-US" dirty="0"/>
              <a:t>, E., &amp; Fujita, F. (1995</a:t>
            </a:r>
            <a:r>
              <a:rPr lang="en-US" dirty="0" smtClean="0"/>
              <a:t> ).</a:t>
            </a:r>
          </a:p>
          <a:p>
            <a:pPr algn="just">
              <a:lnSpc>
                <a:spcPct val="110000"/>
              </a:lnSpc>
            </a:pPr>
            <a:endParaRPr lang="en-US" dirty="0" smtClean="0"/>
          </a:p>
          <a:p>
            <a:pPr algn="just">
              <a:lnSpc>
                <a:spcPct val="110000"/>
              </a:lnSpc>
            </a:pPr>
            <a:r>
              <a:rPr lang="en-US" b="1" dirty="0" smtClean="0"/>
              <a:t> </a:t>
            </a:r>
            <a:r>
              <a:rPr lang="en-US" sz="2900" dirty="0" smtClean="0"/>
              <a:t>Life </a:t>
            </a:r>
            <a:r>
              <a:rPr lang="en-US" sz="2900" dirty="0"/>
              <a:t>satisfaction involves a favorable </a:t>
            </a:r>
            <a:r>
              <a:rPr lang="en-US" sz="2900" dirty="0">
                <a:hlinkClick r:id="rId2" tooltip="Attitude (psychology)"/>
              </a:rPr>
              <a:t>attitude</a:t>
            </a:r>
            <a:r>
              <a:rPr lang="en-US" sz="2900" dirty="0"/>
              <a:t> towards one's life—rather than an assessment of current feelings.  </a:t>
            </a:r>
          </a:p>
          <a:p>
            <a:pPr algn="just">
              <a:lnSpc>
                <a:spcPct val="110000"/>
              </a:lnSpc>
            </a:pPr>
            <a:endParaRPr lang="en-US" sz="2900" dirty="0"/>
          </a:p>
          <a:p>
            <a:pPr algn="just">
              <a:lnSpc>
                <a:spcPct val="110000"/>
              </a:lnSpc>
            </a:pPr>
            <a:r>
              <a:rPr lang="en-US" sz="2900" dirty="0"/>
              <a:t>  Cognitive </a:t>
            </a:r>
            <a:r>
              <a:rPr lang="en-US" sz="2900" dirty="0" smtClean="0"/>
              <a:t>appraisal </a:t>
            </a:r>
            <a:r>
              <a:rPr lang="en-US" sz="2900" dirty="0"/>
              <a:t>describes how we consider our global (overall) life satisfaction and our satisfaction with </a:t>
            </a:r>
            <a:r>
              <a:rPr lang="en-US" sz="2900" dirty="0" smtClean="0"/>
              <a:t>Specific </a:t>
            </a:r>
            <a:r>
              <a:rPr lang="en-US" sz="2900" dirty="0"/>
              <a:t>domains </a:t>
            </a:r>
            <a:r>
              <a:rPr lang="en-US" sz="2900" dirty="0" smtClean="0"/>
              <a:t>(family </a:t>
            </a:r>
            <a:r>
              <a:rPr lang="en-US" sz="2900" dirty="0"/>
              <a:t>life, career, and so forth).</a:t>
            </a:r>
          </a:p>
          <a:p>
            <a:pPr algn="just">
              <a:lnSpc>
                <a:spcPct val="110000"/>
              </a:lnSpc>
            </a:pPr>
            <a:endParaRPr lang="en-US" sz="2900" dirty="0"/>
          </a:p>
          <a:p>
            <a:pPr algn="just">
              <a:lnSpc>
                <a:spcPct val="110000"/>
              </a:lnSpc>
            </a:pPr>
            <a:r>
              <a:rPr lang="en-US" sz="2900" dirty="0" smtClean="0"/>
              <a:t>Affective appraisal </a:t>
            </a:r>
            <a:r>
              <a:rPr lang="en-US" sz="2900" dirty="0"/>
              <a:t>concerns our emotional experience. High SWB is the experience of frequent and intense positive states </a:t>
            </a:r>
            <a:r>
              <a:rPr lang="en-US" sz="2900" dirty="0" smtClean="0"/>
              <a:t>(joy</a:t>
            </a:r>
            <a:r>
              <a:rPr lang="en-US" sz="2900" dirty="0"/>
              <a:t>, hope, and pride) and the general absence of negative ones </a:t>
            </a:r>
            <a:r>
              <a:rPr lang="en-US" sz="2900" dirty="0" smtClean="0"/>
              <a:t>(anger</a:t>
            </a:r>
            <a:r>
              <a:rPr lang="en-US" sz="2900" dirty="0"/>
              <a:t>, jealousy, and disappointment).</a:t>
            </a:r>
          </a:p>
          <a:p>
            <a:endParaRPr lang="en-US" dirty="0"/>
          </a:p>
        </p:txBody>
      </p:sp>
    </p:spTree>
    <p:extLst>
      <p:ext uri="{BB962C8B-B14F-4D97-AF65-F5344CB8AC3E}">
        <p14:creationId xmlns:p14="http://schemas.microsoft.com/office/powerpoint/2010/main" val="7999293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143000"/>
            <a:ext cx="8915400" cy="1066800"/>
          </a:xfrm>
        </p:spPr>
        <p:txBody>
          <a:bodyPr>
            <a:noAutofit/>
          </a:bodyPr>
          <a:lstStyle/>
          <a:p>
            <a:pPr algn="ctr"/>
            <a:r>
              <a:rPr lang="en-US" sz="4400" b="1" dirty="0" smtClean="0"/>
              <a:t>COMPONENTS OF </a:t>
            </a:r>
            <a:br>
              <a:rPr lang="en-US" sz="4400" b="1" dirty="0" smtClean="0"/>
            </a:br>
            <a:r>
              <a:rPr lang="en-US" sz="4400" b="1" dirty="0" smtClean="0"/>
              <a:t>SUBJECTIVE WELL-BEING</a:t>
            </a:r>
            <a:r>
              <a:rPr lang="en-US" sz="4800" b="1" dirty="0"/>
              <a:t/>
            </a:r>
            <a:br>
              <a:rPr lang="en-US" sz="4800" b="1" dirty="0"/>
            </a:br>
            <a:endParaRPr lang="en-US" sz="4800" dirty="0"/>
          </a:p>
        </p:txBody>
      </p:sp>
      <p:sp>
        <p:nvSpPr>
          <p:cNvPr id="3" name="Content Placeholder 2"/>
          <p:cNvSpPr>
            <a:spLocks noGrp="1"/>
          </p:cNvSpPr>
          <p:nvPr>
            <p:ph idx="1"/>
          </p:nvPr>
        </p:nvSpPr>
        <p:spPr>
          <a:xfrm>
            <a:off x="152400" y="2249424"/>
            <a:ext cx="8763000" cy="4325112"/>
          </a:xfrm>
        </p:spPr>
        <p:txBody>
          <a:bodyPr/>
          <a:lstStyle/>
          <a:p>
            <a:pPr marL="109728" indent="0" algn="just">
              <a:buNone/>
            </a:pPr>
            <a:r>
              <a:rPr lang="en-US" dirty="0"/>
              <a:t>SWB is most often thought of as having three components </a:t>
            </a:r>
            <a:r>
              <a:rPr lang="en-US" dirty="0" smtClean="0"/>
              <a:t>(Tov </a:t>
            </a:r>
            <a:r>
              <a:rPr lang="en-US" dirty="0"/>
              <a:t>&amp; </a:t>
            </a:r>
            <a:r>
              <a:rPr lang="en-US" dirty="0" err="1"/>
              <a:t>Diener</a:t>
            </a:r>
            <a:r>
              <a:rPr lang="en-US" dirty="0"/>
              <a:t>, 2013</a:t>
            </a:r>
            <a:r>
              <a:rPr lang="en-US" dirty="0" smtClean="0"/>
              <a:t>):</a:t>
            </a:r>
          </a:p>
          <a:p>
            <a:pPr marL="109728" indent="0" algn="just">
              <a:buNone/>
            </a:pPr>
            <a:endParaRPr lang="en-US" dirty="0"/>
          </a:p>
          <a:p>
            <a:r>
              <a:rPr lang="en-US" dirty="0"/>
              <a:t>Frequent positive affect</a:t>
            </a:r>
          </a:p>
          <a:p>
            <a:r>
              <a:rPr lang="en-US" dirty="0"/>
              <a:t>Infrequent negative affect</a:t>
            </a:r>
          </a:p>
          <a:p>
            <a:r>
              <a:rPr lang="en-US" dirty="0"/>
              <a:t>Cognitive evaluations of life </a:t>
            </a:r>
            <a:r>
              <a:rPr lang="en-US" dirty="0" smtClean="0"/>
              <a:t>satisfaction</a:t>
            </a:r>
            <a:endParaRPr lang="en-US" dirty="0"/>
          </a:p>
          <a:p>
            <a:endParaRPr lang="en-US" dirty="0"/>
          </a:p>
        </p:txBody>
      </p:sp>
    </p:spTree>
    <p:extLst>
      <p:ext uri="{BB962C8B-B14F-4D97-AF65-F5344CB8AC3E}">
        <p14:creationId xmlns:p14="http://schemas.microsoft.com/office/powerpoint/2010/main" val="35801486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229600" cy="1066800"/>
          </a:xfrm>
        </p:spPr>
        <p:txBody>
          <a:bodyPr>
            <a:normAutofit fontScale="90000"/>
          </a:bodyPr>
          <a:lstStyle/>
          <a:p>
            <a:pPr algn="ctr"/>
            <a:r>
              <a:rPr lang="en-US" dirty="0" smtClean="0"/>
              <a:t>DETERMINANTS OF </a:t>
            </a:r>
            <a:br>
              <a:rPr lang="en-US" dirty="0" smtClean="0"/>
            </a:br>
            <a:r>
              <a:rPr lang="en-US" dirty="0" smtClean="0"/>
              <a:t>SUBJECTIVE WELL BEING</a:t>
            </a:r>
            <a:endParaRPr lang="en-US" dirty="0"/>
          </a:p>
        </p:txBody>
      </p:sp>
      <p:sp>
        <p:nvSpPr>
          <p:cNvPr id="3" name="Content Placeholder 2"/>
          <p:cNvSpPr>
            <a:spLocks noGrp="1"/>
          </p:cNvSpPr>
          <p:nvPr>
            <p:ph idx="1"/>
          </p:nvPr>
        </p:nvSpPr>
        <p:spPr>
          <a:xfrm>
            <a:off x="457200" y="1981200"/>
            <a:ext cx="8229600" cy="4325112"/>
          </a:xfrm>
        </p:spPr>
        <p:txBody>
          <a:bodyPr>
            <a:normAutofit fontScale="85000" lnSpcReduction="20000"/>
          </a:bodyPr>
          <a:lstStyle/>
          <a:p>
            <a:pPr marL="109728" indent="0">
              <a:buNone/>
            </a:pPr>
            <a:r>
              <a:rPr lang="en-US" dirty="0" smtClean="0"/>
              <a:t>Psychological factors</a:t>
            </a:r>
          </a:p>
          <a:p>
            <a:pPr marL="109728" indent="0">
              <a:buNone/>
            </a:pPr>
            <a:r>
              <a:rPr lang="en-US" dirty="0" smtClean="0"/>
              <a:t>	</a:t>
            </a:r>
            <a:r>
              <a:rPr lang="en-US" sz="2400" dirty="0" smtClean="0"/>
              <a:t>Stress </a:t>
            </a:r>
          </a:p>
          <a:p>
            <a:pPr marL="109728" indent="0">
              <a:buNone/>
            </a:pPr>
            <a:r>
              <a:rPr lang="en-US" sz="2400" dirty="0" smtClean="0"/>
              <a:t>	Anxiety </a:t>
            </a:r>
          </a:p>
          <a:p>
            <a:pPr marL="109728" indent="0">
              <a:buNone/>
            </a:pPr>
            <a:r>
              <a:rPr lang="en-US" sz="2400" dirty="0" smtClean="0"/>
              <a:t>	Depression</a:t>
            </a:r>
          </a:p>
          <a:p>
            <a:pPr marL="109728" indent="0">
              <a:buNone/>
            </a:pPr>
            <a:r>
              <a:rPr lang="en-US" sz="2400" dirty="0" smtClean="0"/>
              <a:t>	Social support optimism</a:t>
            </a:r>
          </a:p>
          <a:p>
            <a:pPr marL="109728" indent="0">
              <a:buNone/>
            </a:pPr>
            <a:r>
              <a:rPr lang="en-US" dirty="0" smtClean="0"/>
              <a:t>Physical factors</a:t>
            </a:r>
          </a:p>
          <a:p>
            <a:pPr marL="109728" indent="0">
              <a:buNone/>
            </a:pPr>
            <a:r>
              <a:rPr lang="en-US" dirty="0" smtClean="0"/>
              <a:t>	</a:t>
            </a:r>
            <a:r>
              <a:rPr lang="en-US" sz="2400" dirty="0" smtClean="0"/>
              <a:t>Autonomy</a:t>
            </a:r>
          </a:p>
          <a:p>
            <a:pPr marL="109728" indent="0">
              <a:buNone/>
            </a:pPr>
            <a:r>
              <a:rPr lang="en-US" sz="2400" dirty="0" smtClean="0"/>
              <a:t>	Marriage</a:t>
            </a:r>
          </a:p>
          <a:p>
            <a:pPr marL="109728" indent="0">
              <a:buNone/>
            </a:pPr>
            <a:r>
              <a:rPr lang="en-US" sz="2400" dirty="0" smtClean="0"/>
              <a:t>	Income </a:t>
            </a:r>
          </a:p>
          <a:p>
            <a:pPr marL="109728" indent="0">
              <a:buNone/>
            </a:pPr>
            <a:r>
              <a:rPr lang="en-US" sz="2400" dirty="0"/>
              <a:t> </a:t>
            </a:r>
            <a:r>
              <a:rPr lang="en-US" sz="2400" dirty="0" smtClean="0"/>
              <a:t>	Health</a:t>
            </a:r>
          </a:p>
          <a:p>
            <a:pPr marL="109728" indent="0">
              <a:buNone/>
            </a:pPr>
            <a:r>
              <a:rPr lang="en-US" dirty="0" smtClean="0"/>
              <a:t>Cultural factors</a:t>
            </a:r>
          </a:p>
          <a:p>
            <a:pPr marL="109728" indent="0">
              <a:buNone/>
            </a:pPr>
            <a:r>
              <a:rPr lang="en-US" dirty="0" smtClean="0"/>
              <a:t>	</a:t>
            </a:r>
            <a:r>
              <a:rPr lang="en-US" sz="2400" dirty="0" smtClean="0"/>
              <a:t>Equality</a:t>
            </a:r>
          </a:p>
          <a:p>
            <a:pPr marL="109728" indent="0">
              <a:buNone/>
            </a:pPr>
            <a:r>
              <a:rPr lang="en-US" sz="2400" dirty="0" smtClean="0"/>
              <a:t>	Individualism</a:t>
            </a:r>
            <a:endParaRPr lang="en-US" sz="2400" dirty="0"/>
          </a:p>
        </p:txBody>
      </p:sp>
    </p:spTree>
    <p:extLst>
      <p:ext uri="{BB962C8B-B14F-4D97-AF65-F5344CB8AC3E}">
        <p14:creationId xmlns:p14="http://schemas.microsoft.com/office/powerpoint/2010/main" val="19572483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a:t>Why Is SWB Important?</a:t>
            </a:r>
          </a:p>
        </p:txBody>
      </p:sp>
      <p:sp>
        <p:nvSpPr>
          <p:cNvPr id="3" name="Content Placeholder 2"/>
          <p:cNvSpPr>
            <a:spLocks noGrp="1"/>
          </p:cNvSpPr>
          <p:nvPr>
            <p:ph idx="1"/>
          </p:nvPr>
        </p:nvSpPr>
        <p:spPr/>
        <p:txBody>
          <a:bodyPr>
            <a:normAutofit/>
          </a:bodyPr>
          <a:lstStyle/>
          <a:p>
            <a:pPr marL="109728" indent="0">
              <a:buNone/>
            </a:pPr>
            <a:r>
              <a:rPr lang="en-US" sz="2400" dirty="0"/>
              <a:t>There are many reasons why subjective wellbeing matters to individuals and society as a whole</a:t>
            </a:r>
            <a:r>
              <a:rPr lang="en-US" sz="2400" dirty="0" smtClean="0"/>
              <a:t>.</a:t>
            </a:r>
          </a:p>
          <a:p>
            <a:pPr marL="109728" indent="0">
              <a:buNone/>
            </a:pPr>
            <a:endParaRPr lang="en-US" dirty="0" smtClean="0"/>
          </a:p>
          <a:p>
            <a:r>
              <a:rPr lang="en-US" b="1" dirty="0"/>
              <a:t>Quality of </a:t>
            </a:r>
            <a:r>
              <a:rPr lang="en-US" b="1" dirty="0" smtClean="0"/>
              <a:t>life</a:t>
            </a:r>
          </a:p>
          <a:p>
            <a:pPr marL="109728" indent="0">
              <a:buNone/>
            </a:pPr>
            <a:endParaRPr lang="en-US" b="1" dirty="0" smtClean="0"/>
          </a:p>
          <a:p>
            <a:r>
              <a:rPr lang="en-US" b="1" dirty="0"/>
              <a:t>Human </a:t>
            </a:r>
            <a:r>
              <a:rPr lang="en-US" b="1" dirty="0" smtClean="0"/>
              <a:t>progress</a:t>
            </a:r>
          </a:p>
          <a:p>
            <a:pPr marL="109728" indent="0">
              <a:buNone/>
            </a:pPr>
            <a:endParaRPr lang="en-US" b="1" dirty="0" smtClean="0"/>
          </a:p>
          <a:p>
            <a:r>
              <a:rPr lang="en-US" b="1" dirty="0"/>
              <a:t>M</a:t>
            </a:r>
            <a:r>
              <a:rPr lang="en-US" b="1" dirty="0" smtClean="0"/>
              <a:t>ental </a:t>
            </a:r>
            <a:r>
              <a:rPr lang="en-US" b="1" dirty="0"/>
              <a:t>health</a:t>
            </a:r>
          </a:p>
          <a:p>
            <a:endParaRPr lang="en-US" b="1" dirty="0"/>
          </a:p>
          <a:p>
            <a:endParaRPr lang="en-US" b="1" dirty="0"/>
          </a:p>
          <a:p>
            <a:pPr marL="109728" indent="0">
              <a:buNone/>
            </a:pPr>
            <a:endParaRPr lang="en-US" dirty="0" smtClean="0"/>
          </a:p>
          <a:p>
            <a:endParaRPr lang="en-US" dirty="0"/>
          </a:p>
        </p:txBody>
      </p:sp>
    </p:spTree>
    <p:extLst>
      <p:ext uri="{BB962C8B-B14F-4D97-AF65-F5344CB8AC3E}">
        <p14:creationId xmlns:p14="http://schemas.microsoft.com/office/powerpoint/2010/main" val="4525280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normAutofit fontScale="90000"/>
          </a:bodyPr>
          <a:lstStyle/>
          <a:p>
            <a:pPr algn="ctr"/>
            <a:r>
              <a:rPr lang="en-US" sz="6000" b="1" dirty="0" smtClean="0"/>
              <a:t>QUALITY OF LIFE</a:t>
            </a:r>
            <a:r>
              <a:rPr lang="en-US" b="1" dirty="0"/>
              <a:t/>
            </a:r>
            <a:br>
              <a:rPr lang="en-US" b="1" dirty="0"/>
            </a:br>
            <a:endParaRPr lang="en-US" dirty="0"/>
          </a:p>
        </p:txBody>
      </p:sp>
      <p:sp>
        <p:nvSpPr>
          <p:cNvPr id="3" name="Content Placeholder 2"/>
          <p:cNvSpPr>
            <a:spLocks noGrp="1"/>
          </p:cNvSpPr>
          <p:nvPr>
            <p:ph idx="1"/>
          </p:nvPr>
        </p:nvSpPr>
        <p:spPr>
          <a:xfrm>
            <a:off x="457200" y="1600200"/>
            <a:ext cx="8229600" cy="4608576"/>
          </a:xfrm>
        </p:spPr>
        <p:txBody>
          <a:bodyPr>
            <a:normAutofit/>
          </a:bodyPr>
          <a:lstStyle/>
          <a:p>
            <a:pPr algn="just"/>
            <a:r>
              <a:rPr lang="en-US" sz="2200" dirty="0"/>
              <a:t>Our affective experiences and overall emotional wellbeing are central to our quality of life as individuals (</a:t>
            </a:r>
            <a:r>
              <a:rPr lang="en-US" sz="2200" dirty="0" err="1"/>
              <a:t>Skevington</a:t>
            </a:r>
            <a:r>
              <a:rPr lang="en-US" sz="2200" dirty="0"/>
              <a:t> &amp; </a:t>
            </a:r>
            <a:r>
              <a:rPr lang="en-US" sz="2200" dirty="0" err="1"/>
              <a:t>Böhnke</a:t>
            </a:r>
            <a:r>
              <a:rPr lang="en-US" sz="2200" dirty="0"/>
              <a:t>, 2018</a:t>
            </a:r>
            <a:r>
              <a:rPr lang="en-US" sz="2200" dirty="0" smtClean="0"/>
              <a:t>).</a:t>
            </a:r>
          </a:p>
          <a:p>
            <a:pPr marL="109728" indent="0" algn="just">
              <a:buNone/>
            </a:pPr>
            <a:endParaRPr lang="en-US" sz="2200" dirty="0"/>
          </a:p>
          <a:p>
            <a:pPr algn="just"/>
            <a:r>
              <a:rPr lang="en-US" sz="2200" dirty="0"/>
              <a:t>People who feel satisfied with their lives and frequently experience good feelings such as joy, contentment, and </a:t>
            </a:r>
            <a:r>
              <a:rPr lang="en-US" sz="2200" u="sng" dirty="0">
                <a:hlinkClick r:id="rId2"/>
              </a:rPr>
              <a:t>hope</a:t>
            </a:r>
            <a:r>
              <a:rPr lang="en-US" sz="2200" dirty="0"/>
              <a:t> are more inclined to be seen as enjoying a high quality of life</a:t>
            </a:r>
            <a:r>
              <a:rPr lang="en-US" sz="2200" dirty="0" smtClean="0"/>
              <a:t>.</a:t>
            </a:r>
          </a:p>
          <a:p>
            <a:pPr algn="just"/>
            <a:endParaRPr lang="en-US" sz="2200" dirty="0"/>
          </a:p>
          <a:p>
            <a:pPr algn="just"/>
            <a:r>
              <a:rPr lang="en-US" sz="2200" dirty="0"/>
              <a:t>Measures of SWB can be used to inform policy decisions, academic curricula, and social initiatives that contribute to a better quality of life for citizens and communities across the world (OECD Better Life, 2013).</a:t>
            </a:r>
          </a:p>
          <a:p>
            <a:pPr algn="just"/>
            <a:endParaRPr lang="en-US" dirty="0"/>
          </a:p>
        </p:txBody>
      </p:sp>
    </p:spTree>
    <p:extLst>
      <p:ext uri="{BB962C8B-B14F-4D97-AF65-F5344CB8AC3E}">
        <p14:creationId xmlns:p14="http://schemas.microsoft.com/office/powerpoint/2010/main" val="28740057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066800"/>
          </a:xfrm>
        </p:spPr>
        <p:txBody>
          <a:bodyPr>
            <a:normAutofit fontScale="90000"/>
          </a:bodyPr>
          <a:lstStyle/>
          <a:p>
            <a:pPr algn="ctr"/>
            <a:r>
              <a:rPr lang="en-US" sz="4900" b="1" dirty="0" smtClean="0"/>
              <a:t>HUMAN PROGRESS</a:t>
            </a:r>
            <a:r>
              <a:rPr lang="en-US" b="1" dirty="0"/>
              <a:t/>
            </a:r>
            <a:br>
              <a:rPr lang="en-US" b="1" dirty="0"/>
            </a:br>
            <a:endParaRPr lang="en-US" dirty="0"/>
          </a:p>
        </p:txBody>
      </p:sp>
      <p:sp>
        <p:nvSpPr>
          <p:cNvPr id="3" name="Content Placeholder 2"/>
          <p:cNvSpPr>
            <a:spLocks noGrp="1"/>
          </p:cNvSpPr>
          <p:nvPr>
            <p:ph idx="1"/>
          </p:nvPr>
        </p:nvSpPr>
        <p:spPr>
          <a:xfrm>
            <a:off x="457200" y="1676400"/>
            <a:ext cx="8229600" cy="4325112"/>
          </a:xfrm>
        </p:spPr>
        <p:txBody>
          <a:bodyPr>
            <a:normAutofit/>
          </a:bodyPr>
          <a:lstStyle/>
          <a:p>
            <a:pPr algn="just"/>
            <a:r>
              <a:rPr lang="en-US" sz="2400" dirty="0"/>
              <a:t>Gross domestic product (GDP) alone is not an adequate measure of life quality at the national level, although research suggests that it may have some impact on SWB through various mechanisms (</a:t>
            </a:r>
            <a:r>
              <a:rPr lang="en-US" sz="2400" dirty="0" err="1"/>
              <a:t>Diener</a:t>
            </a:r>
            <a:r>
              <a:rPr lang="en-US" sz="2400" dirty="0"/>
              <a:t>, </a:t>
            </a:r>
            <a:r>
              <a:rPr lang="en-US" sz="2400" dirty="0" err="1"/>
              <a:t>Tay</a:t>
            </a:r>
            <a:r>
              <a:rPr lang="en-US" sz="2400" dirty="0"/>
              <a:t>, &amp; </a:t>
            </a:r>
            <a:r>
              <a:rPr lang="en-US" sz="2400" dirty="0" err="1"/>
              <a:t>Oishi</a:t>
            </a:r>
            <a:r>
              <a:rPr lang="en-US" sz="2400" dirty="0"/>
              <a:t>, 2013</a:t>
            </a:r>
            <a:r>
              <a:rPr lang="en-US" sz="2400" dirty="0" smtClean="0"/>
              <a:t>).</a:t>
            </a:r>
          </a:p>
          <a:p>
            <a:pPr marL="109728" indent="0" algn="just">
              <a:buNone/>
            </a:pPr>
            <a:endParaRPr lang="en-US" sz="2400" dirty="0" smtClean="0"/>
          </a:p>
          <a:p>
            <a:pPr algn="just"/>
            <a:r>
              <a:rPr lang="en-US" sz="2400" dirty="0" smtClean="0"/>
              <a:t> </a:t>
            </a:r>
            <a:r>
              <a:rPr lang="en-US" sz="2400" dirty="0"/>
              <a:t>It is generally agreed that SWB offers a more comprehensive measure of a nation’s wellbeing by extending the concept beyond merely material concerns and considering individual perspectives rather than outsider judgments.</a:t>
            </a:r>
          </a:p>
          <a:p>
            <a:endParaRPr lang="en-US" dirty="0"/>
          </a:p>
        </p:txBody>
      </p:sp>
    </p:spTree>
    <p:extLst>
      <p:ext uri="{BB962C8B-B14F-4D97-AF65-F5344CB8AC3E}">
        <p14:creationId xmlns:p14="http://schemas.microsoft.com/office/powerpoint/2010/main" val="42592677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b="1" dirty="0" smtClean="0"/>
              <a:t>MENTAL HEALTH</a:t>
            </a:r>
            <a:br>
              <a:rPr lang="en-US" b="1" dirty="0" smtClean="0"/>
            </a:br>
            <a:endParaRPr lang="en-US" dirty="0"/>
          </a:p>
        </p:txBody>
      </p:sp>
      <p:sp>
        <p:nvSpPr>
          <p:cNvPr id="3" name="Content Placeholder 2"/>
          <p:cNvSpPr>
            <a:spLocks noGrp="1"/>
          </p:cNvSpPr>
          <p:nvPr>
            <p:ph idx="1"/>
          </p:nvPr>
        </p:nvSpPr>
        <p:spPr/>
        <p:txBody>
          <a:bodyPr>
            <a:normAutofit/>
          </a:bodyPr>
          <a:lstStyle/>
          <a:p>
            <a:pPr algn="just"/>
            <a:r>
              <a:rPr lang="en-US" sz="2400" dirty="0"/>
              <a:t>Mental health is critical to SWB and vice versa. Very crudely, mental health can be considered the absence of negative psychological symptoms and the presence of positive ones (Abdel-</a:t>
            </a:r>
            <a:r>
              <a:rPr lang="en-US" sz="2400" dirty="0" err="1"/>
              <a:t>Khalek</a:t>
            </a:r>
            <a:r>
              <a:rPr lang="en-US" sz="2400" dirty="0"/>
              <a:t> &amp; Lester, 2013</a:t>
            </a:r>
            <a:r>
              <a:rPr lang="en-US" sz="2400" dirty="0" smtClean="0"/>
              <a:t>).</a:t>
            </a:r>
          </a:p>
          <a:p>
            <a:pPr marL="109728" indent="0" algn="just">
              <a:buNone/>
            </a:pPr>
            <a:endParaRPr lang="en-US" sz="2400" dirty="0"/>
          </a:p>
          <a:p>
            <a:pPr algn="just"/>
            <a:r>
              <a:rPr lang="en-US" sz="2400" dirty="0"/>
              <a:t>What’s important to note here is that the absence of illness and disease is not considered enough for people to have good mental health, and it’s where SWB comes into the definition.</a:t>
            </a:r>
          </a:p>
          <a:p>
            <a:pPr algn="just"/>
            <a:endParaRPr lang="en-US" sz="2400" dirty="0"/>
          </a:p>
        </p:txBody>
      </p:sp>
    </p:spTree>
    <p:extLst>
      <p:ext uri="{BB962C8B-B14F-4D97-AF65-F5344CB8AC3E}">
        <p14:creationId xmlns:p14="http://schemas.microsoft.com/office/powerpoint/2010/main" val="41514442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229600" cy="1066800"/>
          </a:xfrm>
        </p:spPr>
        <p:txBody>
          <a:bodyPr>
            <a:normAutofit fontScale="90000"/>
          </a:bodyPr>
          <a:lstStyle/>
          <a:p>
            <a:pPr algn="ctr"/>
            <a:r>
              <a:rPr lang="en-US" b="1" dirty="0" smtClean="0"/>
              <a:t>SOME PSYCHOLOGICAL TESTS MEASURING SUBJECTIVE WELLBEING</a:t>
            </a:r>
            <a:br>
              <a:rPr lang="en-US" b="1" dirty="0" smtClean="0"/>
            </a:br>
            <a:endParaRPr lang="en-US" dirty="0"/>
          </a:p>
        </p:txBody>
      </p:sp>
      <p:sp>
        <p:nvSpPr>
          <p:cNvPr id="3" name="Content Placeholder 2"/>
          <p:cNvSpPr>
            <a:spLocks noGrp="1"/>
          </p:cNvSpPr>
          <p:nvPr>
            <p:ph idx="1"/>
          </p:nvPr>
        </p:nvSpPr>
        <p:spPr/>
        <p:txBody>
          <a:bodyPr>
            <a:normAutofit/>
          </a:bodyPr>
          <a:lstStyle/>
          <a:p>
            <a:pPr marL="109728" indent="0">
              <a:buNone/>
            </a:pPr>
            <a:r>
              <a:rPr lang="en-US" b="1" dirty="0"/>
              <a:t>Scales measuring affect</a:t>
            </a:r>
          </a:p>
          <a:p>
            <a:pPr lvl="1"/>
            <a:r>
              <a:rPr lang="en-US" b="1" dirty="0" smtClean="0">
                <a:solidFill>
                  <a:srgbClr val="7030A0"/>
                </a:solidFill>
              </a:rPr>
              <a:t>Positive </a:t>
            </a:r>
            <a:r>
              <a:rPr lang="en-US" b="1" dirty="0">
                <a:solidFill>
                  <a:srgbClr val="7030A0"/>
                </a:solidFill>
              </a:rPr>
              <a:t>and Negative Affect Scale (PANAS</a:t>
            </a:r>
            <a:r>
              <a:rPr lang="en-US" b="1" dirty="0" smtClean="0">
                <a:solidFill>
                  <a:srgbClr val="7030A0"/>
                </a:solidFill>
              </a:rPr>
              <a:t>)</a:t>
            </a:r>
            <a:r>
              <a:rPr lang="en-US" dirty="0" smtClean="0"/>
              <a:t> </a:t>
            </a:r>
          </a:p>
          <a:p>
            <a:pPr lvl="1"/>
            <a:r>
              <a:rPr lang="en-US" b="1" dirty="0" smtClean="0">
                <a:solidFill>
                  <a:srgbClr val="7030A0"/>
                </a:solidFill>
              </a:rPr>
              <a:t>Scale </a:t>
            </a:r>
            <a:r>
              <a:rPr lang="en-US" b="1" dirty="0">
                <a:solidFill>
                  <a:srgbClr val="7030A0"/>
                </a:solidFill>
              </a:rPr>
              <a:t>of Positive and Negative Experience (SPANE)</a:t>
            </a:r>
          </a:p>
          <a:p>
            <a:pPr marL="109728" indent="0">
              <a:buNone/>
            </a:pPr>
            <a:r>
              <a:rPr lang="en-US" dirty="0" smtClean="0"/>
              <a:t> </a:t>
            </a:r>
            <a:endParaRPr lang="en-US" dirty="0"/>
          </a:p>
          <a:p>
            <a:r>
              <a:rPr lang="en-US" b="1" dirty="0" smtClean="0"/>
              <a:t>scales </a:t>
            </a:r>
            <a:r>
              <a:rPr lang="en-US" b="1" dirty="0"/>
              <a:t>measuring life satisfaction</a:t>
            </a:r>
          </a:p>
          <a:p>
            <a:pPr lvl="1"/>
            <a:r>
              <a:rPr lang="en-US" b="1" dirty="0" smtClean="0">
                <a:solidFill>
                  <a:srgbClr val="7030A0"/>
                </a:solidFill>
              </a:rPr>
              <a:t>Satisfaction </a:t>
            </a:r>
            <a:r>
              <a:rPr lang="en-US" b="1" dirty="0">
                <a:solidFill>
                  <a:srgbClr val="7030A0"/>
                </a:solidFill>
              </a:rPr>
              <a:t>With Life </a:t>
            </a:r>
            <a:r>
              <a:rPr lang="en-US" b="1" dirty="0" smtClean="0">
                <a:solidFill>
                  <a:srgbClr val="7030A0"/>
                </a:solidFill>
              </a:rPr>
              <a:t>Scale (SWLS)</a:t>
            </a:r>
          </a:p>
          <a:p>
            <a:pPr lvl="1"/>
            <a:r>
              <a:rPr lang="en-US" b="1" dirty="0" smtClean="0">
                <a:solidFill>
                  <a:srgbClr val="7030A0"/>
                </a:solidFill>
              </a:rPr>
              <a:t> </a:t>
            </a:r>
            <a:r>
              <a:rPr lang="en-US" b="1" dirty="0">
                <a:solidFill>
                  <a:srgbClr val="7030A0"/>
                </a:solidFill>
              </a:rPr>
              <a:t>Oxford Happiness Questionnaire (OHQ)</a:t>
            </a:r>
          </a:p>
          <a:p>
            <a:endParaRPr lang="en-US" dirty="0"/>
          </a:p>
          <a:p>
            <a:endParaRPr lang="en-US" dirty="0"/>
          </a:p>
        </p:txBody>
      </p:sp>
    </p:spTree>
    <p:extLst>
      <p:ext uri="{BB962C8B-B14F-4D97-AF65-F5344CB8AC3E}">
        <p14:creationId xmlns:p14="http://schemas.microsoft.com/office/powerpoint/2010/main" val="329368959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223</TotalTime>
  <Words>747</Words>
  <Application>Microsoft Office PowerPoint</Application>
  <PresentationFormat>On-screen Show (4:3)</PresentationFormat>
  <Paragraphs>94</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Urban</vt:lpstr>
      <vt:lpstr>Subjective Wellbeing  </vt:lpstr>
      <vt:lpstr>SUBJECTIVE WELL-BEING</vt:lpstr>
      <vt:lpstr>COMPONENTS OF  SUBJECTIVE WELL-BEING </vt:lpstr>
      <vt:lpstr>DETERMINANTS OF  SUBJECTIVE WELL BEING</vt:lpstr>
      <vt:lpstr>Why Is SWB Important?</vt:lpstr>
      <vt:lpstr>QUALITY OF LIFE </vt:lpstr>
      <vt:lpstr>HUMAN PROGRESS </vt:lpstr>
      <vt:lpstr>MENTAL HEALTH </vt:lpstr>
      <vt:lpstr>SOME PSYCHOLOGICAL TESTS MEASURING SUBJECTIVE WELLBEING </vt:lpstr>
      <vt:lpstr>POSITIVE AND NEGATIVE AFFECT SCALE (PANAS) </vt:lpstr>
      <vt:lpstr>SCALE OF POSITIVE AND NEGATIVE EXPERIENCE (SPANE) </vt:lpstr>
      <vt:lpstr>SATISFACTION WITH LIFE SCALE </vt:lpstr>
      <vt:lpstr>Oxford Happiness Questionnaire (OHQ) </vt:lpstr>
      <vt:lpstr>REFERENCES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15</cp:revision>
  <dcterms:created xsi:type="dcterms:W3CDTF">2024-11-13T05:36:57Z</dcterms:created>
  <dcterms:modified xsi:type="dcterms:W3CDTF">2024-11-13T09:49:32Z</dcterms:modified>
</cp:coreProperties>
</file>