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7" r:id="rId3"/>
    <p:sldId id="258" r:id="rId4"/>
    <p:sldId id="259" r:id="rId5"/>
    <p:sldId id="260" r:id="rId6"/>
    <p:sldId id="271" r:id="rId7"/>
    <p:sldId id="266" r:id="rId8"/>
    <p:sldId id="261" r:id="rId9"/>
    <p:sldId id="264" r:id="rId10"/>
    <p:sldId id="263" r:id="rId11"/>
    <p:sldId id="267" r:id="rId12"/>
    <p:sldId id="268" r:id="rId13"/>
    <p:sldId id="265" r:id="rId14"/>
    <p:sldId id="262"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051" autoAdjust="0"/>
  </p:normalViewPr>
  <p:slideViewPr>
    <p:cSldViewPr snapToGrid="0">
      <p:cViewPr varScale="1">
        <p:scale>
          <a:sx n="81" d="100"/>
          <a:sy n="81" d="100"/>
        </p:scale>
        <p:origin x="72"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BBD4-E2C9-331F-17BA-AB1A86CC082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N"/>
          </a:p>
        </p:txBody>
      </p:sp>
      <p:sp>
        <p:nvSpPr>
          <p:cNvPr id="3" name="Subtitle 2">
            <a:extLst>
              <a:ext uri="{FF2B5EF4-FFF2-40B4-BE49-F238E27FC236}">
                <a16:creationId xmlns:a16="http://schemas.microsoft.com/office/drawing/2014/main" id="{78B11D98-22E7-FBF4-DADD-F3CDBFF3C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4" name="Date Placeholder 3">
            <a:extLst>
              <a:ext uri="{FF2B5EF4-FFF2-40B4-BE49-F238E27FC236}">
                <a16:creationId xmlns:a16="http://schemas.microsoft.com/office/drawing/2014/main" id="{77BF060F-B8BB-0D03-37F9-CAEE11CEDBBD}"/>
              </a:ext>
            </a:extLst>
          </p:cNvPr>
          <p:cNvSpPr>
            <a:spLocks noGrp="1"/>
          </p:cNvSpPr>
          <p:nvPr>
            <p:ph type="dt" sz="half" idx="10"/>
          </p:nvPr>
        </p:nvSpPr>
        <p:spPr/>
        <p:txBody>
          <a:bodyPr/>
          <a:lstStyle/>
          <a:p>
            <a:fld id="{7CE0773B-958A-4B85-A7E3-494632AC7ECE}" type="datetimeFigureOut">
              <a:rPr lang="en-IN" smtClean="0"/>
              <a:t>26-12-2024</a:t>
            </a:fld>
            <a:endParaRPr lang="en-IN"/>
          </a:p>
        </p:txBody>
      </p:sp>
      <p:sp>
        <p:nvSpPr>
          <p:cNvPr id="5" name="Footer Placeholder 4">
            <a:extLst>
              <a:ext uri="{FF2B5EF4-FFF2-40B4-BE49-F238E27FC236}">
                <a16:creationId xmlns:a16="http://schemas.microsoft.com/office/drawing/2014/main" id="{8F200F1B-5B09-7A26-619B-4E8FCC1F85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886C70-E3DE-2946-D4BE-C8FE898D628E}"/>
              </a:ext>
            </a:extLst>
          </p:cNvPr>
          <p:cNvSpPr>
            <a:spLocks noGrp="1"/>
          </p:cNvSpPr>
          <p:nvPr>
            <p:ph type="sldNum" sz="quarter" idx="12"/>
          </p:nvPr>
        </p:nvSpPr>
        <p:spPr/>
        <p:txBody>
          <a:bodyPr/>
          <a:lstStyle/>
          <a:p>
            <a:fld id="{864A9A85-A403-4CE9-94F2-631559DA55E6}" type="slidenum">
              <a:rPr lang="en-IN" smtClean="0"/>
              <a:t>‹#›</a:t>
            </a:fld>
            <a:endParaRPr lang="en-IN"/>
          </a:p>
        </p:txBody>
      </p:sp>
    </p:spTree>
    <p:extLst>
      <p:ext uri="{BB962C8B-B14F-4D97-AF65-F5344CB8AC3E}">
        <p14:creationId xmlns:p14="http://schemas.microsoft.com/office/powerpoint/2010/main" val="213588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9AC5-72C5-75D2-C080-923B29D5DE1C}"/>
              </a:ext>
            </a:extLst>
          </p:cNvPr>
          <p:cNvSpPr>
            <a:spLocks noGrp="1"/>
          </p:cNvSpPr>
          <p:nvPr>
            <p:ph type="title"/>
          </p:nvPr>
        </p:nvSpPr>
        <p:spPr/>
        <p:txBody>
          <a:bodyPr/>
          <a:lstStyle/>
          <a:p>
            <a:r>
              <a:rPr lang="en-GB"/>
              <a:t>Click to edit Master title style</a:t>
            </a:r>
            <a:endParaRPr lang="en-IN"/>
          </a:p>
        </p:txBody>
      </p:sp>
      <p:sp>
        <p:nvSpPr>
          <p:cNvPr id="3" name="Vertical Text Placeholder 2">
            <a:extLst>
              <a:ext uri="{FF2B5EF4-FFF2-40B4-BE49-F238E27FC236}">
                <a16:creationId xmlns:a16="http://schemas.microsoft.com/office/drawing/2014/main" id="{A79C5790-8A12-0547-263C-0EF8CCC5B1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Date Placeholder 3">
            <a:extLst>
              <a:ext uri="{FF2B5EF4-FFF2-40B4-BE49-F238E27FC236}">
                <a16:creationId xmlns:a16="http://schemas.microsoft.com/office/drawing/2014/main" id="{ECA479D3-A356-6AB4-9F36-7B56BDC7A1D8}"/>
              </a:ext>
            </a:extLst>
          </p:cNvPr>
          <p:cNvSpPr>
            <a:spLocks noGrp="1"/>
          </p:cNvSpPr>
          <p:nvPr>
            <p:ph type="dt" sz="half" idx="10"/>
          </p:nvPr>
        </p:nvSpPr>
        <p:spPr/>
        <p:txBody>
          <a:bodyPr/>
          <a:lstStyle/>
          <a:p>
            <a:fld id="{7CE0773B-958A-4B85-A7E3-494632AC7ECE}" type="datetimeFigureOut">
              <a:rPr lang="en-IN" smtClean="0"/>
              <a:t>26-12-2024</a:t>
            </a:fld>
            <a:endParaRPr lang="en-IN"/>
          </a:p>
        </p:txBody>
      </p:sp>
      <p:sp>
        <p:nvSpPr>
          <p:cNvPr id="5" name="Footer Placeholder 4">
            <a:extLst>
              <a:ext uri="{FF2B5EF4-FFF2-40B4-BE49-F238E27FC236}">
                <a16:creationId xmlns:a16="http://schemas.microsoft.com/office/drawing/2014/main" id="{749CDB42-3865-CC84-95B1-F82AC79DACF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4923B11-3354-B1B2-0543-1CBA10546665}"/>
              </a:ext>
            </a:extLst>
          </p:cNvPr>
          <p:cNvSpPr>
            <a:spLocks noGrp="1"/>
          </p:cNvSpPr>
          <p:nvPr>
            <p:ph type="sldNum" sz="quarter" idx="12"/>
          </p:nvPr>
        </p:nvSpPr>
        <p:spPr/>
        <p:txBody>
          <a:bodyPr/>
          <a:lstStyle/>
          <a:p>
            <a:fld id="{864A9A85-A403-4CE9-94F2-631559DA55E6}" type="slidenum">
              <a:rPr lang="en-IN" smtClean="0"/>
              <a:t>‹#›</a:t>
            </a:fld>
            <a:endParaRPr lang="en-IN"/>
          </a:p>
        </p:txBody>
      </p:sp>
    </p:spTree>
    <p:extLst>
      <p:ext uri="{BB962C8B-B14F-4D97-AF65-F5344CB8AC3E}">
        <p14:creationId xmlns:p14="http://schemas.microsoft.com/office/powerpoint/2010/main" val="165484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5809C8-36A4-CFDB-459A-7C5BFFA278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N"/>
          </a:p>
        </p:txBody>
      </p:sp>
      <p:sp>
        <p:nvSpPr>
          <p:cNvPr id="3" name="Vertical Text Placeholder 2">
            <a:extLst>
              <a:ext uri="{FF2B5EF4-FFF2-40B4-BE49-F238E27FC236}">
                <a16:creationId xmlns:a16="http://schemas.microsoft.com/office/drawing/2014/main" id="{01D1F933-0928-744E-7681-BB55DC90420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Date Placeholder 3">
            <a:extLst>
              <a:ext uri="{FF2B5EF4-FFF2-40B4-BE49-F238E27FC236}">
                <a16:creationId xmlns:a16="http://schemas.microsoft.com/office/drawing/2014/main" id="{C0B33A34-EA4B-C3B2-7CDE-9719C1A437C2}"/>
              </a:ext>
            </a:extLst>
          </p:cNvPr>
          <p:cNvSpPr>
            <a:spLocks noGrp="1"/>
          </p:cNvSpPr>
          <p:nvPr>
            <p:ph type="dt" sz="half" idx="10"/>
          </p:nvPr>
        </p:nvSpPr>
        <p:spPr/>
        <p:txBody>
          <a:bodyPr/>
          <a:lstStyle/>
          <a:p>
            <a:fld id="{7CE0773B-958A-4B85-A7E3-494632AC7ECE}" type="datetimeFigureOut">
              <a:rPr lang="en-IN" smtClean="0"/>
              <a:t>26-12-2024</a:t>
            </a:fld>
            <a:endParaRPr lang="en-IN"/>
          </a:p>
        </p:txBody>
      </p:sp>
      <p:sp>
        <p:nvSpPr>
          <p:cNvPr id="5" name="Footer Placeholder 4">
            <a:extLst>
              <a:ext uri="{FF2B5EF4-FFF2-40B4-BE49-F238E27FC236}">
                <a16:creationId xmlns:a16="http://schemas.microsoft.com/office/drawing/2014/main" id="{3504D0DC-CC8D-A20E-DB00-D5C7486AA3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BAD26C4-BF70-DB3A-E8CD-02851ACB4E38}"/>
              </a:ext>
            </a:extLst>
          </p:cNvPr>
          <p:cNvSpPr>
            <a:spLocks noGrp="1"/>
          </p:cNvSpPr>
          <p:nvPr>
            <p:ph type="sldNum" sz="quarter" idx="12"/>
          </p:nvPr>
        </p:nvSpPr>
        <p:spPr/>
        <p:txBody>
          <a:bodyPr/>
          <a:lstStyle/>
          <a:p>
            <a:fld id="{864A9A85-A403-4CE9-94F2-631559DA55E6}" type="slidenum">
              <a:rPr lang="en-IN" smtClean="0"/>
              <a:t>‹#›</a:t>
            </a:fld>
            <a:endParaRPr lang="en-IN"/>
          </a:p>
        </p:txBody>
      </p:sp>
    </p:spTree>
    <p:extLst>
      <p:ext uri="{BB962C8B-B14F-4D97-AF65-F5344CB8AC3E}">
        <p14:creationId xmlns:p14="http://schemas.microsoft.com/office/powerpoint/2010/main" val="170584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A3CD-8556-73DF-9D63-5CF1D6D18F3B}"/>
              </a:ext>
            </a:extLst>
          </p:cNvPr>
          <p:cNvSpPr>
            <a:spLocks noGrp="1"/>
          </p:cNvSpPr>
          <p:nvPr>
            <p:ph type="title"/>
          </p:nvPr>
        </p:nvSpPr>
        <p:spPr/>
        <p:txBody>
          <a:bodyPr/>
          <a:lstStyle/>
          <a:p>
            <a:r>
              <a:rPr lang="en-GB"/>
              <a:t>Click to edit Master title style</a:t>
            </a:r>
            <a:endParaRPr lang="en-IN"/>
          </a:p>
        </p:txBody>
      </p:sp>
      <p:sp>
        <p:nvSpPr>
          <p:cNvPr id="3" name="Content Placeholder 2">
            <a:extLst>
              <a:ext uri="{FF2B5EF4-FFF2-40B4-BE49-F238E27FC236}">
                <a16:creationId xmlns:a16="http://schemas.microsoft.com/office/drawing/2014/main" id="{03658A27-11CC-E8BD-BB27-257CE88701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Date Placeholder 3">
            <a:extLst>
              <a:ext uri="{FF2B5EF4-FFF2-40B4-BE49-F238E27FC236}">
                <a16:creationId xmlns:a16="http://schemas.microsoft.com/office/drawing/2014/main" id="{5CC6DF88-F630-1190-69E2-AE7CD296F02C}"/>
              </a:ext>
            </a:extLst>
          </p:cNvPr>
          <p:cNvSpPr>
            <a:spLocks noGrp="1"/>
          </p:cNvSpPr>
          <p:nvPr>
            <p:ph type="dt" sz="half" idx="10"/>
          </p:nvPr>
        </p:nvSpPr>
        <p:spPr/>
        <p:txBody>
          <a:bodyPr/>
          <a:lstStyle/>
          <a:p>
            <a:fld id="{7CE0773B-958A-4B85-A7E3-494632AC7ECE}" type="datetimeFigureOut">
              <a:rPr lang="en-IN" smtClean="0"/>
              <a:t>26-12-2024</a:t>
            </a:fld>
            <a:endParaRPr lang="en-IN"/>
          </a:p>
        </p:txBody>
      </p:sp>
      <p:sp>
        <p:nvSpPr>
          <p:cNvPr id="5" name="Footer Placeholder 4">
            <a:extLst>
              <a:ext uri="{FF2B5EF4-FFF2-40B4-BE49-F238E27FC236}">
                <a16:creationId xmlns:a16="http://schemas.microsoft.com/office/drawing/2014/main" id="{DF2A4EA6-2FDE-D2FF-646D-BCBA163DFC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6C9024-E7E0-A011-7CE0-92017A3E3A66}"/>
              </a:ext>
            </a:extLst>
          </p:cNvPr>
          <p:cNvSpPr>
            <a:spLocks noGrp="1"/>
          </p:cNvSpPr>
          <p:nvPr>
            <p:ph type="sldNum" sz="quarter" idx="12"/>
          </p:nvPr>
        </p:nvSpPr>
        <p:spPr/>
        <p:txBody>
          <a:bodyPr/>
          <a:lstStyle/>
          <a:p>
            <a:fld id="{864A9A85-A403-4CE9-94F2-631559DA55E6}" type="slidenum">
              <a:rPr lang="en-IN" smtClean="0"/>
              <a:t>‹#›</a:t>
            </a:fld>
            <a:endParaRPr lang="en-IN"/>
          </a:p>
        </p:txBody>
      </p:sp>
    </p:spTree>
    <p:extLst>
      <p:ext uri="{BB962C8B-B14F-4D97-AF65-F5344CB8AC3E}">
        <p14:creationId xmlns:p14="http://schemas.microsoft.com/office/powerpoint/2010/main" val="336509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75D3-02E7-1A35-B445-F9B0EA63017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N"/>
          </a:p>
        </p:txBody>
      </p:sp>
      <p:sp>
        <p:nvSpPr>
          <p:cNvPr id="3" name="Text Placeholder 2">
            <a:extLst>
              <a:ext uri="{FF2B5EF4-FFF2-40B4-BE49-F238E27FC236}">
                <a16:creationId xmlns:a16="http://schemas.microsoft.com/office/drawing/2014/main" id="{C8478D44-62E0-4059-1065-EEEAE4508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1B8FBF-AFE2-BAF2-2BBC-00DF64C6D14D}"/>
              </a:ext>
            </a:extLst>
          </p:cNvPr>
          <p:cNvSpPr>
            <a:spLocks noGrp="1"/>
          </p:cNvSpPr>
          <p:nvPr>
            <p:ph type="dt" sz="half" idx="10"/>
          </p:nvPr>
        </p:nvSpPr>
        <p:spPr/>
        <p:txBody>
          <a:bodyPr/>
          <a:lstStyle/>
          <a:p>
            <a:fld id="{7CE0773B-958A-4B85-A7E3-494632AC7ECE}" type="datetimeFigureOut">
              <a:rPr lang="en-IN" smtClean="0"/>
              <a:t>26-12-2024</a:t>
            </a:fld>
            <a:endParaRPr lang="en-IN"/>
          </a:p>
        </p:txBody>
      </p:sp>
      <p:sp>
        <p:nvSpPr>
          <p:cNvPr id="5" name="Footer Placeholder 4">
            <a:extLst>
              <a:ext uri="{FF2B5EF4-FFF2-40B4-BE49-F238E27FC236}">
                <a16:creationId xmlns:a16="http://schemas.microsoft.com/office/drawing/2014/main" id="{1B66FF3A-9766-4B72-7AB8-AB9DFB609F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4F885A2-A2E1-3560-75E4-4C67628DB1EA}"/>
              </a:ext>
            </a:extLst>
          </p:cNvPr>
          <p:cNvSpPr>
            <a:spLocks noGrp="1"/>
          </p:cNvSpPr>
          <p:nvPr>
            <p:ph type="sldNum" sz="quarter" idx="12"/>
          </p:nvPr>
        </p:nvSpPr>
        <p:spPr/>
        <p:txBody>
          <a:bodyPr/>
          <a:lstStyle/>
          <a:p>
            <a:fld id="{864A9A85-A403-4CE9-94F2-631559DA55E6}" type="slidenum">
              <a:rPr lang="en-IN" smtClean="0"/>
              <a:t>‹#›</a:t>
            </a:fld>
            <a:endParaRPr lang="en-IN"/>
          </a:p>
        </p:txBody>
      </p:sp>
    </p:spTree>
    <p:extLst>
      <p:ext uri="{BB962C8B-B14F-4D97-AF65-F5344CB8AC3E}">
        <p14:creationId xmlns:p14="http://schemas.microsoft.com/office/powerpoint/2010/main" val="141545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0E55-3963-CCA7-B39D-4638C9E4703D}"/>
              </a:ext>
            </a:extLst>
          </p:cNvPr>
          <p:cNvSpPr>
            <a:spLocks noGrp="1"/>
          </p:cNvSpPr>
          <p:nvPr>
            <p:ph type="title"/>
          </p:nvPr>
        </p:nvSpPr>
        <p:spPr/>
        <p:txBody>
          <a:bodyPr/>
          <a:lstStyle/>
          <a:p>
            <a:r>
              <a:rPr lang="en-GB"/>
              <a:t>Click to edit Master title style</a:t>
            </a:r>
            <a:endParaRPr lang="en-IN"/>
          </a:p>
        </p:txBody>
      </p:sp>
      <p:sp>
        <p:nvSpPr>
          <p:cNvPr id="3" name="Content Placeholder 2">
            <a:extLst>
              <a:ext uri="{FF2B5EF4-FFF2-40B4-BE49-F238E27FC236}">
                <a16:creationId xmlns:a16="http://schemas.microsoft.com/office/drawing/2014/main" id="{DE753A51-5CF1-757D-8AAE-9C8F1A46BB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Content Placeholder 3">
            <a:extLst>
              <a:ext uri="{FF2B5EF4-FFF2-40B4-BE49-F238E27FC236}">
                <a16:creationId xmlns:a16="http://schemas.microsoft.com/office/drawing/2014/main" id="{57E8DDE3-3D76-A6FA-32BB-79B5B719EA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5" name="Date Placeholder 4">
            <a:extLst>
              <a:ext uri="{FF2B5EF4-FFF2-40B4-BE49-F238E27FC236}">
                <a16:creationId xmlns:a16="http://schemas.microsoft.com/office/drawing/2014/main" id="{2BA4E7B2-451D-46B0-1D70-7F1E13709462}"/>
              </a:ext>
            </a:extLst>
          </p:cNvPr>
          <p:cNvSpPr>
            <a:spLocks noGrp="1"/>
          </p:cNvSpPr>
          <p:nvPr>
            <p:ph type="dt" sz="half" idx="10"/>
          </p:nvPr>
        </p:nvSpPr>
        <p:spPr/>
        <p:txBody>
          <a:bodyPr/>
          <a:lstStyle/>
          <a:p>
            <a:fld id="{7CE0773B-958A-4B85-A7E3-494632AC7ECE}" type="datetimeFigureOut">
              <a:rPr lang="en-IN" smtClean="0"/>
              <a:t>26-12-2024</a:t>
            </a:fld>
            <a:endParaRPr lang="en-IN"/>
          </a:p>
        </p:txBody>
      </p:sp>
      <p:sp>
        <p:nvSpPr>
          <p:cNvPr id="6" name="Footer Placeholder 5">
            <a:extLst>
              <a:ext uri="{FF2B5EF4-FFF2-40B4-BE49-F238E27FC236}">
                <a16:creationId xmlns:a16="http://schemas.microsoft.com/office/drawing/2014/main" id="{ADA7F4EC-3BED-8E40-164A-819B483B44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3CF63A7-7724-A859-35A0-73B40F5FD27A}"/>
              </a:ext>
            </a:extLst>
          </p:cNvPr>
          <p:cNvSpPr>
            <a:spLocks noGrp="1"/>
          </p:cNvSpPr>
          <p:nvPr>
            <p:ph type="sldNum" sz="quarter" idx="12"/>
          </p:nvPr>
        </p:nvSpPr>
        <p:spPr/>
        <p:txBody>
          <a:bodyPr/>
          <a:lstStyle/>
          <a:p>
            <a:fld id="{864A9A85-A403-4CE9-94F2-631559DA55E6}" type="slidenum">
              <a:rPr lang="en-IN" smtClean="0"/>
              <a:t>‹#›</a:t>
            </a:fld>
            <a:endParaRPr lang="en-IN"/>
          </a:p>
        </p:txBody>
      </p:sp>
    </p:spTree>
    <p:extLst>
      <p:ext uri="{BB962C8B-B14F-4D97-AF65-F5344CB8AC3E}">
        <p14:creationId xmlns:p14="http://schemas.microsoft.com/office/powerpoint/2010/main" val="405289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AC8E-DAD8-05D7-8031-564D42D831D4}"/>
              </a:ext>
            </a:extLst>
          </p:cNvPr>
          <p:cNvSpPr>
            <a:spLocks noGrp="1"/>
          </p:cNvSpPr>
          <p:nvPr>
            <p:ph type="title"/>
          </p:nvPr>
        </p:nvSpPr>
        <p:spPr>
          <a:xfrm>
            <a:off x="839788" y="365125"/>
            <a:ext cx="10515600" cy="1325563"/>
          </a:xfrm>
        </p:spPr>
        <p:txBody>
          <a:bodyPr/>
          <a:lstStyle/>
          <a:p>
            <a:r>
              <a:rPr lang="en-GB"/>
              <a:t>Click to edit Master title style</a:t>
            </a:r>
            <a:endParaRPr lang="en-IN"/>
          </a:p>
        </p:txBody>
      </p:sp>
      <p:sp>
        <p:nvSpPr>
          <p:cNvPr id="3" name="Text Placeholder 2">
            <a:extLst>
              <a:ext uri="{FF2B5EF4-FFF2-40B4-BE49-F238E27FC236}">
                <a16:creationId xmlns:a16="http://schemas.microsoft.com/office/drawing/2014/main" id="{0CF9FB33-670D-2A73-9667-97D780052A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258CF1-BD4A-A85B-6584-24DB63BC56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5" name="Text Placeholder 4">
            <a:extLst>
              <a:ext uri="{FF2B5EF4-FFF2-40B4-BE49-F238E27FC236}">
                <a16:creationId xmlns:a16="http://schemas.microsoft.com/office/drawing/2014/main" id="{581D199C-F812-3876-93F9-4966F8BBF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05A130C-A9F7-1CDA-266E-DB592097EB6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7" name="Date Placeholder 6">
            <a:extLst>
              <a:ext uri="{FF2B5EF4-FFF2-40B4-BE49-F238E27FC236}">
                <a16:creationId xmlns:a16="http://schemas.microsoft.com/office/drawing/2014/main" id="{519358DA-F4CC-57D3-5B5C-37E2B7C84617}"/>
              </a:ext>
            </a:extLst>
          </p:cNvPr>
          <p:cNvSpPr>
            <a:spLocks noGrp="1"/>
          </p:cNvSpPr>
          <p:nvPr>
            <p:ph type="dt" sz="half" idx="10"/>
          </p:nvPr>
        </p:nvSpPr>
        <p:spPr/>
        <p:txBody>
          <a:bodyPr/>
          <a:lstStyle/>
          <a:p>
            <a:fld id="{7CE0773B-958A-4B85-A7E3-494632AC7ECE}" type="datetimeFigureOut">
              <a:rPr lang="en-IN" smtClean="0"/>
              <a:t>26-12-2024</a:t>
            </a:fld>
            <a:endParaRPr lang="en-IN"/>
          </a:p>
        </p:txBody>
      </p:sp>
      <p:sp>
        <p:nvSpPr>
          <p:cNvPr id="8" name="Footer Placeholder 7">
            <a:extLst>
              <a:ext uri="{FF2B5EF4-FFF2-40B4-BE49-F238E27FC236}">
                <a16:creationId xmlns:a16="http://schemas.microsoft.com/office/drawing/2014/main" id="{382F0CF6-FADC-38A3-092F-A705BAD5B2A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0FD81B4-764A-67F4-FD71-1BA41429954F}"/>
              </a:ext>
            </a:extLst>
          </p:cNvPr>
          <p:cNvSpPr>
            <a:spLocks noGrp="1"/>
          </p:cNvSpPr>
          <p:nvPr>
            <p:ph type="sldNum" sz="quarter" idx="12"/>
          </p:nvPr>
        </p:nvSpPr>
        <p:spPr/>
        <p:txBody>
          <a:bodyPr/>
          <a:lstStyle/>
          <a:p>
            <a:fld id="{864A9A85-A403-4CE9-94F2-631559DA55E6}" type="slidenum">
              <a:rPr lang="en-IN" smtClean="0"/>
              <a:t>‹#›</a:t>
            </a:fld>
            <a:endParaRPr lang="en-IN"/>
          </a:p>
        </p:txBody>
      </p:sp>
    </p:spTree>
    <p:extLst>
      <p:ext uri="{BB962C8B-B14F-4D97-AF65-F5344CB8AC3E}">
        <p14:creationId xmlns:p14="http://schemas.microsoft.com/office/powerpoint/2010/main" val="10212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6ADD-ABA9-D876-0E2B-49A20CB0C374}"/>
              </a:ext>
            </a:extLst>
          </p:cNvPr>
          <p:cNvSpPr>
            <a:spLocks noGrp="1"/>
          </p:cNvSpPr>
          <p:nvPr>
            <p:ph type="title"/>
          </p:nvPr>
        </p:nvSpPr>
        <p:spPr/>
        <p:txBody>
          <a:bodyPr/>
          <a:lstStyle/>
          <a:p>
            <a:r>
              <a:rPr lang="en-GB"/>
              <a:t>Click to edit Master title style</a:t>
            </a:r>
            <a:endParaRPr lang="en-IN"/>
          </a:p>
        </p:txBody>
      </p:sp>
      <p:sp>
        <p:nvSpPr>
          <p:cNvPr id="3" name="Date Placeholder 2">
            <a:extLst>
              <a:ext uri="{FF2B5EF4-FFF2-40B4-BE49-F238E27FC236}">
                <a16:creationId xmlns:a16="http://schemas.microsoft.com/office/drawing/2014/main" id="{34A25C7F-14B6-33F3-F53E-7AD807CB7F40}"/>
              </a:ext>
            </a:extLst>
          </p:cNvPr>
          <p:cNvSpPr>
            <a:spLocks noGrp="1"/>
          </p:cNvSpPr>
          <p:nvPr>
            <p:ph type="dt" sz="half" idx="10"/>
          </p:nvPr>
        </p:nvSpPr>
        <p:spPr/>
        <p:txBody>
          <a:bodyPr/>
          <a:lstStyle/>
          <a:p>
            <a:fld id="{7CE0773B-958A-4B85-A7E3-494632AC7ECE}" type="datetimeFigureOut">
              <a:rPr lang="en-IN" smtClean="0"/>
              <a:t>26-12-2024</a:t>
            </a:fld>
            <a:endParaRPr lang="en-IN"/>
          </a:p>
        </p:txBody>
      </p:sp>
      <p:sp>
        <p:nvSpPr>
          <p:cNvPr id="4" name="Footer Placeholder 3">
            <a:extLst>
              <a:ext uri="{FF2B5EF4-FFF2-40B4-BE49-F238E27FC236}">
                <a16:creationId xmlns:a16="http://schemas.microsoft.com/office/drawing/2014/main" id="{41B3A1EC-5556-E0F8-9E4B-EE719190274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FA4F29C-7FA6-2423-5127-FAD83F480D70}"/>
              </a:ext>
            </a:extLst>
          </p:cNvPr>
          <p:cNvSpPr>
            <a:spLocks noGrp="1"/>
          </p:cNvSpPr>
          <p:nvPr>
            <p:ph type="sldNum" sz="quarter" idx="12"/>
          </p:nvPr>
        </p:nvSpPr>
        <p:spPr/>
        <p:txBody>
          <a:bodyPr/>
          <a:lstStyle/>
          <a:p>
            <a:fld id="{864A9A85-A403-4CE9-94F2-631559DA55E6}" type="slidenum">
              <a:rPr lang="en-IN" smtClean="0"/>
              <a:t>‹#›</a:t>
            </a:fld>
            <a:endParaRPr lang="en-IN"/>
          </a:p>
        </p:txBody>
      </p:sp>
    </p:spTree>
    <p:extLst>
      <p:ext uri="{BB962C8B-B14F-4D97-AF65-F5344CB8AC3E}">
        <p14:creationId xmlns:p14="http://schemas.microsoft.com/office/powerpoint/2010/main" val="153665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C6789-F992-D728-F8E5-DC48A57CD8A7}"/>
              </a:ext>
            </a:extLst>
          </p:cNvPr>
          <p:cNvSpPr>
            <a:spLocks noGrp="1"/>
          </p:cNvSpPr>
          <p:nvPr>
            <p:ph type="dt" sz="half" idx="10"/>
          </p:nvPr>
        </p:nvSpPr>
        <p:spPr/>
        <p:txBody>
          <a:bodyPr/>
          <a:lstStyle/>
          <a:p>
            <a:fld id="{7CE0773B-958A-4B85-A7E3-494632AC7ECE}" type="datetimeFigureOut">
              <a:rPr lang="en-IN" smtClean="0"/>
              <a:t>26-12-2024</a:t>
            </a:fld>
            <a:endParaRPr lang="en-IN"/>
          </a:p>
        </p:txBody>
      </p:sp>
      <p:sp>
        <p:nvSpPr>
          <p:cNvPr id="3" name="Footer Placeholder 2">
            <a:extLst>
              <a:ext uri="{FF2B5EF4-FFF2-40B4-BE49-F238E27FC236}">
                <a16:creationId xmlns:a16="http://schemas.microsoft.com/office/drawing/2014/main" id="{BFEDC855-D4B5-9900-0954-DF207112D89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BB2613E-F704-21FC-C229-1A028E687D2C}"/>
              </a:ext>
            </a:extLst>
          </p:cNvPr>
          <p:cNvSpPr>
            <a:spLocks noGrp="1"/>
          </p:cNvSpPr>
          <p:nvPr>
            <p:ph type="sldNum" sz="quarter" idx="12"/>
          </p:nvPr>
        </p:nvSpPr>
        <p:spPr/>
        <p:txBody>
          <a:bodyPr/>
          <a:lstStyle/>
          <a:p>
            <a:fld id="{864A9A85-A403-4CE9-94F2-631559DA55E6}" type="slidenum">
              <a:rPr lang="en-IN" smtClean="0"/>
              <a:t>‹#›</a:t>
            </a:fld>
            <a:endParaRPr lang="en-IN"/>
          </a:p>
        </p:txBody>
      </p:sp>
    </p:spTree>
    <p:extLst>
      <p:ext uri="{BB962C8B-B14F-4D97-AF65-F5344CB8AC3E}">
        <p14:creationId xmlns:p14="http://schemas.microsoft.com/office/powerpoint/2010/main" val="228833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CC7E-B7FF-DEEE-E826-50151AFB9C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N"/>
          </a:p>
        </p:txBody>
      </p:sp>
      <p:sp>
        <p:nvSpPr>
          <p:cNvPr id="3" name="Content Placeholder 2">
            <a:extLst>
              <a:ext uri="{FF2B5EF4-FFF2-40B4-BE49-F238E27FC236}">
                <a16:creationId xmlns:a16="http://schemas.microsoft.com/office/drawing/2014/main" id="{2A740C01-850C-FBC2-CD60-C876CCBA1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Text Placeholder 3">
            <a:extLst>
              <a:ext uri="{FF2B5EF4-FFF2-40B4-BE49-F238E27FC236}">
                <a16:creationId xmlns:a16="http://schemas.microsoft.com/office/drawing/2014/main" id="{5E7234F5-47C4-266D-A31C-EEA867C96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80FEEA-ED02-4FD3-A9B4-95C505FC8F8E}"/>
              </a:ext>
            </a:extLst>
          </p:cNvPr>
          <p:cNvSpPr>
            <a:spLocks noGrp="1"/>
          </p:cNvSpPr>
          <p:nvPr>
            <p:ph type="dt" sz="half" idx="10"/>
          </p:nvPr>
        </p:nvSpPr>
        <p:spPr/>
        <p:txBody>
          <a:bodyPr/>
          <a:lstStyle/>
          <a:p>
            <a:fld id="{7CE0773B-958A-4B85-A7E3-494632AC7ECE}" type="datetimeFigureOut">
              <a:rPr lang="en-IN" smtClean="0"/>
              <a:t>26-12-2024</a:t>
            </a:fld>
            <a:endParaRPr lang="en-IN"/>
          </a:p>
        </p:txBody>
      </p:sp>
      <p:sp>
        <p:nvSpPr>
          <p:cNvPr id="6" name="Footer Placeholder 5">
            <a:extLst>
              <a:ext uri="{FF2B5EF4-FFF2-40B4-BE49-F238E27FC236}">
                <a16:creationId xmlns:a16="http://schemas.microsoft.com/office/drawing/2014/main" id="{C6BBEF2B-B4ED-5A0F-7F5C-C88F9EFD8CA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BB3193F-6E2E-3B34-5E89-37F8E46F85CF}"/>
              </a:ext>
            </a:extLst>
          </p:cNvPr>
          <p:cNvSpPr>
            <a:spLocks noGrp="1"/>
          </p:cNvSpPr>
          <p:nvPr>
            <p:ph type="sldNum" sz="quarter" idx="12"/>
          </p:nvPr>
        </p:nvSpPr>
        <p:spPr/>
        <p:txBody>
          <a:bodyPr/>
          <a:lstStyle/>
          <a:p>
            <a:fld id="{864A9A85-A403-4CE9-94F2-631559DA55E6}" type="slidenum">
              <a:rPr lang="en-IN" smtClean="0"/>
              <a:t>‹#›</a:t>
            </a:fld>
            <a:endParaRPr lang="en-IN"/>
          </a:p>
        </p:txBody>
      </p:sp>
    </p:spTree>
    <p:extLst>
      <p:ext uri="{BB962C8B-B14F-4D97-AF65-F5344CB8AC3E}">
        <p14:creationId xmlns:p14="http://schemas.microsoft.com/office/powerpoint/2010/main" val="285646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96F9-3075-F645-D556-2910D4E565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N"/>
          </a:p>
        </p:txBody>
      </p:sp>
      <p:sp>
        <p:nvSpPr>
          <p:cNvPr id="3" name="Picture Placeholder 2">
            <a:extLst>
              <a:ext uri="{FF2B5EF4-FFF2-40B4-BE49-F238E27FC236}">
                <a16:creationId xmlns:a16="http://schemas.microsoft.com/office/drawing/2014/main" id="{46B81F12-8544-4D79-76C0-7535DD93B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5242958-E6B7-1B66-52AD-52342DEF8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62FDE9-73C0-F11B-3E9F-0345C15DAE3E}"/>
              </a:ext>
            </a:extLst>
          </p:cNvPr>
          <p:cNvSpPr>
            <a:spLocks noGrp="1"/>
          </p:cNvSpPr>
          <p:nvPr>
            <p:ph type="dt" sz="half" idx="10"/>
          </p:nvPr>
        </p:nvSpPr>
        <p:spPr/>
        <p:txBody>
          <a:bodyPr/>
          <a:lstStyle/>
          <a:p>
            <a:fld id="{7CE0773B-958A-4B85-A7E3-494632AC7ECE}" type="datetimeFigureOut">
              <a:rPr lang="en-IN" smtClean="0"/>
              <a:t>26-12-2024</a:t>
            </a:fld>
            <a:endParaRPr lang="en-IN"/>
          </a:p>
        </p:txBody>
      </p:sp>
      <p:sp>
        <p:nvSpPr>
          <p:cNvPr id="6" name="Footer Placeholder 5">
            <a:extLst>
              <a:ext uri="{FF2B5EF4-FFF2-40B4-BE49-F238E27FC236}">
                <a16:creationId xmlns:a16="http://schemas.microsoft.com/office/drawing/2014/main" id="{B6CBEC2E-3103-3520-5E0C-D1EDD564A08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307B957-5AA6-24EC-43D3-14C704574D27}"/>
              </a:ext>
            </a:extLst>
          </p:cNvPr>
          <p:cNvSpPr>
            <a:spLocks noGrp="1"/>
          </p:cNvSpPr>
          <p:nvPr>
            <p:ph type="sldNum" sz="quarter" idx="12"/>
          </p:nvPr>
        </p:nvSpPr>
        <p:spPr/>
        <p:txBody>
          <a:bodyPr/>
          <a:lstStyle/>
          <a:p>
            <a:fld id="{864A9A85-A403-4CE9-94F2-631559DA55E6}" type="slidenum">
              <a:rPr lang="en-IN" smtClean="0"/>
              <a:t>‹#›</a:t>
            </a:fld>
            <a:endParaRPr lang="en-IN"/>
          </a:p>
        </p:txBody>
      </p:sp>
    </p:spTree>
    <p:extLst>
      <p:ext uri="{BB962C8B-B14F-4D97-AF65-F5344CB8AC3E}">
        <p14:creationId xmlns:p14="http://schemas.microsoft.com/office/powerpoint/2010/main" val="353034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C01F2-59E5-BBCC-ED12-EF7192606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N"/>
          </a:p>
        </p:txBody>
      </p:sp>
      <p:sp>
        <p:nvSpPr>
          <p:cNvPr id="3" name="Text Placeholder 2">
            <a:extLst>
              <a:ext uri="{FF2B5EF4-FFF2-40B4-BE49-F238E27FC236}">
                <a16:creationId xmlns:a16="http://schemas.microsoft.com/office/drawing/2014/main" id="{22C84E1E-F53F-F3AE-1AEF-D96AD6EB9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Date Placeholder 3">
            <a:extLst>
              <a:ext uri="{FF2B5EF4-FFF2-40B4-BE49-F238E27FC236}">
                <a16:creationId xmlns:a16="http://schemas.microsoft.com/office/drawing/2014/main" id="{C953AFBF-7C34-F45E-ECF9-AA53647FC5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0773B-958A-4B85-A7E3-494632AC7ECE}" type="datetimeFigureOut">
              <a:rPr lang="en-IN" smtClean="0"/>
              <a:t>26-12-2024</a:t>
            </a:fld>
            <a:endParaRPr lang="en-IN"/>
          </a:p>
        </p:txBody>
      </p:sp>
      <p:sp>
        <p:nvSpPr>
          <p:cNvPr id="5" name="Footer Placeholder 4">
            <a:extLst>
              <a:ext uri="{FF2B5EF4-FFF2-40B4-BE49-F238E27FC236}">
                <a16:creationId xmlns:a16="http://schemas.microsoft.com/office/drawing/2014/main" id="{ED9CBA70-5E62-A651-EED8-A8392DBC1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5AE0B4-E11D-5D81-7FB6-10F040758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A9A85-A403-4CE9-94F2-631559DA55E6}" type="slidenum">
              <a:rPr lang="en-IN" smtClean="0"/>
              <a:t>‹#›</a:t>
            </a:fld>
            <a:endParaRPr lang="en-IN"/>
          </a:p>
        </p:txBody>
      </p:sp>
    </p:spTree>
    <p:extLst>
      <p:ext uri="{BB962C8B-B14F-4D97-AF65-F5344CB8AC3E}">
        <p14:creationId xmlns:p14="http://schemas.microsoft.com/office/powerpoint/2010/main" val="253027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lamy.com/stock-photo/malkhamb-mallakhamb.html?sortBy=relevant" TargetMode="External"/><Relationship Id="rId2" Type="http://schemas.openxmlformats.org/officeDocument/2006/relationships/hyperlink" Target="https://www.shutterstock.com/image-photo/lagori-pitthu-childhood-indian-game-1104726338" TargetMode="External"/><Relationship Id="rId1" Type="http://schemas.openxmlformats.org/officeDocument/2006/relationships/slideLayout" Target="../slideLayouts/slideLayout2.xml"/><Relationship Id="rId4" Type="http://schemas.openxmlformats.org/officeDocument/2006/relationships/hyperlink" Target="https://www.traditionalsports.org/traditional-sports/asia/gilli-danda-guli-dunda-indi-bangladesh-nepal-afghanistan-pakistan.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3758-233A-DE18-A6EC-6A17280EA800}"/>
              </a:ext>
            </a:extLst>
          </p:cNvPr>
          <p:cNvSpPr>
            <a:spLocks noGrp="1"/>
          </p:cNvSpPr>
          <p:nvPr>
            <p:ph type="ctrTitle"/>
          </p:nvPr>
        </p:nvSpPr>
        <p:spPr>
          <a:xfrm>
            <a:off x="2151993" y="312678"/>
            <a:ext cx="8127124" cy="932621"/>
          </a:xfrm>
        </p:spPr>
        <p:style>
          <a:lnRef idx="2">
            <a:schemeClr val="accent3">
              <a:shade val="15000"/>
            </a:schemeClr>
          </a:lnRef>
          <a:fillRef idx="1">
            <a:schemeClr val="accent3"/>
          </a:fillRef>
          <a:effectRef idx="0">
            <a:schemeClr val="accent3"/>
          </a:effectRef>
          <a:fontRef idx="minor">
            <a:schemeClr val="lt1"/>
          </a:fontRef>
        </p:style>
        <p:txBody>
          <a:bodyPr/>
          <a:lstStyle/>
          <a:p>
            <a:pPr marL="891540" marR="885190" algn="ctr">
              <a:lnSpc>
                <a:spcPct val="100000"/>
              </a:lnSpc>
              <a:spcBef>
                <a:spcPts val="100"/>
              </a:spcBef>
            </a:pPr>
            <a:r>
              <a:rPr lang="en-IN" sz="1800" b="1" u="sng" spc="-229" dirty="0">
                <a:solidFill>
                  <a:srgbClr val="FF0000"/>
                </a:solidFill>
                <a:uFill>
                  <a:solidFill>
                    <a:srgbClr val="FF0000"/>
                  </a:solidFill>
                </a:uFill>
              </a:rPr>
              <a:t>E -  </a:t>
            </a:r>
            <a:r>
              <a:rPr lang="en-IN" sz="1800" b="1" u="sng" spc="-10" dirty="0">
                <a:solidFill>
                  <a:srgbClr val="FF0000"/>
                </a:solidFill>
                <a:uFill>
                  <a:solidFill>
                    <a:srgbClr val="FF0000"/>
                  </a:solidFill>
                </a:uFill>
              </a:rPr>
              <a:t>Content</a:t>
            </a:r>
            <a:r>
              <a:rPr lang="en-IN" sz="1800" b="1" u="sng" spc="-45" dirty="0">
                <a:solidFill>
                  <a:srgbClr val="FF0000"/>
                </a:solidFill>
                <a:uFill>
                  <a:solidFill>
                    <a:srgbClr val="FF0000"/>
                  </a:solidFill>
                </a:uFill>
              </a:rPr>
              <a:t> </a:t>
            </a:r>
            <a:r>
              <a:rPr lang="en-IN" sz="1800" b="1" u="sng" spc="-65" dirty="0">
                <a:solidFill>
                  <a:srgbClr val="FF0000"/>
                </a:solidFill>
                <a:uFill>
                  <a:solidFill>
                    <a:srgbClr val="FF0000"/>
                  </a:solidFill>
                </a:uFill>
              </a:rPr>
              <a:t>for</a:t>
            </a:r>
            <a:r>
              <a:rPr lang="en-IN" sz="1800" b="1" u="sng" spc="-55" dirty="0">
                <a:solidFill>
                  <a:srgbClr val="FF0000"/>
                </a:solidFill>
                <a:uFill>
                  <a:solidFill>
                    <a:srgbClr val="FF0000"/>
                  </a:solidFill>
                </a:uFill>
              </a:rPr>
              <a:t> </a:t>
            </a:r>
            <a:r>
              <a:rPr lang="en-IN" sz="1800" b="1" u="sng" spc="-45" dirty="0">
                <a:solidFill>
                  <a:srgbClr val="FF0000"/>
                </a:solidFill>
                <a:uFill>
                  <a:solidFill>
                    <a:srgbClr val="FF0000"/>
                  </a:solidFill>
                </a:uFill>
              </a:rPr>
              <a:t>Skill </a:t>
            </a:r>
            <a:r>
              <a:rPr lang="en-IN" sz="1800" b="1" u="sng" spc="-50" dirty="0">
                <a:solidFill>
                  <a:srgbClr val="FF0000"/>
                </a:solidFill>
                <a:uFill>
                  <a:solidFill>
                    <a:srgbClr val="FF0000"/>
                  </a:solidFill>
                </a:uFill>
              </a:rPr>
              <a:t>Enhancement</a:t>
            </a:r>
            <a:r>
              <a:rPr lang="en-IN" sz="1800" b="1" u="sng" spc="-70" dirty="0">
                <a:solidFill>
                  <a:srgbClr val="FF0000"/>
                </a:solidFill>
                <a:uFill>
                  <a:solidFill>
                    <a:srgbClr val="FF0000"/>
                  </a:solidFill>
                </a:uFill>
              </a:rPr>
              <a:t> </a:t>
            </a:r>
            <a:r>
              <a:rPr lang="en-IN" sz="1800" b="1" u="sng" spc="-30" dirty="0">
                <a:solidFill>
                  <a:srgbClr val="FF0000"/>
                </a:solidFill>
                <a:uFill>
                  <a:solidFill>
                    <a:srgbClr val="FF0000"/>
                  </a:solidFill>
                </a:uFill>
              </a:rPr>
              <a:t>Course</a:t>
            </a:r>
            <a:r>
              <a:rPr lang="en-IN" sz="1800" b="1" u="none" spc="-30" dirty="0">
                <a:solidFill>
                  <a:srgbClr val="FF0000"/>
                </a:solidFill>
              </a:rPr>
              <a:t> </a:t>
            </a:r>
            <a:r>
              <a:rPr lang="en-IN" sz="1800" b="1" u="sng" spc="-25" dirty="0">
                <a:solidFill>
                  <a:srgbClr val="FF0000"/>
                </a:solidFill>
                <a:uFill>
                  <a:solidFill>
                    <a:srgbClr val="FF0000"/>
                  </a:solidFill>
                </a:uFill>
              </a:rPr>
              <a:t>For</a:t>
            </a:r>
            <a:br>
              <a:rPr lang="en-IN" sz="1800" b="1" u="sng" spc="-25" dirty="0">
                <a:solidFill>
                  <a:srgbClr val="FF0000"/>
                </a:solidFill>
                <a:uFill>
                  <a:solidFill>
                    <a:srgbClr val="FF0000"/>
                  </a:solidFill>
                </a:uFill>
              </a:rPr>
            </a:br>
            <a:br>
              <a:rPr lang="en-IN" sz="1800" b="1" dirty="0"/>
            </a:br>
            <a:r>
              <a:rPr lang="en-IN" sz="1800" b="1" u="sng" spc="-75" dirty="0">
                <a:solidFill>
                  <a:srgbClr val="FF0000"/>
                </a:solidFill>
                <a:uFill>
                  <a:solidFill>
                    <a:srgbClr val="FF0000"/>
                  </a:solidFill>
                </a:uFill>
              </a:rPr>
              <a:t>Semester</a:t>
            </a:r>
            <a:r>
              <a:rPr lang="en-IN" sz="1800" b="1" u="sng" spc="-50" dirty="0">
                <a:solidFill>
                  <a:srgbClr val="FF0000"/>
                </a:solidFill>
                <a:uFill>
                  <a:solidFill>
                    <a:srgbClr val="FF0000"/>
                  </a:solidFill>
                </a:uFill>
              </a:rPr>
              <a:t> </a:t>
            </a:r>
            <a:r>
              <a:rPr lang="en-IN" sz="1800" b="1" u="sng" spc="-280" dirty="0">
                <a:solidFill>
                  <a:srgbClr val="FF0000"/>
                </a:solidFill>
                <a:uFill>
                  <a:solidFill>
                    <a:srgbClr val="FF0000"/>
                  </a:solidFill>
                </a:uFill>
              </a:rPr>
              <a:t>-</a:t>
            </a:r>
            <a:r>
              <a:rPr lang="en-IN" sz="1800" b="1" u="sng" dirty="0">
                <a:solidFill>
                  <a:srgbClr val="FF0000"/>
                </a:solidFill>
                <a:uFill>
                  <a:solidFill>
                    <a:srgbClr val="FF0000"/>
                  </a:solidFill>
                </a:uFill>
              </a:rPr>
              <a:t> I</a:t>
            </a:r>
            <a:r>
              <a:rPr lang="en-IN" sz="1800" b="1" u="sng" spc="-30" dirty="0">
                <a:solidFill>
                  <a:srgbClr val="FF0000"/>
                </a:solidFill>
                <a:uFill>
                  <a:solidFill>
                    <a:srgbClr val="FF0000"/>
                  </a:solidFill>
                </a:uFill>
              </a:rPr>
              <a:t> </a:t>
            </a:r>
            <a:r>
              <a:rPr lang="en-IN" sz="1800" b="1" u="sng" spc="-25" dirty="0">
                <a:solidFill>
                  <a:srgbClr val="FF0000"/>
                </a:solidFill>
                <a:uFill>
                  <a:solidFill>
                    <a:srgbClr val="FF0000"/>
                  </a:solidFill>
                </a:uFill>
              </a:rPr>
              <a:t>(Under </a:t>
            </a:r>
            <a:r>
              <a:rPr lang="en-IN" sz="1800" b="1" u="sng" spc="-80" dirty="0">
                <a:solidFill>
                  <a:srgbClr val="FF0000"/>
                </a:solidFill>
                <a:uFill>
                  <a:solidFill>
                    <a:srgbClr val="FF0000"/>
                  </a:solidFill>
                </a:uFill>
              </a:rPr>
              <a:t>Graduate)</a:t>
            </a:r>
            <a:r>
              <a:rPr lang="en-IN" sz="1800" b="1" u="sng" spc="-45" dirty="0">
                <a:solidFill>
                  <a:srgbClr val="FF0000"/>
                </a:solidFill>
                <a:uFill>
                  <a:solidFill>
                    <a:srgbClr val="FF0000"/>
                  </a:solidFill>
                </a:uFill>
              </a:rPr>
              <a:t> </a:t>
            </a:r>
            <a:r>
              <a:rPr lang="en-IN" sz="1800" b="1" u="sng" spc="85" dirty="0">
                <a:solidFill>
                  <a:srgbClr val="FF0000"/>
                </a:solidFill>
                <a:uFill>
                  <a:solidFill>
                    <a:srgbClr val="FF0000"/>
                  </a:solidFill>
                </a:uFill>
              </a:rPr>
              <a:t>DDU</a:t>
            </a:r>
            <a:r>
              <a:rPr lang="en-IN" sz="1800" b="1" u="sng" spc="-40" dirty="0">
                <a:solidFill>
                  <a:srgbClr val="FF0000"/>
                </a:solidFill>
                <a:uFill>
                  <a:solidFill>
                    <a:srgbClr val="FF0000"/>
                  </a:solidFill>
                </a:uFill>
              </a:rPr>
              <a:t> </a:t>
            </a:r>
            <a:r>
              <a:rPr lang="en-IN" sz="1800" b="1" u="sng" spc="-70" dirty="0">
                <a:solidFill>
                  <a:srgbClr val="FF0000"/>
                </a:solidFill>
                <a:uFill>
                  <a:solidFill>
                    <a:srgbClr val="FF0000"/>
                  </a:solidFill>
                </a:uFill>
              </a:rPr>
              <a:t>Gorakhpur</a:t>
            </a:r>
            <a:r>
              <a:rPr lang="en-IN" sz="1800" b="1" u="sng" spc="-35" dirty="0">
                <a:solidFill>
                  <a:srgbClr val="FF0000"/>
                </a:solidFill>
                <a:uFill>
                  <a:solidFill>
                    <a:srgbClr val="FF0000"/>
                  </a:solidFill>
                </a:uFill>
              </a:rPr>
              <a:t> </a:t>
            </a:r>
            <a:r>
              <a:rPr lang="en-IN" sz="1800" b="1" u="sng" spc="-10" dirty="0">
                <a:solidFill>
                  <a:srgbClr val="FF0000"/>
                </a:solidFill>
                <a:uFill>
                  <a:solidFill>
                    <a:srgbClr val="FF0000"/>
                  </a:solidFill>
                </a:uFill>
              </a:rPr>
              <a:t>University</a:t>
            </a:r>
            <a:r>
              <a:rPr lang="en-IN" sz="1800" b="1" dirty="0">
                <a:solidFill>
                  <a:srgbClr val="00B0F0"/>
                </a:solidFill>
                <a:latin typeface="Times New Roman" panose="02020603050405020304" pitchFamily="18" charset="0"/>
                <a:cs typeface="Times New Roman" panose="02020603050405020304" pitchFamily="18" charset="0"/>
              </a:rPr>
              <a:t> </a:t>
            </a:r>
          </a:p>
        </p:txBody>
      </p:sp>
      <p:sp>
        <p:nvSpPr>
          <p:cNvPr id="27" name="object 28">
            <a:extLst>
              <a:ext uri="{FF2B5EF4-FFF2-40B4-BE49-F238E27FC236}">
                <a16:creationId xmlns:a16="http://schemas.microsoft.com/office/drawing/2014/main" id="{638B3A0A-46B7-D96B-D496-EEB92EF0B3CF}"/>
              </a:ext>
            </a:extLst>
          </p:cNvPr>
          <p:cNvSpPr txBox="1"/>
          <p:nvPr/>
        </p:nvSpPr>
        <p:spPr>
          <a:xfrm>
            <a:off x="889826" y="5405498"/>
            <a:ext cx="10850935" cy="843821"/>
          </a:xfrm>
          <a:prstGeom prst="rect">
            <a:avLst/>
          </a:prstGeom>
        </p:spPr>
        <p:txBody>
          <a:bodyPr vert="horz" wrap="square" lIns="0" tIns="12700" rIns="0" bIns="0" rtlCol="0">
            <a:spAutoFit/>
          </a:bodyPr>
          <a:lstStyle/>
          <a:p>
            <a:pPr marL="12700">
              <a:lnSpc>
                <a:spcPct val="100000"/>
              </a:lnSpc>
              <a:spcBef>
                <a:spcPts val="100"/>
              </a:spcBef>
            </a:pPr>
            <a:r>
              <a:rPr sz="1800" spc="-30" dirty="0">
                <a:solidFill>
                  <a:srgbClr val="FF0000"/>
                </a:solidFill>
                <a:latin typeface="Times New Roman"/>
                <a:cs typeface="Times New Roman"/>
              </a:rPr>
              <a:t>Developed</a:t>
            </a:r>
            <a:r>
              <a:rPr sz="1800" spc="-10" dirty="0">
                <a:solidFill>
                  <a:srgbClr val="FF0000"/>
                </a:solidFill>
                <a:latin typeface="Times New Roman"/>
                <a:cs typeface="Times New Roman"/>
              </a:rPr>
              <a:t> </a:t>
            </a:r>
            <a:r>
              <a:rPr sz="1800" dirty="0">
                <a:solidFill>
                  <a:srgbClr val="FF0000"/>
                </a:solidFill>
                <a:latin typeface="Times New Roman"/>
                <a:cs typeface="Times New Roman"/>
              </a:rPr>
              <a:t>and</a:t>
            </a:r>
            <a:r>
              <a:rPr sz="1800" spc="-5" dirty="0">
                <a:solidFill>
                  <a:srgbClr val="FF0000"/>
                </a:solidFill>
                <a:latin typeface="Times New Roman"/>
                <a:cs typeface="Times New Roman"/>
              </a:rPr>
              <a:t> </a:t>
            </a:r>
            <a:r>
              <a:rPr sz="1800" dirty="0">
                <a:solidFill>
                  <a:srgbClr val="FF0000"/>
                </a:solidFill>
                <a:latin typeface="Times New Roman"/>
                <a:cs typeface="Times New Roman"/>
              </a:rPr>
              <a:t>Compiled</a:t>
            </a:r>
            <a:r>
              <a:rPr sz="1800" spc="-10" dirty="0">
                <a:solidFill>
                  <a:srgbClr val="FF0000"/>
                </a:solidFill>
                <a:latin typeface="Times New Roman"/>
                <a:cs typeface="Times New Roman"/>
              </a:rPr>
              <a:t> </a:t>
            </a:r>
            <a:r>
              <a:rPr sz="1800" spc="-25" dirty="0">
                <a:solidFill>
                  <a:srgbClr val="FF0000"/>
                </a:solidFill>
                <a:latin typeface="Times New Roman"/>
                <a:cs typeface="Times New Roman"/>
              </a:rPr>
              <a:t>by:</a:t>
            </a:r>
            <a:endParaRPr sz="1800" dirty="0">
              <a:latin typeface="Times New Roman"/>
              <a:cs typeface="Times New Roman"/>
            </a:endParaRPr>
          </a:p>
          <a:p>
            <a:pPr marL="12700" marR="297180" indent="-12700">
              <a:lnSpc>
                <a:spcPct val="100000"/>
              </a:lnSpc>
              <a:buSzPct val="94444"/>
              <a:buAutoNum type="arabicPeriod"/>
              <a:tabLst>
                <a:tab pos="174625" algn="l"/>
              </a:tabLst>
            </a:pPr>
            <a:r>
              <a:rPr sz="1800" u="sng" spc="-15" dirty="0">
                <a:solidFill>
                  <a:srgbClr val="FF0000"/>
                </a:solidFill>
                <a:uFill>
                  <a:solidFill>
                    <a:srgbClr val="FF0000"/>
                  </a:solidFill>
                </a:uFill>
                <a:latin typeface="Times New Roman"/>
                <a:cs typeface="Times New Roman"/>
              </a:rPr>
              <a:t>	 </a:t>
            </a:r>
            <a:r>
              <a:rPr sz="1800" u="sng" spc="-10" dirty="0">
                <a:solidFill>
                  <a:srgbClr val="FF0000"/>
                </a:solidFill>
                <a:uFill>
                  <a:solidFill>
                    <a:srgbClr val="FF0000"/>
                  </a:solidFill>
                </a:uFill>
                <a:latin typeface="Times New Roman"/>
                <a:cs typeface="Times New Roman"/>
              </a:rPr>
              <a:t>Prof.</a:t>
            </a:r>
            <a:r>
              <a:rPr sz="1800" u="sng" spc="-5" dirty="0">
                <a:solidFill>
                  <a:srgbClr val="FF0000"/>
                </a:solidFill>
                <a:uFill>
                  <a:solidFill>
                    <a:srgbClr val="FF0000"/>
                  </a:solidFill>
                </a:uFill>
                <a:latin typeface="Times New Roman"/>
                <a:cs typeface="Times New Roman"/>
              </a:rPr>
              <a:t> </a:t>
            </a:r>
            <a:r>
              <a:rPr sz="1800" u="sng" spc="-100" dirty="0">
                <a:solidFill>
                  <a:srgbClr val="FF0000"/>
                </a:solidFill>
                <a:uFill>
                  <a:solidFill>
                    <a:srgbClr val="FF0000"/>
                  </a:solidFill>
                </a:uFill>
                <a:latin typeface="Times New Roman"/>
                <a:cs typeface="Times New Roman"/>
              </a:rPr>
              <a:t>Vijay</a:t>
            </a:r>
            <a:r>
              <a:rPr sz="1800" u="sng" spc="-25" dirty="0">
                <a:solidFill>
                  <a:srgbClr val="FF0000"/>
                </a:solidFill>
                <a:uFill>
                  <a:solidFill>
                    <a:srgbClr val="FF0000"/>
                  </a:solidFill>
                </a:uFill>
                <a:latin typeface="Times New Roman"/>
                <a:cs typeface="Times New Roman"/>
              </a:rPr>
              <a:t> </a:t>
            </a:r>
            <a:r>
              <a:rPr sz="1800" u="sng" dirty="0">
                <a:solidFill>
                  <a:srgbClr val="FF0000"/>
                </a:solidFill>
                <a:uFill>
                  <a:solidFill>
                    <a:srgbClr val="FF0000"/>
                  </a:solidFill>
                </a:uFill>
                <a:latin typeface="Times New Roman"/>
                <a:cs typeface="Times New Roman"/>
              </a:rPr>
              <a:t>Chahal,</a:t>
            </a:r>
            <a:r>
              <a:rPr sz="1800" u="sng" spc="10" dirty="0">
                <a:solidFill>
                  <a:srgbClr val="FF0000"/>
                </a:solidFill>
                <a:uFill>
                  <a:solidFill>
                    <a:srgbClr val="FF0000"/>
                  </a:solidFill>
                </a:uFill>
                <a:latin typeface="Times New Roman"/>
                <a:cs typeface="Times New Roman"/>
              </a:rPr>
              <a:t> </a:t>
            </a:r>
            <a:r>
              <a:rPr sz="1800" dirty="0">
                <a:solidFill>
                  <a:srgbClr val="FF0000"/>
                </a:solidFill>
                <a:latin typeface="Times New Roman"/>
                <a:cs typeface="Times New Roman"/>
              </a:rPr>
              <a:t>Department</a:t>
            </a:r>
            <a:r>
              <a:rPr sz="1800" spc="-35" dirty="0">
                <a:solidFill>
                  <a:srgbClr val="FF0000"/>
                </a:solidFill>
                <a:latin typeface="Times New Roman"/>
                <a:cs typeface="Times New Roman"/>
              </a:rPr>
              <a:t> </a:t>
            </a:r>
            <a:r>
              <a:rPr sz="1800" dirty="0">
                <a:solidFill>
                  <a:srgbClr val="FF0000"/>
                </a:solidFill>
                <a:latin typeface="Times New Roman"/>
                <a:cs typeface="Times New Roman"/>
              </a:rPr>
              <a:t>of</a:t>
            </a:r>
            <a:r>
              <a:rPr sz="1800" spc="-10" dirty="0">
                <a:solidFill>
                  <a:srgbClr val="FF0000"/>
                </a:solidFill>
                <a:latin typeface="Times New Roman"/>
                <a:cs typeface="Times New Roman"/>
              </a:rPr>
              <a:t> </a:t>
            </a:r>
            <a:r>
              <a:rPr sz="1800" spc="-60" dirty="0">
                <a:solidFill>
                  <a:srgbClr val="FF0000"/>
                </a:solidFill>
                <a:latin typeface="Times New Roman"/>
                <a:cs typeface="Times New Roman"/>
              </a:rPr>
              <a:t>Physical</a:t>
            </a:r>
            <a:r>
              <a:rPr sz="1800" spc="-20" dirty="0">
                <a:solidFill>
                  <a:srgbClr val="FF0000"/>
                </a:solidFill>
                <a:latin typeface="Times New Roman"/>
                <a:cs typeface="Times New Roman"/>
              </a:rPr>
              <a:t> </a:t>
            </a:r>
            <a:r>
              <a:rPr sz="1800" dirty="0">
                <a:solidFill>
                  <a:srgbClr val="FF0000"/>
                </a:solidFill>
                <a:latin typeface="Times New Roman"/>
                <a:cs typeface="Times New Roman"/>
              </a:rPr>
              <a:t>Education,</a:t>
            </a:r>
            <a:r>
              <a:rPr sz="1800" spc="-40" dirty="0">
                <a:solidFill>
                  <a:srgbClr val="FF0000"/>
                </a:solidFill>
                <a:latin typeface="Times New Roman"/>
                <a:cs typeface="Times New Roman"/>
              </a:rPr>
              <a:t> </a:t>
            </a:r>
            <a:r>
              <a:rPr sz="1800" spc="-25" dirty="0">
                <a:solidFill>
                  <a:srgbClr val="FF0000"/>
                </a:solidFill>
                <a:latin typeface="Times New Roman"/>
                <a:cs typeface="Times New Roman"/>
              </a:rPr>
              <a:t>DDU </a:t>
            </a:r>
            <a:r>
              <a:rPr sz="1800" dirty="0">
                <a:solidFill>
                  <a:srgbClr val="FF0000"/>
                </a:solidFill>
                <a:latin typeface="Times New Roman"/>
                <a:cs typeface="Times New Roman"/>
              </a:rPr>
              <a:t>Gorakhpur</a:t>
            </a:r>
            <a:r>
              <a:rPr sz="1800" spc="65" dirty="0">
                <a:solidFill>
                  <a:srgbClr val="FF0000"/>
                </a:solidFill>
                <a:latin typeface="Times New Roman"/>
                <a:cs typeface="Times New Roman"/>
              </a:rPr>
              <a:t> </a:t>
            </a:r>
            <a:r>
              <a:rPr sz="1800" spc="-40" dirty="0">
                <a:solidFill>
                  <a:srgbClr val="FF0000"/>
                </a:solidFill>
                <a:latin typeface="Times New Roman"/>
                <a:cs typeface="Times New Roman"/>
              </a:rPr>
              <a:t>University,</a:t>
            </a:r>
            <a:r>
              <a:rPr sz="1800" spc="30" dirty="0">
                <a:solidFill>
                  <a:srgbClr val="FF0000"/>
                </a:solidFill>
                <a:latin typeface="Times New Roman"/>
                <a:cs typeface="Times New Roman"/>
              </a:rPr>
              <a:t> </a:t>
            </a:r>
            <a:r>
              <a:rPr sz="1800" spc="-10" dirty="0">
                <a:solidFill>
                  <a:srgbClr val="FF0000"/>
                </a:solidFill>
                <a:latin typeface="Times New Roman"/>
                <a:cs typeface="Times New Roman"/>
              </a:rPr>
              <a:t>Gorakhpur.</a:t>
            </a:r>
            <a:endParaRPr sz="1800" dirty="0">
              <a:latin typeface="Times New Roman"/>
              <a:cs typeface="Times New Roman"/>
            </a:endParaRPr>
          </a:p>
          <a:p>
            <a:pPr marL="12700" marR="5080" indent="-5080">
              <a:lnSpc>
                <a:spcPct val="100000"/>
              </a:lnSpc>
              <a:buSzPct val="94444"/>
              <a:buAutoNum type="arabicPeriod"/>
              <a:tabLst>
                <a:tab pos="182245" algn="l"/>
              </a:tabLst>
            </a:pPr>
            <a:r>
              <a:rPr sz="1800" u="sng" spc="-30" dirty="0">
                <a:solidFill>
                  <a:srgbClr val="FF0000"/>
                </a:solidFill>
                <a:uFill>
                  <a:solidFill>
                    <a:srgbClr val="FF0000"/>
                  </a:solidFill>
                </a:uFill>
                <a:latin typeface="Times New Roman"/>
                <a:cs typeface="Times New Roman"/>
              </a:rPr>
              <a:t>	 </a:t>
            </a:r>
            <a:r>
              <a:rPr sz="1800" u="sng" spc="-10" dirty="0">
                <a:solidFill>
                  <a:srgbClr val="FF0000"/>
                </a:solidFill>
                <a:uFill>
                  <a:solidFill>
                    <a:srgbClr val="FF0000"/>
                  </a:solidFill>
                </a:uFill>
                <a:latin typeface="Times New Roman"/>
                <a:cs typeface="Times New Roman"/>
              </a:rPr>
              <a:t>Mr.</a:t>
            </a:r>
            <a:r>
              <a:rPr sz="1800" u="sng" spc="-15" dirty="0">
                <a:solidFill>
                  <a:srgbClr val="FF0000"/>
                </a:solidFill>
                <a:uFill>
                  <a:solidFill>
                    <a:srgbClr val="FF0000"/>
                  </a:solidFill>
                </a:uFill>
                <a:latin typeface="Times New Roman"/>
                <a:cs typeface="Times New Roman"/>
              </a:rPr>
              <a:t> </a:t>
            </a:r>
            <a:r>
              <a:rPr sz="1800" u="sng" spc="-25" dirty="0">
                <a:solidFill>
                  <a:srgbClr val="FF0000"/>
                </a:solidFill>
                <a:uFill>
                  <a:solidFill>
                    <a:srgbClr val="FF0000"/>
                  </a:solidFill>
                </a:uFill>
                <a:latin typeface="Times New Roman"/>
                <a:cs typeface="Times New Roman"/>
              </a:rPr>
              <a:t>Akash</a:t>
            </a:r>
            <a:r>
              <a:rPr sz="1800" u="sng" spc="-30" dirty="0">
                <a:solidFill>
                  <a:srgbClr val="FF0000"/>
                </a:solidFill>
                <a:uFill>
                  <a:solidFill>
                    <a:srgbClr val="FF0000"/>
                  </a:solidFill>
                </a:uFill>
                <a:latin typeface="Times New Roman"/>
                <a:cs typeface="Times New Roman"/>
              </a:rPr>
              <a:t> </a:t>
            </a:r>
            <a:r>
              <a:rPr sz="1800" u="sng" spc="-35" dirty="0">
                <a:solidFill>
                  <a:srgbClr val="FF0000"/>
                </a:solidFill>
                <a:uFill>
                  <a:solidFill>
                    <a:srgbClr val="FF0000"/>
                  </a:solidFill>
                </a:uFill>
                <a:latin typeface="Times New Roman"/>
                <a:cs typeface="Times New Roman"/>
              </a:rPr>
              <a:t>Vishwakarma,</a:t>
            </a:r>
            <a:r>
              <a:rPr sz="1800" spc="-30" dirty="0">
                <a:solidFill>
                  <a:srgbClr val="FF0000"/>
                </a:solidFill>
                <a:latin typeface="Times New Roman"/>
                <a:cs typeface="Times New Roman"/>
              </a:rPr>
              <a:t> </a:t>
            </a:r>
            <a:r>
              <a:rPr sz="1800" dirty="0">
                <a:solidFill>
                  <a:srgbClr val="FF0000"/>
                </a:solidFill>
                <a:latin typeface="Times New Roman"/>
                <a:cs typeface="Times New Roman"/>
              </a:rPr>
              <a:t>Guest</a:t>
            </a:r>
            <a:r>
              <a:rPr sz="1800" spc="-40" dirty="0">
                <a:solidFill>
                  <a:srgbClr val="FF0000"/>
                </a:solidFill>
                <a:latin typeface="Times New Roman"/>
                <a:cs typeface="Times New Roman"/>
              </a:rPr>
              <a:t> </a:t>
            </a:r>
            <a:r>
              <a:rPr sz="1800" spc="-55" dirty="0">
                <a:solidFill>
                  <a:srgbClr val="FF0000"/>
                </a:solidFill>
                <a:latin typeface="Times New Roman"/>
                <a:cs typeface="Times New Roman"/>
              </a:rPr>
              <a:t>Faculty,</a:t>
            </a:r>
            <a:r>
              <a:rPr sz="1800" spc="-35" dirty="0">
                <a:solidFill>
                  <a:srgbClr val="FF0000"/>
                </a:solidFill>
                <a:latin typeface="Times New Roman"/>
                <a:cs typeface="Times New Roman"/>
              </a:rPr>
              <a:t> </a:t>
            </a:r>
            <a:r>
              <a:rPr sz="1800" dirty="0">
                <a:solidFill>
                  <a:srgbClr val="FF0000"/>
                </a:solidFill>
                <a:latin typeface="Times New Roman"/>
                <a:cs typeface="Times New Roman"/>
              </a:rPr>
              <a:t>Department</a:t>
            </a:r>
            <a:r>
              <a:rPr sz="1800" spc="-50" dirty="0">
                <a:solidFill>
                  <a:srgbClr val="FF0000"/>
                </a:solidFill>
                <a:latin typeface="Times New Roman"/>
                <a:cs typeface="Times New Roman"/>
              </a:rPr>
              <a:t> </a:t>
            </a:r>
            <a:r>
              <a:rPr sz="1800" dirty="0">
                <a:solidFill>
                  <a:srgbClr val="FF0000"/>
                </a:solidFill>
                <a:latin typeface="Times New Roman"/>
                <a:cs typeface="Times New Roman"/>
              </a:rPr>
              <a:t>of</a:t>
            </a:r>
            <a:r>
              <a:rPr sz="1800" spc="-20" dirty="0">
                <a:solidFill>
                  <a:srgbClr val="FF0000"/>
                </a:solidFill>
                <a:latin typeface="Times New Roman"/>
                <a:cs typeface="Times New Roman"/>
              </a:rPr>
              <a:t> </a:t>
            </a:r>
            <a:r>
              <a:rPr sz="1800" spc="-35" dirty="0">
                <a:solidFill>
                  <a:srgbClr val="FF0000"/>
                </a:solidFill>
                <a:latin typeface="Times New Roman"/>
                <a:cs typeface="Times New Roman"/>
              </a:rPr>
              <a:t>Physical </a:t>
            </a:r>
            <a:r>
              <a:rPr sz="1800" dirty="0">
                <a:solidFill>
                  <a:srgbClr val="FF0000"/>
                </a:solidFill>
                <a:latin typeface="Times New Roman"/>
                <a:cs typeface="Times New Roman"/>
              </a:rPr>
              <a:t>Education,</a:t>
            </a:r>
            <a:r>
              <a:rPr sz="1800" spc="10" dirty="0">
                <a:solidFill>
                  <a:srgbClr val="FF0000"/>
                </a:solidFill>
                <a:latin typeface="Times New Roman"/>
                <a:cs typeface="Times New Roman"/>
              </a:rPr>
              <a:t> </a:t>
            </a:r>
            <a:r>
              <a:rPr sz="1800" dirty="0">
                <a:solidFill>
                  <a:srgbClr val="FF0000"/>
                </a:solidFill>
                <a:latin typeface="Times New Roman"/>
                <a:cs typeface="Times New Roman"/>
              </a:rPr>
              <a:t>DDU</a:t>
            </a:r>
            <a:r>
              <a:rPr sz="1800" spc="65" dirty="0">
                <a:solidFill>
                  <a:srgbClr val="FF0000"/>
                </a:solidFill>
                <a:latin typeface="Times New Roman"/>
                <a:cs typeface="Times New Roman"/>
              </a:rPr>
              <a:t> </a:t>
            </a:r>
            <a:r>
              <a:rPr sz="1800" dirty="0">
                <a:solidFill>
                  <a:srgbClr val="FF0000"/>
                </a:solidFill>
                <a:latin typeface="Times New Roman"/>
                <a:cs typeface="Times New Roman"/>
              </a:rPr>
              <a:t>Gorakhpur</a:t>
            </a:r>
            <a:r>
              <a:rPr sz="1800" spc="75" dirty="0">
                <a:solidFill>
                  <a:srgbClr val="FF0000"/>
                </a:solidFill>
                <a:latin typeface="Times New Roman"/>
                <a:cs typeface="Times New Roman"/>
              </a:rPr>
              <a:t> </a:t>
            </a:r>
            <a:r>
              <a:rPr sz="1800" spc="-40" dirty="0">
                <a:solidFill>
                  <a:srgbClr val="FF0000"/>
                </a:solidFill>
                <a:latin typeface="Times New Roman"/>
                <a:cs typeface="Times New Roman"/>
              </a:rPr>
              <a:t>University,</a:t>
            </a:r>
            <a:r>
              <a:rPr sz="1800" spc="30" dirty="0">
                <a:solidFill>
                  <a:srgbClr val="FF0000"/>
                </a:solidFill>
                <a:latin typeface="Times New Roman"/>
                <a:cs typeface="Times New Roman"/>
              </a:rPr>
              <a:t> </a:t>
            </a:r>
            <a:r>
              <a:rPr sz="1800" spc="-10" dirty="0">
                <a:solidFill>
                  <a:srgbClr val="FF0000"/>
                </a:solidFill>
                <a:latin typeface="Times New Roman"/>
                <a:cs typeface="Times New Roman"/>
              </a:rPr>
              <a:t>Gorakhpur.</a:t>
            </a:r>
            <a:endParaRPr sz="1800" dirty="0">
              <a:latin typeface="Times New Roman"/>
              <a:cs typeface="Times New Roman"/>
            </a:endParaRPr>
          </a:p>
        </p:txBody>
      </p:sp>
      <p:sp>
        <p:nvSpPr>
          <p:cNvPr id="28" name="TextBox 27">
            <a:extLst>
              <a:ext uri="{FF2B5EF4-FFF2-40B4-BE49-F238E27FC236}">
                <a16:creationId xmlns:a16="http://schemas.microsoft.com/office/drawing/2014/main" id="{CD3B8C9C-BB4E-6E39-FDD9-05602FA4E7CD}"/>
              </a:ext>
            </a:extLst>
          </p:cNvPr>
          <p:cNvSpPr txBox="1"/>
          <p:nvPr/>
        </p:nvSpPr>
        <p:spPr>
          <a:xfrm>
            <a:off x="6936828" y="1359258"/>
            <a:ext cx="4658710" cy="3447098"/>
          </a:xfrm>
          <a:prstGeom prst="rect">
            <a:avLst/>
          </a:prstGeom>
          <a:noFill/>
        </p:spPr>
        <p:txBody>
          <a:bodyPr wrap="square" rtlCol="0">
            <a:spAutoFit/>
          </a:bodyPr>
          <a:lstStyle/>
          <a:p>
            <a:pPr algn="ctr"/>
            <a:endParaRPr lang="en-IN" dirty="0">
              <a:solidFill>
                <a:srgbClr val="FF0000"/>
              </a:solidFill>
              <a:highlight>
                <a:srgbClr val="FFFF00"/>
              </a:highlight>
            </a:endParaRPr>
          </a:p>
          <a:p>
            <a:pPr algn="ctr"/>
            <a:r>
              <a:rPr lang="en-IN" sz="2000" b="1" dirty="0">
                <a:solidFill>
                  <a:srgbClr val="FF0000"/>
                </a:solidFill>
                <a:highlight>
                  <a:srgbClr val="FFFF00"/>
                </a:highlight>
              </a:rPr>
              <a:t>SE1 PED</a:t>
            </a:r>
          </a:p>
          <a:p>
            <a:pPr algn="ctr"/>
            <a:endParaRPr lang="en-IN" sz="2000" b="1" dirty="0">
              <a:solidFill>
                <a:srgbClr val="FF0000"/>
              </a:solidFill>
              <a:highlight>
                <a:srgbClr val="FFFF00"/>
              </a:highlight>
            </a:endParaRPr>
          </a:p>
          <a:p>
            <a:pPr algn="ctr"/>
            <a:endParaRPr lang="en-IN" sz="2000" b="1" dirty="0">
              <a:solidFill>
                <a:srgbClr val="FF0000"/>
              </a:solidFill>
              <a:highlight>
                <a:srgbClr val="FFFF00"/>
              </a:highlight>
            </a:endParaRPr>
          </a:p>
          <a:p>
            <a:pPr algn="ctr"/>
            <a:r>
              <a:rPr lang="en-IN" sz="2000" b="1" dirty="0">
                <a:solidFill>
                  <a:srgbClr val="FF0000"/>
                </a:solidFill>
                <a:highlight>
                  <a:srgbClr val="FFFF00"/>
                </a:highlight>
              </a:rPr>
              <a:t>FITNESS AND RECREATION</a:t>
            </a:r>
          </a:p>
          <a:p>
            <a:pPr algn="ctr"/>
            <a:endParaRPr lang="en-IN" sz="2000" b="1" dirty="0">
              <a:solidFill>
                <a:srgbClr val="FF0000"/>
              </a:solidFill>
              <a:highlight>
                <a:srgbClr val="FFFF00"/>
              </a:highlight>
            </a:endParaRPr>
          </a:p>
          <a:p>
            <a:pPr algn="ctr"/>
            <a:r>
              <a:rPr lang="en-IN" sz="2000" b="1" dirty="0">
                <a:solidFill>
                  <a:srgbClr val="FF0000"/>
                </a:solidFill>
                <a:highlight>
                  <a:srgbClr val="FFFF00"/>
                </a:highlight>
              </a:rPr>
              <a:t> </a:t>
            </a:r>
          </a:p>
          <a:p>
            <a:pPr algn="ctr"/>
            <a:r>
              <a:rPr lang="en-IN" sz="2000" b="1" dirty="0">
                <a:solidFill>
                  <a:srgbClr val="FF0000"/>
                </a:solidFill>
                <a:highlight>
                  <a:srgbClr val="FFFF00"/>
                </a:highlight>
              </a:rPr>
              <a:t>UNIT – II</a:t>
            </a:r>
          </a:p>
          <a:p>
            <a:pPr algn="ctr"/>
            <a:endParaRPr lang="en-IN" sz="2000" b="1" dirty="0">
              <a:solidFill>
                <a:srgbClr val="FF0000"/>
              </a:solidFill>
              <a:highlight>
                <a:srgbClr val="FFFF00"/>
              </a:highlight>
            </a:endParaRPr>
          </a:p>
          <a:p>
            <a:pPr algn="ctr"/>
            <a:endParaRPr lang="en-IN" sz="2000" b="1" dirty="0">
              <a:solidFill>
                <a:srgbClr val="FF0000"/>
              </a:solidFill>
              <a:highlight>
                <a:srgbClr val="FFFF00"/>
              </a:highlight>
            </a:endParaRPr>
          </a:p>
          <a:p>
            <a:pPr algn="ctr"/>
            <a:r>
              <a:rPr lang="en-IN" sz="2000" b="1" dirty="0">
                <a:solidFill>
                  <a:srgbClr val="FF0000"/>
                </a:solidFill>
                <a:highlight>
                  <a:srgbClr val="FFFF00"/>
                </a:highlight>
              </a:rPr>
              <a:t>RECREATIONAL ACTIVITIES</a:t>
            </a:r>
          </a:p>
        </p:txBody>
      </p:sp>
      <p:pic>
        <p:nvPicPr>
          <p:cNvPr id="3" name="Picture 2">
            <a:extLst>
              <a:ext uri="{FF2B5EF4-FFF2-40B4-BE49-F238E27FC236}">
                <a16:creationId xmlns:a16="http://schemas.microsoft.com/office/drawing/2014/main" id="{CE88ED89-24BF-25E2-6F6F-7E3CBCB50349}"/>
              </a:ext>
            </a:extLst>
          </p:cNvPr>
          <p:cNvPicPr>
            <a:picLocks noChangeAspect="1"/>
          </p:cNvPicPr>
          <p:nvPr/>
        </p:nvPicPr>
        <p:blipFill>
          <a:blip r:embed="rId2"/>
          <a:stretch>
            <a:fillRect/>
          </a:stretch>
        </p:blipFill>
        <p:spPr>
          <a:xfrm>
            <a:off x="889826" y="1699047"/>
            <a:ext cx="5623560" cy="3252702"/>
          </a:xfrm>
          <a:prstGeom prst="rect">
            <a:avLst/>
          </a:prstGeom>
        </p:spPr>
      </p:pic>
    </p:spTree>
    <p:extLst>
      <p:ext uri="{BB962C8B-B14F-4D97-AF65-F5344CB8AC3E}">
        <p14:creationId xmlns:p14="http://schemas.microsoft.com/office/powerpoint/2010/main" val="104945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64CE-2CB7-7072-A773-29B7C894D08F}"/>
              </a:ext>
            </a:extLst>
          </p:cNvPr>
          <p:cNvSpPr>
            <a:spLocks noGrp="1"/>
          </p:cNvSpPr>
          <p:nvPr>
            <p:ph type="title"/>
          </p:nvPr>
        </p:nvSpPr>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Participation in Indigenous Sports Activities</a:t>
            </a:r>
            <a:br>
              <a:rPr lang="en-US" b="1" dirty="0">
                <a:solidFill>
                  <a:srgbClr val="FF0000"/>
                </a:solidFill>
                <a:latin typeface="Times New Roman" panose="02020603050405020304" pitchFamily="18" charset="0"/>
                <a:cs typeface="Times New Roman" panose="02020603050405020304" pitchFamily="18" charset="0"/>
              </a:rPr>
            </a:br>
            <a:endParaRPr lang="en-IN"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8729156-F28A-D19A-FBE3-796270816082}"/>
              </a:ext>
            </a:extLst>
          </p:cNvPr>
          <p:cNvSpPr>
            <a:spLocks noGrp="1"/>
          </p:cNvSpPr>
          <p:nvPr>
            <p:ph idx="1"/>
          </p:nvPr>
        </p:nvSpPr>
        <p:spPr>
          <a:xfrm>
            <a:off x="117445" y="1442906"/>
            <a:ext cx="11794921" cy="4734057"/>
          </a:xfrm>
        </p:spPr>
        <p:txBody>
          <a:bodyPr>
            <a:normAutofit/>
          </a:bodyPr>
          <a:lstStyle/>
          <a:p>
            <a:r>
              <a:rPr lang="en-US" b="1" dirty="0"/>
              <a:t>Indigenous Sports:</a:t>
            </a:r>
          </a:p>
          <a:p>
            <a:endParaRPr lang="en-US" b="1" dirty="0"/>
          </a:p>
          <a:p>
            <a:r>
              <a:rPr lang="en-US" dirty="0"/>
              <a:t>Indigenous games are traditional sports and activities that have been practiced within a particular culture or community for generations. </a:t>
            </a:r>
          </a:p>
          <a:p>
            <a:r>
              <a:rPr lang="en-US" dirty="0"/>
              <a:t>These games reflect the cultural heritage, lifestyle, and values of the community and are often simple, requiring minimal equipment.</a:t>
            </a:r>
          </a:p>
          <a:p>
            <a:r>
              <a:rPr lang="en-US" dirty="0"/>
              <a:t> Indigenous games promote physical fitness, social bonding, and cultural preservation.</a:t>
            </a:r>
          </a:p>
          <a:p>
            <a:endParaRPr lang="en-IN" dirty="0"/>
          </a:p>
        </p:txBody>
      </p:sp>
    </p:spTree>
    <p:extLst>
      <p:ext uri="{BB962C8B-B14F-4D97-AF65-F5344CB8AC3E}">
        <p14:creationId xmlns:p14="http://schemas.microsoft.com/office/powerpoint/2010/main" val="143959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D05DA-EC78-D022-3126-AAA737BA13F5}"/>
              </a:ext>
            </a:extLst>
          </p:cNvPr>
          <p:cNvSpPr>
            <a:spLocks noGrp="1"/>
          </p:cNvSpPr>
          <p:nvPr>
            <p:ph idx="1"/>
          </p:nvPr>
        </p:nvSpPr>
        <p:spPr>
          <a:xfrm>
            <a:off x="117446" y="209725"/>
            <a:ext cx="11887199" cy="6585358"/>
          </a:xfrm>
        </p:spPr>
        <p:txBody>
          <a:bodyPr>
            <a:normAutofit lnSpcReduction="10000"/>
          </a:bodyPr>
          <a:lstStyle/>
          <a:p>
            <a:r>
              <a:rPr lang="en-US" b="1" dirty="0">
                <a:latin typeface="Times New Roman" panose="02020603050405020304" pitchFamily="18" charset="0"/>
                <a:cs typeface="Times New Roman" panose="02020603050405020304" pitchFamily="18" charset="0"/>
              </a:rPr>
              <a:t>Kabaddi</a:t>
            </a:r>
          </a:p>
          <a:p>
            <a:r>
              <a:rPr lang="en-US" dirty="0">
                <a:latin typeface="Times New Roman" panose="02020603050405020304" pitchFamily="18" charset="0"/>
                <a:cs typeface="Times New Roman" panose="02020603050405020304" pitchFamily="18" charset="0"/>
              </a:rPr>
              <a:t>A team sport where players raid the opposing team's side, tag opponents, and return without being caught or running out of breath.</a:t>
            </a:r>
          </a:p>
          <a:p>
            <a:r>
              <a:rPr lang="en-US" b="1" dirty="0">
                <a:latin typeface="Times New Roman" panose="02020603050405020304" pitchFamily="18" charset="0"/>
                <a:cs typeface="Times New Roman" panose="02020603050405020304" pitchFamily="18" charset="0"/>
              </a:rPr>
              <a:t>Kho-Kho</a:t>
            </a:r>
          </a:p>
          <a:p>
            <a:r>
              <a:rPr lang="en-US" dirty="0">
                <a:latin typeface="Times New Roman" panose="02020603050405020304" pitchFamily="18" charset="0"/>
                <a:cs typeface="Times New Roman" panose="02020603050405020304" pitchFamily="18" charset="0"/>
              </a:rPr>
              <a:t>A tag game played between two teams, where one team chases and tries to touch members of the opposing team within a time limit.</a:t>
            </a:r>
          </a:p>
          <a:p>
            <a:r>
              <a:rPr lang="en-US" b="1" dirty="0" err="1">
                <a:latin typeface="Times New Roman" panose="02020603050405020304" pitchFamily="18" charset="0"/>
                <a:cs typeface="Times New Roman" panose="02020603050405020304" pitchFamily="18" charset="0"/>
              </a:rPr>
              <a:t>Mallakhamb</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traditional sport involving gymnastic and yoga poses performed on a vertical wooden pole or rope.</a:t>
            </a:r>
          </a:p>
          <a:p>
            <a:r>
              <a:rPr lang="en-US" b="1" dirty="0">
                <a:latin typeface="Times New Roman" panose="02020603050405020304" pitchFamily="18" charset="0"/>
                <a:cs typeface="Times New Roman" panose="02020603050405020304" pitchFamily="18" charset="0"/>
              </a:rPr>
              <a:t>Gilli-Danda</a:t>
            </a:r>
          </a:p>
          <a:p>
            <a:r>
              <a:rPr lang="en-US" dirty="0">
                <a:latin typeface="Times New Roman" panose="02020603050405020304" pitchFamily="18" charset="0"/>
                <a:cs typeface="Times New Roman" panose="02020603050405020304" pitchFamily="18" charset="0"/>
              </a:rPr>
              <a:t>A game similar to cricket, where players use a stick (</a:t>
            </a:r>
            <a:r>
              <a:rPr lang="en-US" dirty="0" err="1">
                <a:latin typeface="Times New Roman" panose="02020603050405020304" pitchFamily="18" charset="0"/>
                <a:cs typeface="Times New Roman" panose="02020603050405020304" pitchFamily="18" charset="0"/>
              </a:rPr>
              <a:t>danda</a:t>
            </a:r>
            <a:r>
              <a:rPr lang="en-US" dirty="0">
                <a:latin typeface="Times New Roman" panose="02020603050405020304" pitchFamily="18" charset="0"/>
                <a:cs typeface="Times New Roman" panose="02020603050405020304" pitchFamily="18" charset="0"/>
              </a:rPr>
              <a:t>) to strike a smaller stick (</a:t>
            </a:r>
            <a:r>
              <a:rPr lang="en-US" dirty="0" err="1">
                <a:latin typeface="Times New Roman" panose="02020603050405020304" pitchFamily="18" charset="0"/>
                <a:cs typeface="Times New Roman" panose="02020603050405020304" pitchFamily="18" charset="0"/>
              </a:rPr>
              <a:t>gilli</a:t>
            </a:r>
            <a:r>
              <a:rPr lang="en-US" dirty="0">
                <a:latin typeface="Times New Roman" panose="02020603050405020304" pitchFamily="18" charset="0"/>
                <a:cs typeface="Times New Roman" panose="02020603050405020304" pitchFamily="18" charset="0"/>
              </a:rPr>
              <a:t>) and score points by hitting it as far as possible.</a:t>
            </a:r>
          </a:p>
          <a:p>
            <a:r>
              <a:rPr lang="en-US" b="1" dirty="0" err="1">
                <a:latin typeface="Times New Roman" panose="02020603050405020304" pitchFamily="18" charset="0"/>
                <a:cs typeface="Times New Roman" panose="02020603050405020304" pitchFamily="18" charset="0"/>
              </a:rPr>
              <a:t>Lagori</a:t>
            </a:r>
            <a:r>
              <a:rPr lang="en-US" b="1" dirty="0">
                <a:latin typeface="Times New Roman" panose="02020603050405020304" pitchFamily="18" charset="0"/>
                <a:cs typeface="Times New Roman" panose="02020603050405020304" pitchFamily="18" charset="0"/>
              </a:rPr>
              <a:t> (Seven Stones)</a:t>
            </a:r>
          </a:p>
          <a:p>
            <a:r>
              <a:rPr lang="en-US" dirty="0">
                <a:latin typeface="Times New Roman" panose="02020603050405020304" pitchFamily="18" charset="0"/>
                <a:cs typeface="Times New Roman" panose="02020603050405020304" pitchFamily="18" charset="0"/>
              </a:rPr>
              <a:t>A game where one team knocks down a stack of seven stones with a ball, and the other team tries to rebuild the stack while avoiding being hit by the ball.</a:t>
            </a: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88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DBAA-8E78-2BDC-927C-9F2CCDE7CDA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F33A163-ADE3-2095-813A-AEE213764D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42" y="171927"/>
            <a:ext cx="5366057" cy="4236720"/>
          </a:xfrm>
        </p:spPr>
      </p:pic>
      <p:pic>
        <p:nvPicPr>
          <p:cNvPr id="7" name="Picture 6">
            <a:extLst>
              <a:ext uri="{FF2B5EF4-FFF2-40B4-BE49-F238E27FC236}">
                <a16:creationId xmlns:a16="http://schemas.microsoft.com/office/drawing/2014/main" id="{E62A047D-64C5-94CA-AE49-332A6BFA8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143" y="171927"/>
            <a:ext cx="4865515" cy="4236720"/>
          </a:xfrm>
          <a:prstGeom prst="rect">
            <a:avLst/>
          </a:prstGeom>
        </p:spPr>
      </p:pic>
      <p:pic>
        <p:nvPicPr>
          <p:cNvPr id="9" name="Picture 8">
            <a:extLst>
              <a:ext uri="{FF2B5EF4-FFF2-40B4-BE49-F238E27FC236}">
                <a16:creationId xmlns:a16="http://schemas.microsoft.com/office/drawing/2014/main" id="{9393E461-B67F-6A92-74BA-3B99478B5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583" y="4408647"/>
            <a:ext cx="4546833" cy="2449353"/>
          </a:xfrm>
          <a:prstGeom prst="rect">
            <a:avLst/>
          </a:prstGeom>
        </p:spPr>
      </p:pic>
    </p:spTree>
    <p:extLst>
      <p:ext uri="{BB962C8B-B14F-4D97-AF65-F5344CB8AC3E}">
        <p14:creationId xmlns:p14="http://schemas.microsoft.com/office/powerpoint/2010/main" val="62979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9F93-12C0-0037-BC0A-4C8DB5CACCE1}"/>
              </a:ext>
            </a:extLst>
          </p:cNvPr>
          <p:cNvSpPr>
            <a:spLocks noGrp="1"/>
          </p:cNvSpPr>
          <p:nvPr>
            <p:ph type="title"/>
          </p:nvPr>
        </p:nvSpPr>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Importance of Indigenous Sports:</a:t>
            </a:r>
            <a:br>
              <a:rPr lang="en-US" b="1" dirty="0">
                <a:solidFill>
                  <a:srgbClr val="FF0000"/>
                </a:solidFill>
                <a:latin typeface="Times New Roman" panose="02020603050405020304" pitchFamily="18" charset="0"/>
                <a:cs typeface="Times New Roman" panose="02020603050405020304" pitchFamily="18" charset="0"/>
              </a:rPr>
            </a:br>
            <a:endParaRPr lang="en-IN"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B9746BF-8EE8-A5F5-7F62-0A6C7D7F4BCB}"/>
              </a:ext>
            </a:extLst>
          </p:cNvPr>
          <p:cNvSpPr>
            <a:spLocks noGrp="1"/>
          </p:cNvSpPr>
          <p:nvPr>
            <p:ph idx="1"/>
          </p:nvPr>
        </p:nvSpPr>
        <p:spPr>
          <a:xfrm>
            <a:off x="394283" y="1825625"/>
            <a:ext cx="11685864" cy="4351338"/>
          </a:xfrm>
        </p:spPr>
        <p:txBody>
          <a:bodyPr>
            <a:normAutofit/>
          </a:bodyPr>
          <a:lstStyle/>
          <a:p>
            <a:pPr>
              <a:buFont typeface="+mj-lt"/>
              <a:buAutoNum type="arabicPeriod"/>
            </a:pPr>
            <a:r>
              <a:rPr lang="en-US" b="1" dirty="0"/>
              <a:t>Cultural Preservation</a:t>
            </a:r>
            <a:r>
              <a:rPr lang="en-US" dirty="0"/>
              <a:t>: Maintains and celebrates cultural identity and heritage.</a:t>
            </a:r>
          </a:p>
          <a:p>
            <a:pPr>
              <a:buFont typeface="+mj-lt"/>
              <a:buAutoNum type="arabicPeriod"/>
            </a:pPr>
            <a:r>
              <a:rPr lang="en-US" b="1" dirty="0"/>
              <a:t>Community Building</a:t>
            </a:r>
            <a:r>
              <a:rPr lang="en-US" dirty="0"/>
              <a:t>: Brings people together, fostering unity and pride.</a:t>
            </a:r>
          </a:p>
          <a:p>
            <a:pPr>
              <a:buFont typeface="+mj-lt"/>
              <a:buAutoNum type="arabicPeriod"/>
            </a:pPr>
            <a:r>
              <a:rPr lang="en-US" b="1" dirty="0"/>
              <a:t>Physical Fitness</a:t>
            </a:r>
            <a:r>
              <a:rPr lang="en-US" dirty="0"/>
              <a:t>: Enhances fitness through unique and diverse activities.</a:t>
            </a:r>
          </a:p>
          <a:p>
            <a:pPr>
              <a:buFont typeface="+mj-lt"/>
              <a:buAutoNum type="arabicPeriod"/>
            </a:pPr>
            <a:r>
              <a:rPr lang="en-US" b="1" dirty="0"/>
              <a:t>Skill Enhancement</a:t>
            </a:r>
            <a:r>
              <a:rPr lang="en-US" dirty="0"/>
              <a:t>: Develops distinct skills like balance, strategy, and adaptability.</a:t>
            </a:r>
          </a:p>
          <a:p>
            <a:pPr>
              <a:buFont typeface="+mj-lt"/>
              <a:buAutoNum type="arabicPeriod"/>
            </a:pPr>
            <a:r>
              <a:rPr lang="en-US" b="1" dirty="0"/>
              <a:t>Inclusivity</a:t>
            </a:r>
            <a:r>
              <a:rPr lang="en-US" dirty="0"/>
              <a:t>: Often accessible and adaptable for people of all ages and abilities.</a:t>
            </a:r>
          </a:p>
          <a:p>
            <a:endParaRPr lang="en-IN" dirty="0"/>
          </a:p>
        </p:txBody>
      </p:sp>
    </p:spTree>
    <p:extLst>
      <p:ext uri="{BB962C8B-B14F-4D97-AF65-F5344CB8AC3E}">
        <p14:creationId xmlns:p14="http://schemas.microsoft.com/office/powerpoint/2010/main" val="22185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B8D6-1463-3DCB-DDFB-3CB93F85DF15}"/>
              </a:ext>
            </a:extLst>
          </p:cNvPr>
          <p:cNvSpPr>
            <a:spLocks noGrp="1"/>
          </p:cNvSpPr>
          <p:nvPr>
            <p:ph type="title"/>
          </p:nvPr>
        </p:nvSpPr>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Benefits of Participating in Indigenous Sports:</a:t>
            </a:r>
            <a:br>
              <a:rPr lang="en-US" b="1" dirty="0">
                <a:solidFill>
                  <a:srgbClr val="FF0000"/>
                </a:solidFill>
                <a:latin typeface="Times New Roman" panose="02020603050405020304" pitchFamily="18" charset="0"/>
                <a:cs typeface="Times New Roman" panose="02020603050405020304" pitchFamily="18" charset="0"/>
              </a:rPr>
            </a:br>
            <a:endParaRPr lang="en-IN"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D04A228-1F41-4761-3A2B-BEA35A2CDEC4}"/>
              </a:ext>
            </a:extLst>
          </p:cNvPr>
          <p:cNvSpPr>
            <a:spLocks noGrp="1"/>
          </p:cNvSpPr>
          <p:nvPr>
            <p:ph idx="1"/>
          </p:nvPr>
        </p:nvSpPr>
        <p:spPr>
          <a:xfrm>
            <a:off x="285226" y="1825625"/>
            <a:ext cx="11068574" cy="4351338"/>
          </a:xfrm>
        </p:spPr>
        <p:txBody>
          <a:bodyPr/>
          <a:lstStyle/>
          <a:p>
            <a:pPr>
              <a:buFont typeface="Arial" panose="020B0604020202020204" pitchFamily="34" charset="0"/>
              <a:buChar char="•"/>
            </a:pPr>
            <a:r>
              <a:rPr lang="en-US" b="1" dirty="0"/>
              <a:t>Cultural Awareness</a:t>
            </a:r>
            <a:r>
              <a:rPr lang="en-US" dirty="0"/>
              <a:t>: Promotes understanding and appreciation of diverse traditions.</a:t>
            </a:r>
          </a:p>
          <a:p>
            <a:pPr>
              <a:buFont typeface="Arial" panose="020B0604020202020204" pitchFamily="34" charset="0"/>
              <a:buChar char="•"/>
            </a:pPr>
            <a:r>
              <a:rPr lang="en-US" b="1" dirty="0"/>
              <a:t>Economic Opportunities</a:t>
            </a:r>
            <a:r>
              <a:rPr lang="en-US" dirty="0"/>
              <a:t>: Encourages tourism and local development through festivals and events.</a:t>
            </a:r>
          </a:p>
          <a:p>
            <a:pPr>
              <a:buFont typeface="Arial" panose="020B0604020202020204" pitchFamily="34" charset="0"/>
              <a:buChar char="•"/>
            </a:pPr>
            <a:r>
              <a:rPr lang="en-US" b="1" dirty="0"/>
              <a:t>Educational Value</a:t>
            </a:r>
            <a:r>
              <a:rPr lang="en-US" dirty="0"/>
              <a:t>: Teaches historical and cultural narratives embedded in the sports.</a:t>
            </a:r>
          </a:p>
          <a:p>
            <a:endParaRPr lang="en-IN" dirty="0"/>
          </a:p>
        </p:txBody>
      </p:sp>
    </p:spTree>
    <p:extLst>
      <p:ext uri="{BB962C8B-B14F-4D97-AF65-F5344CB8AC3E}">
        <p14:creationId xmlns:p14="http://schemas.microsoft.com/office/powerpoint/2010/main" val="1139330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B7BC-413F-46F5-2F31-7D7D06CF2AD0}"/>
              </a:ext>
            </a:extLst>
          </p:cNvPr>
          <p:cNvSpPr>
            <a:spLocks noGrp="1"/>
          </p:cNvSpPr>
          <p:nvPr>
            <p:ph type="title"/>
          </p:nvPr>
        </p:nvSpPr>
        <p:spPr/>
        <p:txBody>
          <a:bodyPr/>
          <a:lstStyle/>
          <a:p>
            <a:pPr algn="ctr"/>
            <a:r>
              <a:rPr lang="en-IN" b="1" dirty="0">
                <a:solidFill>
                  <a:srgbClr val="FF0000"/>
                </a:solidFill>
                <a:latin typeface="Times New Roman" panose="02020603050405020304" pitchFamily="18" charset="0"/>
                <a:cs typeface="Times New Roman" panose="02020603050405020304" pitchFamily="18" charset="0"/>
              </a:rPr>
              <a:t>REFERENCE</a:t>
            </a:r>
          </a:p>
        </p:txBody>
      </p:sp>
      <p:sp>
        <p:nvSpPr>
          <p:cNvPr id="3" name="Content Placeholder 2">
            <a:extLst>
              <a:ext uri="{FF2B5EF4-FFF2-40B4-BE49-F238E27FC236}">
                <a16:creationId xmlns:a16="http://schemas.microsoft.com/office/drawing/2014/main" id="{3A36D81A-403C-CC7C-D201-70E407E769C8}"/>
              </a:ext>
            </a:extLst>
          </p:cNvPr>
          <p:cNvSpPr>
            <a:spLocks noGrp="1"/>
          </p:cNvSpPr>
          <p:nvPr>
            <p:ph idx="1"/>
          </p:nvPr>
        </p:nvSpPr>
        <p:spPr>
          <a:xfrm>
            <a:off x="78657" y="1484671"/>
            <a:ext cx="11995355" cy="4692292"/>
          </a:xfrm>
        </p:spPr>
        <p:txBody>
          <a:bodyPr/>
          <a:lstStyle/>
          <a:p>
            <a:r>
              <a:rPr lang="en-IN" dirty="0">
                <a:hlinkClick r:id="rId2"/>
              </a:rPr>
              <a:t>https://www.shutterstock.com/image-photo/lagori-pitthu-childhood-indian-game-1104726338</a:t>
            </a:r>
            <a:endParaRPr lang="en-IN" dirty="0"/>
          </a:p>
          <a:p>
            <a:r>
              <a:rPr lang="en-IN" dirty="0">
                <a:hlinkClick r:id="rId3"/>
              </a:rPr>
              <a:t>https://www.alamy.com/stock-photo/malkhamb-mallakhamb.html?sortBy=relevant</a:t>
            </a:r>
            <a:endParaRPr lang="en-IN" dirty="0"/>
          </a:p>
          <a:p>
            <a:endParaRPr lang="en-IN" dirty="0"/>
          </a:p>
          <a:p>
            <a:r>
              <a:rPr lang="en-IN" dirty="0">
                <a:hlinkClick r:id="rId4"/>
              </a:rPr>
              <a:t>https://www.traditionalsports.org/traditional-sports/asia/gilli-danda-guli-dunda-indi-bangladesh-nepal-afghanistan-pakistan.html</a:t>
            </a:r>
            <a:r>
              <a:rPr lang="en-IN" dirty="0"/>
              <a:t> </a:t>
            </a:r>
          </a:p>
        </p:txBody>
      </p:sp>
    </p:spTree>
    <p:extLst>
      <p:ext uri="{BB962C8B-B14F-4D97-AF65-F5344CB8AC3E}">
        <p14:creationId xmlns:p14="http://schemas.microsoft.com/office/powerpoint/2010/main" val="311256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071B-6597-8E6B-72B1-8350E389A7FB}"/>
              </a:ext>
            </a:extLst>
          </p:cNvPr>
          <p:cNvSpPr>
            <a:spLocks noGrp="1"/>
          </p:cNvSpPr>
          <p:nvPr>
            <p:ph type="title"/>
          </p:nvPr>
        </p:nvSpPr>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Recreational Activities: Overview</a:t>
            </a:r>
            <a:br>
              <a:rPr lang="en-US" b="1" dirty="0">
                <a:solidFill>
                  <a:srgbClr val="FF0000"/>
                </a:solidFill>
                <a:latin typeface="Times New Roman" panose="02020603050405020304" pitchFamily="18" charset="0"/>
                <a:cs typeface="Times New Roman" panose="02020603050405020304" pitchFamily="18" charset="0"/>
              </a:rPr>
            </a:br>
            <a:endParaRPr lang="en-IN"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B002CF-98A1-76B6-4E4A-624DFEBFF6D6}"/>
              </a:ext>
            </a:extLst>
          </p:cNvPr>
          <p:cNvSpPr>
            <a:spLocks noGrp="1"/>
          </p:cNvSpPr>
          <p:nvPr>
            <p:ph idx="1"/>
          </p:nvPr>
        </p:nvSpPr>
        <p:spPr>
          <a:xfrm>
            <a:off x="-1" y="1073792"/>
            <a:ext cx="12080147" cy="5662568"/>
          </a:xfrm>
        </p:spPr>
        <p:txBody>
          <a:bodyPr>
            <a:norm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Recreational activities are leisure pursuits that individuals engage in to relax, refresh , and enhance their well-being. </a:t>
            </a:r>
          </a:p>
          <a:p>
            <a:r>
              <a:rPr lang="en-US" dirty="0">
                <a:latin typeface="Times New Roman" panose="02020603050405020304" pitchFamily="18" charset="0"/>
                <a:cs typeface="Times New Roman" panose="02020603050405020304" pitchFamily="18" charset="0"/>
              </a:rPr>
              <a:t>These activities include a wide range of physical, mental, and social exercises, such as sports, games, arts, music, and outdoor activities. Recreation serves as an antidote to the stresses of daily life, promoting a balanced lifestyle.</a:t>
            </a:r>
          </a:p>
          <a:p>
            <a:r>
              <a:rPr lang="en-US" b="1" dirty="0">
                <a:latin typeface="Times New Roman" panose="02020603050405020304" pitchFamily="18" charset="0"/>
                <a:cs typeface="Times New Roman" panose="02020603050405020304" pitchFamily="18" charset="0"/>
              </a:rPr>
              <a:t>Types of Recreational Activities:</a:t>
            </a:r>
          </a:p>
          <a:p>
            <a:pPr>
              <a:buFont typeface="+mj-lt"/>
              <a:buAutoNum type="arabicPeriod"/>
            </a:pPr>
            <a:r>
              <a:rPr lang="en-US" b="1" dirty="0">
                <a:latin typeface="Times New Roman" panose="02020603050405020304" pitchFamily="18" charset="0"/>
                <a:cs typeface="Times New Roman" panose="02020603050405020304" pitchFamily="18" charset="0"/>
              </a:rPr>
              <a:t>Physical Recreation</a:t>
            </a:r>
            <a:r>
              <a:rPr lang="en-US" dirty="0">
                <a:latin typeface="Times New Roman" panose="02020603050405020304" pitchFamily="18" charset="0"/>
                <a:cs typeface="Times New Roman" panose="02020603050405020304" pitchFamily="18" charset="0"/>
              </a:rPr>
              <a:t>: Sports, hiking, cycling, swimming.</a:t>
            </a:r>
          </a:p>
          <a:p>
            <a:pPr>
              <a:buFont typeface="+mj-lt"/>
              <a:buAutoNum type="arabicPeriod"/>
            </a:pPr>
            <a:r>
              <a:rPr lang="en-US" b="1" dirty="0">
                <a:latin typeface="Times New Roman" panose="02020603050405020304" pitchFamily="18" charset="0"/>
                <a:cs typeface="Times New Roman" panose="02020603050405020304" pitchFamily="18" charset="0"/>
              </a:rPr>
              <a:t>Mental Recreation</a:t>
            </a:r>
            <a:r>
              <a:rPr lang="en-US" dirty="0">
                <a:latin typeface="Times New Roman" panose="02020603050405020304" pitchFamily="18" charset="0"/>
                <a:cs typeface="Times New Roman" panose="02020603050405020304" pitchFamily="18" charset="0"/>
              </a:rPr>
              <a:t>: Chess, puzzles, reading, meditation.</a:t>
            </a:r>
          </a:p>
          <a:p>
            <a:pPr>
              <a:buFont typeface="+mj-lt"/>
              <a:buAutoNum type="arabicPeriod"/>
            </a:pPr>
            <a:r>
              <a:rPr lang="en-US" b="1" dirty="0">
                <a:latin typeface="Times New Roman" panose="02020603050405020304" pitchFamily="18" charset="0"/>
                <a:cs typeface="Times New Roman" panose="02020603050405020304" pitchFamily="18" charset="0"/>
              </a:rPr>
              <a:t>Social Recreation</a:t>
            </a:r>
            <a:r>
              <a:rPr lang="en-US" dirty="0">
                <a:latin typeface="Times New Roman" panose="02020603050405020304" pitchFamily="18" charset="0"/>
                <a:cs typeface="Times New Roman" panose="02020603050405020304" pitchFamily="18" charset="0"/>
              </a:rPr>
              <a:t>: Group games, team sports, cultural events.</a:t>
            </a:r>
          </a:p>
          <a:p>
            <a:pPr>
              <a:buFont typeface="+mj-lt"/>
              <a:buAutoNum type="arabicPeriod"/>
            </a:pPr>
            <a:r>
              <a:rPr lang="en-US" b="1" dirty="0">
                <a:latin typeface="Times New Roman" panose="02020603050405020304" pitchFamily="18" charset="0"/>
                <a:cs typeface="Times New Roman" panose="02020603050405020304" pitchFamily="18" charset="0"/>
              </a:rPr>
              <a:t>Creative Recreation</a:t>
            </a:r>
            <a:r>
              <a:rPr lang="en-US" dirty="0">
                <a:latin typeface="Times New Roman" panose="02020603050405020304" pitchFamily="18" charset="0"/>
                <a:cs typeface="Times New Roman" panose="02020603050405020304" pitchFamily="18" charset="0"/>
              </a:rPr>
              <a:t>: Art, dance, writing, photography.</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84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FB39-754B-EC52-9168-230580B51ECD}"/>
              </a:ext>
            </a:extLst>
          </p:cNvPr>
          <p:cNvSpPr>
            <a:spLocks noGrp="1"/>
          </p:cNvSpPr>
          <p:nvPr>
            <p:ph type="title"/>
          </p:nvPr>
        </p:nvSpPr>
        <p:spPr/>
        <p:txBody>
          <a:bodyPr>
            <a:normAutofit fontScale="90000"/>
          </a:bodyPr>
          <a:lstStyle/>
          <a:p>
            <a:pPr algn="ctr"/>
            <a:r>
              <a:rPr lang="en-US" b="1" dirty="0">
                <a:solidFill>
                  <a:srgbClr val="00B0F0"/>
                </a:solidFill>
                <a:latin typeface="Times New Roman" panose="02020603050405020304" pitchFamily="18" charset="0"/>
                <a:cs typeface="Times New Roman" panose="02020603050405020304" pitchFamily="18" charset="0"/>
              </a:rPr>
              <a:t>Need and Importance of Recreational Activities</a:t>
            </a:r>
            <a:br>
              <a:rPr lang="en-US" b="1" dirty="0">
                <a:solidFill>
                  <a:srgbClr val="00B0F0"/>
                </a:solidFill>
                <a:latin typeface="Times New Roman" panose="02020603050405020304" pitchFamily="18" charset="0"/>
                <a:cs typeface="Times New Roman" panose="02020603050405020304" pitchFamily="18" charset="0"/>
              </a:rPr>
            </a:br>
            <a:endParaRPr lang="en-IN"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0E40FA-552E-BC95-33AA-9C7C2A8D722C}"/>
              </a:ext>
            </a:extLst>
          </p:cNvPr>
          <p:cNvSpPr>
            <a:spLocks noGrp="1"/>
          </p:cNvSpPr>
          <p:nvPr>
            <p:ph idx="1"/>
          </p:nvPr>
        </p:nvSpPr>
        <p:spPr>
          <a:xfrm>
            <a:off x="75501" y="1828799"/>
            <a:ext cx="11878811" cy="4530056"/>
          </a:xfrm>
        </p:spPr>
        <p:txBody>
          <a:bodyPr/>
          <a:lstStyle/>
          <a:p>
            <a:r>
              <a:rPr lang="en-US" dirty="0">
                <a:latin typeface="Times New Roman" panose="02020603050405020304" pitchFamily="18" charset="0"/>
                <a:cs typeface="Times New Roman" panose="02020603050405020304" pitchFamily="18" charset="0"/>
              </a:rPr>
              <a:t>Recreational activities play a crucial role in the holistic development of individuals and the community. Their significance can be understood across various dimensions:</a:t>
            </a:r>
          </a:p>
          <a:p>
            <a:r>
              <a:rPr lang="en-US" b="1" dirty="0">
                <a:latin typeface="Times New Roman" panose="02020603050405020304" pitchFamily="18" charset="0"/>
                <a:cs typeface="Times New Roman" panose="02020603050405020304" pitchFamily="18" charset="0"/>
              </a:rPr>
              <a:t>1. Physical Health Benefits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Enhances cardiovascular fitness and muscular strength.</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Helps maintain a healthy weight, reducing the risk of lifestyle diseases like obesity and diabetes.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Promotes better sleep patterns and energy levels.</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18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5971-D622-15F4-4884-DC63E2CCBE93}"/>
              </a:ext>
            </a:extLst>
          </p:cNvPr>
          <p:cNvSpPr>
            <a:spLocks noGrp="1"/>
          </p:cNvSpPr>
          <p:nvPr>
            <p:ph type="title"/>
          </p:nvPr>
        </p:nvSpPr>
        <p:spPr/>
        <p:txBody>
          <a:bodyPr/>
          <a:lstStyle/>
          <a:p>
            <a:pPr algn="ctr"/>
            <a:r>
              <a:rPr lang="en-US" b="1" dirty="0">
                <a:solidFill>
                  <a:srgbClr val="00B0F0"/>
                </a:solidFill>
                <a:latin typeface="Times New Roman" panose="02020603050405020304" pitchFamily="18" charset="0"/>
                <a:cs typeface="Times New Roman" panose="02020603050405020304" pitchFamily="18" charset="0"/>
              </a:rPr>
              <a:t>2. Mental Health Benefits</a:t>
            </a:r>
            <a:br>
              <a:rPr lang="en-US" b="1" dirty="0">
                <a:solidFill>
                  <a:srgbClr val="00B0F0"/>
                </a:solidFill>
                <a:latin typeface="Times New Roman" panose="02020603050405020304" pitchFamily="18" charset="0"/>
                <a:cs typeface="Times New Roman" panose="02020603050405020304" pitchFamily="18" charset="0"/>
              </a:rPr>
            </a:br>
            <a:endParaRPr lang="en-IN"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F09A300-ADD1-6CDC-0DDF-2D7E35EFA6DD}"/>
              </a:ext>
            </a:extLst>
          </p:cNvPr>
          <p:cNvSpPr>
            <a:spLocks noGrp="1"/>
          </p:cNvSpPr>
          <p:nvPr>
            <p:ph idx="1"/>
          </p:nvPr>
        </p:nvSpPr>
        <p:spPr>
          <a:xfrm>
            <a:off x="0" y="1690688"/>
            <a:ext cx="12192000" cy="4486275"/>
          </a:xfrm>
        </p:spPr>
        <p:txBody>
          <a:bodyPr>
            <a:normAutofit/>
          </a:bodyPr>
          <a:lstStyle/>
          <a:p>
            <a:pPr>
              <a:buFont typeface="Arial" panose="020B0604020202020204" pitchFamily="34" charset="0"/>
              <a:buChar char="•"/>
            </a:pPr>
            <a:r>
              <a:rPr lang="en-US" dirty="0"/>
              <a:t>Reduces stress, anxiety, and depression by releasing endorphins.</a:t>
            </a:r>
          </a:p>
          <a:p>
            <a:pPr>
              <a:buFont typeface="Arial" panose="020B0604020202020204" pitchFamily="34" charset="0"/>
              <a:buChar char="•"/>
            </a:pPr>
            <a:r>
              <a:rPr lang="en-US" dirty="0"/>
              <a:t>Improves cognitive function, memory, and focus.</a:t>
            </a:r>
          </a:p>
          <a:p>
            <a:pPr>
              <a:buFont typeface="Arial" panose="020B0604020202020204" pitchFamily="34" charset="0"/>
              <a:buChar char="•"/>
            </a:pPr>
            <a:r>
              <a:rPr lang="en-US" dirty="0"/>
              <a:t>Encourages creativity and problem-solving skills.</a:t>
            </a:r>
          </a:p>
          <a:p>
            <a:endParaRPr lang="en-IN" dirty="0"/>
          </a:p>
          <a:p>
            <a:r>
              <a:rPr lang="en-US" b="1" dirty="0"/>
              <a:t>3. Social Benefits</a:t>
            </a:r>
          </a:p>
          <a:p>
            <a:pPr>
              <a:buFont typeface="Arial" panose="020B0604020202020204" pitchFamily="34" charset="0"/>
              <a:buChar char="•"/>
            </a:pPr>
            <a:r>
              <a:rPr lang="en-US" dirty="0"/>
              <a:t>Encourages social bonding and teamwork.</a:t>
            </a:r>
          </a:p>
          <a:p>
            <a:pPr>
              <a:buFont typeface="Arial" panose="020B0604020202020204" pitchFamily="34" charset="0"/>
              <a:buChar char="•"/>
            </a:pPr>
            <a:r>
              <a:rPr lang="en-US" dirty="0"/>
              <a:t>Provides opportunities to build friendships and strengthen community ties.</a:t>
            </a:r>
          </a:p>
          <a:p>
            <a:pPr>
              <a:buFont typeface="Arial" panose="020B0604020202020204" pitchFamily="34" charset="0"/>
              <a:buChar char="•"/>
            </a:pPr>
            <a:r>
              <a:rPr lang="en-US" dirty="0"/>
              <a:t>Teaches values like cooperation, respect, and empathy.</a:t>
            </a:r>
          </a:p>
          <a:p>
            <a:endParaRPr lang="en-IN" dirty="0"/>
          </a:p>
        </p:txBody>
      </p:sp>
    </p:spTree>
    <p:extLst>
      <p:ext uri="{BB962C8B-B14F-4D97-AF65-F5344CB8AC3E}">
        <p14:creationId xmlns:p14="http://schemas.microsoft.com/office/powerpoint/2010/main" val="74716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AEB15-13C5-CA93-0F2B-C2018B1306F0}"/>
              </a:ext>
            </a:extLst>
          </p:cNvPr>
          <p:cNvSpPr>
            <a:spLocks noGrp="1"/>
          </p:cNvSpPr>
          <p:nvPr>
            <p:ph idx="1"/>
          </p:nvPr>
        </p:nvSpPr>
        <p:spPr>
          <a:xfrm>
            <a:off x="226503" y="755009"/>
            <a:ext cx="11526473" cy="5421954"/>
          </a:xfrm>
        </p:spPr>
        <p:txBody>
          <a:bodyPr>
            <a:normAutofit/>
          </a:bodyPr>
          <a:lstStyle/>
          <a:p>
            <a:r>
              <a:rPr lang="en-US" b="1" dirty="0"/>
              <a:t>4. Emotional Benefits</a:t>
            </a:r>
          </a:p>
          <a:p>
            <a:pPr>
              <a:buFont typeface="Arial" panose="020B0604020202020204" pitchFamily="34" charset="0"/>
              <a:buChar char="•"/>
            </a:pPr>
            <a:r>
              <a:rPr lang="en-US" dirty="0"/>
              <a:t>Boosts self-confidence and self-esteem.</a:t>
            </a:r>
          </a:p>
          <a:p>
            <a:pPr>
              <a:buFont typeface="Arial" panose="020B0604020202020204" pitchFamily="34" charset="0"/>
              <a:buChar char="•"/>
            </a:pPr>
            <a:r>
              <a:rPr lang="en-US" dirty="0"/>
              <a:t>Offers a sense of achievement and satisfaction.</a:t>
            </a:r>
          </a:p>
          <a:p>
            <a:pPr>
              <a:buFont typeface="Arial" panose="020B0604020202020204" pitchFamily="34" charset="0"/>
              <a:buChar char="•"/>
            </a:pPr>
            <a:r>
              <a:rPr lang="en-US" dirty="0"/>
              <a:t>Helps individuals manage emotions and develop resilience.</a:t>
            </a:r>
          </a:p>
          <a:p>
            <a:r>
              <a:rPr lang="en-US" b="1" dirty="0"/>
              <a:t>5. Cultural Preservation</a:t>
            </a:r>
          </a:p>
          <a:p>
            <a:pPr>
              <a:buFont typeface="Arial" panose="020B0604020202020204" pitchFamily="34" charset="0"/>
              <a:buChar char="•"/>
            </a:pPr>
            <a:r>
              <a:rPr lang="en-US" dirty="0"/>
              <a:t>Indigenous and traditional recreational activities help preserve cultural heritage and promote diversity.</a:t>
            </a:r>
          </a:p>
          <a:p>
            <a:r>
              <a:rPr lang="en-US" b="1" dirty="0"/>
              <a:t>6. Economic Benefits</a:t>
            </a:r>
          </a:p>
          <a:p>
            <a:pPr>
              <a:buFont typeface="Arial" panose="020B0604020202020204" pitchFamily="34" charset="0"/>
              <a:buChar char="•"/>
            </a:pPr>
            <a:r>
              <a:rPr lang="en-US" dirty="0"/>
              <a:t>Reduces healthcare costs by promoting a healthier lifestyle.</a:t>
            </a:r>
          </a:p>
          <a:p>
            <a:pPr>
              <a:buFont typeface="Arial" panose="020B0604020202020204" pitchFamily="34" charset="0"/>
              <a:buChar char="•"/>
            </a:pPr>
            <a:r>
              <a:rPr lang="en-US" dirty="0"/>
              <a:t>Encourages tourism and boosts local economies through organized recreational events.</a:t>
            </a:r>
          </a:p>
          <a:p>
            <a:endParaRPr lang="en-IN" dirty="0"/>
          </a:p>
        </p:txBody>
      </p:sp>
    </p:spTree>
    <p:extLst>
      <p:ext uri="{BB962C8B-B14F-4D97-AF65-F5344CB8AC3E}">
        <p14:creationId xmlns:p14="http://schemas.microsoft.com/office/powerpoint/2010/main" val="173855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7C2FE-7F2B-35F5-0C11-FE2D9292B1E1}"/>
              </a:ext>
            </a:extLst>
          </p:cNvPr>
          <p:cNvSpPr>
            <a:spLocks noGrp="1"/>
          </p:cNvSpPr>
          <p:nvPr>
            <p:ph type="title"/>
          </p:nvPr>
        </p:nvSpPr>
        <p:spPr/>
        <p:txBody>
          <a:bodyPr>
            <a:noAutofit/>
          </a:bodyPr>
          <a:lstStyle/>
          <a:p>
            <a:pPr marL="0" marR="0" lvl="0" indent="0" algn="ctr" defTabSz="914400" rtl="0" eaLnBrk="0" fontAlgn="base" latinLnBrk="0" hangingPunct="0">
              <a:lnSpc>
                <a:spcPct val="100000"/>
              </a:lnSpc>
              <a:spcBef>
                <a:spcPct val="0"/>
              </a:spcBef>
              <a:spcAft>
                <a:spcPct val="0"/>
              </a:spcAft>
              <a:tabLst/>
            </a:pP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Difference Between Minor Games and Recreational Games</a:t>
            </a:r>
            <a:b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br>
            <a:br>
              <a:rPr kumimoji="0" lang="en-US" altLang="en-US" sz="6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br>
            <a:endParaRPr lang="en-IN"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92E7694C-CE8B-887E-94FB-E25B9C88C3DB}"/>
              </a:ext>
            </a:extLst>
          </p:cNvPr>
          <p:cNvGraphicFramePr>
            <a:graphicFrameLocks noGrp="1"/>
          </p:cNvGraphicFramePr>
          <p:nvPr>
            <p:ph idx="1"/>
            <p:extLst>
              <p:ext uri="{D42A27DB-BD31-4B8C-83A1-F6EECF244321}">
                <p14:modId xmlns:p14="http://schemas.microsoft.com/office/powerpoint/2010/main" val="3650179488"/>
              </p:ext>
            </p:extLst>
          </p:nvPr>
        </p:nvGraphicFramePr>
        <p:xfrm>
          <a:off x="197140" y="734457"/>
          <a:ext cx="11994858" cy="5984321"/>
        </p:xfrm>
        <a:graphic>
          <a:graphicData uri="http://schemas.openxmlformats.org/drawingml/2006/table">
            <a:tbl>
              <a:tblPr/>
              <a:tblGrid>
                <a:gridCol w="3998286">
                  <a:extLst>
                    <a:ext uri="{9D8B030D-6E8A-4147-A177-3AD203B41FA5}">
                      <a16:colId xmlns:a16="http://schemas.microsoft.com/office/drawing/2014/main" val="2883908204"/>
                    </a:ext>
                  </a:extLst>
                </a:gridCol>
                <a:gridCol w="3998286">
                  <a:extLst>
                    <a:ext uri="{9D8B030D-6E8A-4147-A177-3AD203B41FA5}">
                      <a16:colId xmlns:a16="http://schemas.microsoft.com/office/drawing/2014/main" val="2424045710"/>
                    </a:ext>
                  </a:extLst>
                </a:gridCol>
                <a:gridCol w="3998286">
                  <a:extLst>
                    <a:ext uri="{9D8B030D-6E8A-4147-A177-3AD203B41FA5}">
                      <a16:colId xmlns:a16="http://schemas.microsoft.com/office/drawing/2014/main" val="619853962"/>
                    </a:ext>
                  </a:extLst>
                </a:gridCol>
              </a:tblGrid>
              <a:tr h="315623">
                <a:tc>
                  <a:txBody>
                    <a:bodyPr/>
                    <a:lstStyle/>
                    <a:p>
                      <a:r>
                        <a:rPr lang="en-IN" sz="1800" b="1">
                          <a:latin typeface="Times New Roman" panose="02020603050405020304" pitchFamily="18" charset="0"/>
                          <a:cs typeface="Times New Roman" panose="02020603050405020304" pitchFamily="18" charset="0"/>
                        </a:rPr>
                        <a:t>Aspect</a:t>
                      </a:r>
                      <a:endParaRPr lang="en-IN" sz="1800">
                        <a:latin typeface="Times New Roman" panose="02020603050405020304" pitchFamily="18" charset="0"/>
                        <a:cs typeface="Times New Roman" panose="02020603050405020304" pitchFamily="18" charset="0"/>
                      </a:endParaRPr>
                    </a:p>
                  </a:txBody>
                  <a:tcPr marL="58018" marR="58018" marT="29009" marB="29009" anchor="ctr">
                    <a:lnL>
                      <a:noFill/>
                    </a:lnL>
                    <a:lnR>
                      <a:noFill/>
                    </a:lnR>
                    <a:lnT>
                      <a:noFill/>
                    </a:lnT>
                    <a:lnB>
                      <a:noFill/>
                    </a:lnB>
                    <a:noFill/>
                  </a:tcPr>
                </a:tc>
                <a:tc>
                  <a:txBody>
                    <a:bodyPr/>
                    <a:lstStyle/>
                    <a:p>
                      <a:r>
                        <a:rPr lang="en-IN" sz="1800" b="1">
                          <a:latin typeface="Times New Roman" panose="02020603050405020304" pitchFamily="18" charset="0"/>
                          <a:cs typeface="Times New Roman" panose="02020603050405020304" pitchFamily="18" charset="0"/>
                        </a:rPr>
                        <a:t>Minor Games</a:t>
                      </a:r>
                      <a:endParaRPr lang="en-IN" sz="1800">
                        <a:latin typeface="Times New Roman" panose="02020603050405020304" pitchFamily="18" charset="0"/>
                        <a:cs typeface="Times New Roman" panose="02020603050405020304" pitchFamily="18" charset="0"/>
                      </a:endParaRPr>
                    </a:p>
                  </a:txBody>
                  <a:tcPr marL="58018" marR="58018" marT="29009" marB="29009" anchor="ctr">
                    <a:lnL>
                      <a:noFill/>
                    </a:lnL>
                    <a:lnR>
                      <a:noFill/>
                    </a:lnR>
                    <a:lnT>
                      <a:noFill/>
                    </a:lnT>
                    <a:lnB>
                      <a:noFill/>
                    </a:lnB>
                    <a:noFill/>
                  </a:tcPr>
                </a:tc>
                <a:tc>
                  <a:txBody>
                    <a:bodyPr/>
                    <a:lstStyle/>
                    <a:p>
                      <a:r>
                        <a:rPr lang="en-IN" sz="1800" b="1">
                          <a:latin typeface="Times New Roman" panose="02020603050405020304" pitchFamily="18" charset="0"/>
                          <a:cs typeface="Times New Roman" panose="02020603050405020304" pitchFamily="18" charset="0"/>
                        </a:rPr>
                        <a:t>Recreational Games</a:t>
                      </a:r>
                      <a:endParaRPr lang="en-IN" sz="1800">
                        <a:latin typeface="Times New Roman" panose="02020603050405020304" pitchFamily="18" charset="0"/>
                        <a:cs typeface="Times New Roman" panose="02020603050405020304" pitchFamily="18" charset="0"/>
                      </a:endParaRPr>
                    </a:p>
                  </a:txBody>
                  <a:tcPr marL="58018" marR="58018" marT="29009" marB="29009" anchor="ctr">
                    <a:lnL>
                      <a:noFill/>
                    </a:lnL>
                    <a:lnR>
                      <a:noFill/>
                    </a:lnR>
                    <a:lnT>
                      <a:noFill/>
                    </a:lnT>
                    <a:lnB>
                      <a:noFill/>
                    </a:lnB>
                    <a:noFill/>
                  </a:tcPr>
                </a:tc>
                <a:extLst>
                  <a:ext uri="{0D108BD9-81ED-4DB2-BD59-A6C34878D82A}">
                    <a16:rowId xmlns:a16="http://schemas.microsoft.com/office/drawing/2014/main" val="3961538573"/>
                  </a:ext>
                </a:extLst>
              </a:tr>
              <a:tr h="836669">
                <a:tc>
                  <a:txBody>
                    <a:bodyPr/>
                    <a:lstStyle/>
                    <a:p>
                      <a:r>
                        <a:rPr lang="en-IN" sz="1800" b="1" dirty="0">
                          <a:latin typeface="Times New Roman" panose="02020603050405020304" pitchFamily="18" charset="0"/>
                          <a:cs typeface="Times New Roman" panose="02020603050405020304" pitchFamily="18" charset="0"/>
                        </a:rPr>
                        <a:t>Definition</a:t>
                      </a:r>
                      <a:endParaRPr lang="en-IN" sz="1800" dirty="0">
                        <a:latin typeface="Times New Roman" panose="02020603050405020304" pitchFamily="18" charset="0"/>
                        <a:cs typeface="Times New Roman" panose="02020603050405020304" pitchFamily="18" charset="0"/>
                      </a:endParaRPr>
                    </a:p>
                  </a:txBody>
                  <a:tcPr marL="58018" marR="58018" marT="29009" marB="29009"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Simple, informal games with fewer rules, often used for skill development and fun.</a:t>
                      </a:r>
                    </a:p>
                  </a:txBody>
                  <a:tcPr marL="58018" marR="58018" marT="29009" marB="29009"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Activities done during leisure time for relaxation, fun, and social bonding.</a:t>
                      </a:r>
                    </a:p>
                  </a:txBody>
                  <a:tcPr marL="58018" marR="58018" marT="29009" marB="29009" anchor="ctr">
                    <a:lnL>
                      <a:noFill/>
                    </a:lnL>
                    <a:lnR>
                      <a:noFill/>
                    </a:lnR>
                    <a:lnT>
                      <a:noFill/>
                    </a:lnT>
                    <a:lnB>
                      <a:noFill/>
                    </a:lnB>
                    <a:noFill/>
                  </a:tcPr>
                </a:tc>
                <a:extLst>
                  <a:ext uri="{0D108BD9-81ED-4DB2-BD59-A6C34878D82A}">
                    <a16:rowId xmlns:a16="http://schemas.microsoft.com/office/drawing/2014/main" val="512667316"/>
                  </a:ext>
                </a:extLst>
              </a:tr>
              <a:tr h="661001">
                <a:tc>
                  <a:txBody>
                    <a:bodyPr/>
                    <a:lstStyle/>
                    <a:p>
                      <a:r>
                        <a:rPr lang="en-IN" sz="1800" b="1" dirty="0">
                          <a:latin typeface="Times New Roman" panose="02020603050405020304" pitchFamily="18" charset="0"/>
                          <a:cs typeface="Times New Roman" panose="02020603050405020304" pitchFamily="18" charset="0"/>
                        </a:rPr>
                        <a:t>Purpose</a:t>
                      </a:r>
                      <a:endParaRPr lang="en-IN" sz="1800" dirty="0">
                        <a:latin typeface="Times New Roman" panose="02020603050405020304" pitchFamily="18" charset="0"/>
                        <a:cs typeface="Times New Roman" panose="02020603050405020304" pitchFamily="18" charset="0"/>
                      </a:endParaRPr>
                    </a:p>
                  </a:txBody>
                  <a:tcPr marL="58018" marR="58018" marT="29009" marB="29009"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To develop basic motor skills, coordination, and promote active play.</a:t>
                      </a:r>
                    </a:p>
                  </a:txBody>
                  <a:tcPr marL="58018" marR="58018" marT="29009" marB="29009"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To provide relaxation, enjoyment, and rejuvenation.</a:t>
                      </a:r>
                    </a:p>
                  </a:txBody>
                  <a:tcPr marL="58018" marR="58018" marT="29009" marB="29009" anchor="ctr">
                    <a:lnL>
                      <a:noFill/>
                    </a:lnL>
                    <a:lnR>
                      <a:noFill/>
                    </a:lnR>
                    <a:lnT>
                      <a:noFill/>
                    </a:lnT>
                    <a:lnB>
                      <a:noFill/>
                    </a:lnB>
                    <a:noFill/>
                  </a:tcPr>
                </a:tc>
                <a:extLst>
                  <a:ext uri="{0D108BD9-81ED-4DB2-BD59-A6C34878D82A}">
                    <a16:rowId xmlns:a16="http://schemas.microsoft.com/office/drawing/2014/main" val="3075417288"/>
                  </a:ext>
                </a:extLst>
              </a:tr>
              <a:tr h="836669">
                <a:tc>
                  <a:txBody>
                    <a:bodyPr/>
                    <a:lstStyle/>
                    <a:p>
                      <a:r>
                        <a:rPr lang="en-IN" sz="1800" b="1" dirty="0">
                          <a:latin typeface="Times New Roman" panose="02020603050405020304" pitchFamily="18" charset="0"/>
                          <a:cs typeface="Times New Roman" panose="02020603050405020304" pitchFamily="18" charset="0"/>
                        </a:rPr>
                        <a:t>Complexity</a:t>
                      </a:r>
                      <a:endParaRPr lang="en-IN" sz="1800" dirty="0">
                        <a:latin typeface="Times New Roman" panose="02020603050405020304" pitchFamily="18" charset="0"/>
                        <a:cs typeface="Times New Roman" panose="02020603050405020304" pitchFamily="18" charset="0"/>
                      </a:endParaRPr>
                    </a:p>
                  </a:txBody>
                  <a:tcPr marL="58018" marR="58018" marT="29009" marB="29009"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Simple rules and easy to understand; requires minimal setup or equipment.</a:t>
                      </a:r>
                    </a:p>
                  </a:txBody>
                  <a:tcPr marL="58018" marR="58018" marT="29009" marB="29009"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Can range from simple to complex; may involve equipment or planned activities.</a:t>
                      </a:r>
                    </a:p>
                  </a:txBody>
                  <a:tcPr marL="58018" marR="58018" marT="29009" marB="29009" anchor="ctr">
                    <a:lnL>
                      <a:noFill/>
                    </a:lnL>
                    <a:lnR>
                      <a:noFill/>
                    </a:lnR>
                    <a:lnT>
                      <a:noFill/>
                    </a:lnT>
                    <a:lnB>
                      <a:noFill/>
                    </a:lnB>
                    <a:noFill/>
                  </a:tcPr>
                </a:tc>
                <a:extLst>
                  <a:ext uri="{0D108BD9-81ED-4DB2-BD59-A6C34878D82A}">
                    <a16:rowId xmlns:a16="http://schemas.microsoft.com/office/drawing/2014/main" val="2682312582"/>
                  </a:ext>
                </a:extLst>
              </a:tr>
              <a:tr h="576146">
                <a:tc>
                  <a:txBody>
                    <a:bodyPr/>
                    <a:lstStyle/>
                    <a:p>
                      <a:r>
                        <a:rPr lang="en-IN" sz="1800" b="1">
                          <a:latin typeface="Times New Roman" panose="02020603050405020304" pitchFamily="18" charset="0"/>
                          <a:cs typeface="Times New Roman" panose="02020603050405020304" pitchFamily="18" charset="0"/>
                        </a:rPr>
                        <a:t>Examples</a:t>
                      </a:r>
                      <a:endParaRPr lang="en-IN" sz="1800">
                        <a:latin typeface="Times New Roman" panose="02020603050405020304" pitchFamily="18" charset="0"/>
                        <a:cs typeface="Times New Roman" panose="02020603050405020304" pitchFamily="18" charset="0"/>
                      </a:endParaRPr>
                    </a:p>
                  </a:txBody>
                  <a:tcPr marL="58018" marR="58018" marT="29009" marB="29009"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Tag, hopscotch, duck-duck-goose, Simon says.</a:t>
                      </a:r>
                    </a:p>
                  </a:txBody>
                  <a:tcPr marL="58018" marR="58018" marT="29009" marB="29009"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Hiking, cycling, chess, group dance, swimming.</a:t>
                      </a:r>
                    </a:p>
                  </a:txBody>
                  <a:tcPr marL="58018" marR="58018" marT="29009" marB="29009" anchor="ctr">
                    <a:lnL>
                      <a:noFill/>
                    </a:lnL>
                    <a:lnR>
                      <a:noFill/>
                    </a:lnR>
                    <a:lnT>
                      <a:noFill/>
                    </a:lnT>
                    <a:lnB>
                      <a:noFill/>
                    </a:lnB>
                    <a:noFill/>
                  </a:tcPr>
                </a:tc>
                <a:extLst>
                  <a:ext uri="{0D108BD9-81ED-4DB2-BD59-A6C34878D82A}">
                    <a16:rowId xmlns:a16="http://schemas.microsoft.com/office/drawing/2014/main" val="3852534351"/>
                  </a:ext>
                </a:extLst>
              </a:tr>
              <a:tr h="836669">
                <a:tc>
                  <a:txBody>
                    <a:bodyPr/>
                    <a:lstStyle/>
                    <a:p>
                      <a:r>
                        <a:rPr lang="en-IN" sz="1800" b="1">
                          <a:latin typeface="Times New Roman" panose="02020603050405020304" pitchFamily="18" charset="0"/>
                          <a:cs typeface="Times New Roman" panose="02020603050405020304" pitchFamily="18" charset="0"/>
                        </a:rPr>
                        <a:t>Focus</a:t>
                      </a:r>
                      <a:endParaRPr lang="en-IN" sz="1800">
                        <a:latin typeface="Times New Roman" panose="02020603050405020304" pitchFamily="18" charset="0"/>
                        <a:cs typeface="Times New Roman" panose="02020603050405020304" pitchFamily="18" charset="0"/>
                      </a:endParaRPr>
                    </a:p>
                  </a:txBody>
                  <a:tcPr marL="58018" marR="58018" marT="29009" marB="29009"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Primarily on physical activity and skill-building for children or beginners.</a:t>
                      </a:r>
                    </a:p>
                  </a:txBody>
                  <a:tcPr marL="58018" marR="58018" marT="29009" marB="29009" anchor="ctr">
                    <a:lnL>
                      <a:noFill/>
                    </a:lnL>
                    <a:lnR>
                      <a:noFill/>
                    </a:lnR>
                    <a:lnT>
                      <a:noFill/>
                    </a:lnT>
                    <a:lnB>
                      <a:noFill/>
                    </a:lnB>
                    <a:noFill/>
                  </a:tcPr>
                </a:tc>
                <a:tc>
                  <a:txBody>
                    <a:bodyPr/>
                    <a:lstStyle/>
                    <a:p>
                      <a:r>
                        <a:rPr lang="en-IN" sz="1800">
                          <a:latin typeface="Times New Roman" panose="02020603050405020304" pitchFamily="18" charset="0"/>
                          <a:cs typeface="Times New Roman" panose="02020603050405020304" pitchFamily="18" charset="0"/>
                        </a:rPr>
                        <a:t>Focuses on mental relaxation, physical fitness, or social interaction.</a:t>
                      </a:r>
                    </a:p>
                  </a:txBody>
                  <a:tcPr marL="58018" marR="58018" marT="29009" marB="29009" anchor="ctr">
                    <a:lnL>
                      <a:noFill/>
                    </a:lnL>
                    <a:lnR>
                      <a:noFill/>
                    </a:lnR>
                    <a:lnT>
                      <a:noFill/>
                    </a:lnT>
                    <a:lnB>
                      <a:noFill/>
                    </a:lnB>
                    <a:noFill/>
                  </a:tcPr>
                </a:tc>
                <a:extLst>
                  <a:ext uri="{0D108BD9-81ED-4DB2-BD59-A6C34878D82A}">
                    <a16:rowId xmlns:a16="http://schemas.microsoft.com/office/drawing/2014/main" val="2287646013"/>
                  </a:ext>
                </a:extLst>
              </a:tr>
              <a:tr h="576146">
                <a:tc>
                  <a:txBody>
                    <a:bodyPr/>
                    <a:lstStyle/>
                    <a:p>
                      <a:r>
                        <a:rPr lang="en-IN" sz="1800" b="1">
                          <a:latin typeface="Times New Roman" panose="02020603050405020304" pitchFamily="18" charset="0"/>
                          <a:cs typeface="Times New Roman" panose="02020603050405020304" pitchFamily="18" charset="0"/>
                        </a:rPr>
                        <a:t>Target Group</a:t>
                      </a:r>
                      <a:endParaRPr lang="en-IN" sz="1800">
                        <a:latin typeface="Times New Roman" panose="02020603050405020304" pitchFamily="18" charset="0"/>
                        <a:cs typeface="Times New Roman" panose="02020603050405020304" pitchFamily="18" charset="0"/>
                      </a:endParaRPr>
                    </a:p>
                  </a:txBody>
                  <a:tcPr marL="58018" marR="58018" marT="29009" marB="29009"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Typically designed for children but can be played by all ages.</a:t>
                      </a:r>
                    </a:p>
                  </a:txBody>
                  <a:tcPr marL="58018" marR="58018" marT="29009" marB="29009"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Suitable for all age groups, often tailored to individual interests.</a:t>
                      </a:r>
                    </a:p>
                  </a:txBody>
                  <a:tcPr marL="58018" marR="58018" marT="29009" marB="29009" anchor="ctr">
                    <a:lnL>
                      <a:noFill/>
                    </a:lnL>
                    <a:lnR>
                      <a:noFill/>
                    </a:lnR>
                    <a:lnT>
                      <a:noFill/>
                    </a:lnT>
                    <a:lnB>
                      <a:noFill/>
                    </a:lnB>
                    <a:noFill/>
                  </a:tcPr>
                </a:tc>
                <a:extLst>
                  <a:ext uri="{0D108BD9-81ED-4DB2-BD59-A6C34878D82A}">
                    <a16:rowId xmlns:a16="http://schemas.microsoft.com/office/drawing/2014/main" val="822919800"/>
                  </a:ext>
                </a:extLst>
              </a:tr>
              <a:tr h="661001">
                <a:tc>
                  <a:txBody>
                    <a:bodyPr/>
                    <a:lstStyle/>
                    <a:p>
                      <a:r>
                        <a:rPr lang="en-IN" sz="1800" b="1">
                          <a:latin typeface="Times New Roman" panose="02020603050405020304" pitchFamily="18" charset="0"/>
                          <a:cs typeface="Times New Roman" panose="02020603050405020304" pitchFamily="18" charset="0"/>
                        </a:rPr>
                        <a:t>Competitiveness</a:t>
                      </a:r>
                      <a:endParaRPr lang="en-IN" sz="1800">
                        <a:latin typeface="Times New Roman" panose="02020603050405020304" pitchFamily="18" charset="0"/>
                        <a:cs typeface="Times New Roman" panose="02020603050405020304" pitchFamily="18" charset="0"/>
                      </a:endParaRPr>
                    </a:p>
                  </a:txBody>
                  <a:tcPr marL="58018" marR="58018" marT="29009" marB="29009"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Usually non-competitive; more about participation and fun.</a:t>
                      </a:r>
                    </a:p>
                  </a:txBody>
                  <a:tcPr marL="58018" marR="58018" marT="29009" marB="29009"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Can be competitive (e.g., board games, sports) or purely recreational.</a:t>
                      </a:r>
                    </a:p>
                  </a:txBody>
                  <a:tcPr marL="58018" marR="58018" marT="29009" marB="29009" anchor="ctr">
                    <a:lnL>
                      <a:noFill/>
                    </a:lnL>
                    <a:lnR>
                      <a:noFill/>
                    </a:lnR>
                    <a:lnT>
                      <a:noFill/>
                    </a:lnT>
                    <a:lnB>
                      <a:noFill/>
                    </a:lnB>
                    <a:noFill/>
                  </a:tcPr>
                </a:tc>
                <a:extLst>
                  <a:ext uri="{0D108BD9-81ED-4DB2-BD59-A6C34878D82A}">
                    <a16:rowId xmlns:a16="http://schemas.microsoft.com/office/drawing/2014/main" val="2092565917"/>
                  </a:ext>
                </a:extLst>
              </a:tr>
              <a:tr h="576146">
                <a:tc>
                  <a:txBody>
                    <a:bodyPr/>
                    <a:lstStyle/>
                    <a:p>
                      <a:r>
                        <a:rPr lang="en-IN" sz="1800" b="1">
                          <a:latin typeface="Times New Roman" panose="02020603050405020304" pitchFamily="18" charset="0"/>
                          <a:cs typeface="Times New Roman" panose="02020603050405020304" pitchFamily="18" charset="0"/>
                        </a:rPr>
                        <a:t>Setting</a:t>
                      </a:r>
                      <a:endParaRPr lang="en-IN" sz="1800">
                        <a:latin typeface="Times New Roman" panose="02020603050405020304" pitchFamily="18" charset="0"/>
                        <a:cs typeface="Times New Roman" panose="02020603050405020304" pitchFamily="18" charset="0"/>
                      </a:endParaRPr>
                    </a:p>
                  </a:txBody>
                  <a:tcPr marL="58018" marR="58018" marT="29009" marB="29009"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Played in schools, parks, or open spaces, often in a group.</a:t>
                      </a:r>
                    </a:p>
                  </a:txBody>
                  <a:tcPr marL="58018" marR="58018" marT="29009" marB="29009"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Can be done indoors or outdoors, alone or in groups.</a:t>
                      </a:r>
                    </a:p>
                  </a:txBody>
                  <a:tcPr marL="58018" marR="58018" marT="29009" marB="29009" anchor="ctr">
                    <a:lnL>
                      <a:noFill/>
                    </a:lnL>
                    <a:lnR>
                      <a:noFill/>
                    </a:lnR>
                    <a:lnT>
                      <a:noFill/>
                    </a:lnT>
                    <a:lnB>
                      <a:noFill/>
                    </a:lnB>
                    <a:noFill/>
                  </a:tcPr>
                </a:tc>
                <a:extLst>
                  <a:ext uri="{0D108BD9-81ED-4DB2-BD59-A6C34878D82A}">
                    <a16:rowId xmlns:a16="http://schemas.microsoft.com/office/drawing/2014/main" val="3253474506"/>
                  </a:ext>
                </a:extLst>
              </a:tr>
            </a:tbl>
          </a:graphicData>
        </a:graphic>
      </p:graphicFrame>
    </p:spTree>
    <p:extLst>
      <p:ext uri="{BB962C8B-B14F-4D97-AF65-F5344CB8AC3E}">
        <p14:creationId xmlns:p14="http://schemas.microsoft.com/office/powerpoint/2010/main" val="170088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82A2-4C71-9EE5-ACB8-B83940E5B366}"/>
              </a:ext>
            </a:extLst>
          </p:cNvPr>
          <p:cNvSpPr>
            <a:spLocks noGrp="1"/>
          </p:cNvSpPr>
          <p:nvPr>
            <p:ph type="title"/>
          </p:nvPr>
        </p:nvSpPr>
        <p:spPr/>
        <p:txBody>
          <a:bodyPr/>
          <a:lstStyle/>
          <a:p>
            <a:r>
              <a:rPr lang="en-IN" b="1" dirty="0">
                <a:solidFill>
                  <a:srgbClr val="00B0F0"/>
                </a:solidFill>
                <a:latin typeface="Times New Roman" panose="02020603050405020304" pitchFamily="18" charset="0"/>
                <a:cs typeface="Times New Roman" panose="02020603050405020304" pitchFamily="18" charset="0"/>
              </a:rPr>
              <a:t>Participation in Minor Games</a:t>
            </a:r>
            <a:endParaRPr lang="en-IN" dirty="0"/>
          </a:p>
        </p:txBody>
      </p:sp>
      <p:sp>
        <p:nvSpPr>
          <p:cNvPr id="3" name="Content Placeholder 2">
            <a:extLst>
              <a:ext uri="{FF2B5EF4-FFF2-40B4-BE49-F238E27FC236}">
                <a16:creationId xmlns:a16="http://schemas.microsoft.com/office/drawing/2014/main" id="{37DA7F8E-3EDF-51E0-7A76-96C1E471FDB9}"/>
              </a:ext>
            </a:extLst>
          </p:cNvPr>
          <p:cNvSpPr>
            <a:spLocks noGrp="1"/>
          </p:cNvSpPr>
          <p:nvPr>
            <p:ph idx="1"/>
          </p:nvPr>
        </p:nvSpPr>
        <p:spPr>
          <a:xfrm>
            <a:off x="243281" y="1825625"/>
            <a:ext cx="11110519" cy="4351338"/>
          </a:xfrm>
        </p:spPr>
        <p:txBody>
          <a:bodyPr>
            <a:normAutofit fontScale="92500"/>
          </a:bodyPr>
          <a:lstStyle/>
          <a:p>
            <a:pPr algn="just"/>
            <a:r>
              <a:rPr lang="en-US" dirty="0">
                <a:latin typeface="Times New Roman" panose="02020603050405020304" pitchFamily="18" charset="0"/>
                <a:cs typeface="Times New Roman" panose="02020603050405020304" pitchFamily="18" charset="0"/>
              </a:rPr>
              <a:t>Minor games are simple, fun, and informal activities that are easy to learn and play. They often have fewer rules, don’t require special equipment, and can be played in small spaces. These games are typically non-competitive and focus on enjoyment rather than skill or strategy.</a:t>
            </a:r>
          </a:p>
          <a:p>
            <a:pPr algn="just"/>
            <a:r>
              <a:rPr lang="en-US" b="1" dirty="0">
                <a:latin typeface="Times New Roman" panose="02020603050405020304" pitchFamily="18" charset="0"/>
                <a:cs typeface="Times New Roman" panose="02020603050405020304" pitchFamily="18" charset="0"/>
              </a:rPr>
              <a:t>Examples of Minor Games:</a:t>
            </a:r>
          </a:p>
          <a:p>
            <a:pPr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Tag</a:t>
            </a:r>
            <a:r>
              <a:rPr lang="en-US" dirty="0">
                <a:latin typeface="Times New Roman" panose="02020603050405020304" pitchFamily="18" charset="0"/>
                <a:cs typeface="Times New Roman" panose="02020603050405020304" pitchFamily="18" charset="0"/>
              </a:rPr>
              <a:t>: One player chases others to tag them.</a:t>
            </a:r>
          </a:p>
          <a:p>
            <a:pPr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Hopscotch</a:t>
            </a:r>
            <a:r>
              <a:rPr lang="en-US" dirty="0">
                <a:latin typeface="Times New Roman" panose="02020603050405020304" pitchFamily="18" charset="0"/>
                <a:cs typeface="Times New Roman" panose="02020603050405020304" pitchFamily="18" charset="0"/>
              </a:rPr>
              <a:t>: Players hop on one foot through a pattern drawn on the ground.</a:t>
            </a:r>
          </a:p>
          <a:p>
            <a:pPr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Duck-Duck-Goose</a:t>
            </a:r>
            <a:r>
              <a:rPr lang="en-US" dirty="0">
                <a:latin typeface="Times New Roman" panose="02020603050405020304" pitchFamily="18" charset="0"/>
                <a:cs typeface="Times New Roman" panose="02020603050405020304" pitchFamily="18" charset="0"/>
              </a:rPr>
              <a:t>: A group sits in a circle while one person walks around tapping heads and chooses a "goose" to chase them.</a:t>
            </a:r>
          </a:p>
          <a:p>
            <a:pPr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Simon Says</a:t>
            </a:r>
            <a:r>
              <a:rPr lang="en-US" dirty="0">
                <a:latin typeface="Times New Roman" panose="02020603050405020304" pitchFamily="18" charset="0"/>
                <a:cs typeface="Times New Roman" panose="02020603050405020304" pitchFamily="18" charset="0"/>
              </a:rPr>
              <a:t>: Players follow commands only if preceded by "Simon says."</a:t>
            </a: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92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970A-3899-A654-C3A4-331CCE906CB2}"/>
              </a:ext>
            </a:extLst>
          </p:cNvPr>
          <p:cNvSpPr>
            <a:spLocks noGrp="1"/>
          </p:cNvSpPr>
          <p:nvPr>
            <p:ph type="title"/>
          </p:nvPr>
        </p:nvSpPr>
        <p:spPr/>
        <p:txBody>
          <a:bodyPr>
            <a:normAutofit fontScale="90000"/>
          </a:bodyPr>
          <a:lstStyle/>
          <a:p>
            <a:pPr algn="ctr"/>
            <a:r>
              <a:rPr lang="en-US" b="1" dirty="0">
                <a:solidFill>
                  <a:srgbClr val="00B0F0"/>
                </a:solidFill>
                <a:latin typeface="Times New Roman" panose="02020603050405020304" pitchFamily="18" charset="0"/>
                <a:cs typeface="Times New Roman" panose="02020603050405020304" pitchFamily="18" charset="0"/>
              </a:rPr>
              <a:t>Importance of Participating in Minor Games:</a:t>
            </a:r>
            <a:br>
              <a:rPr lang="en-US" b="1" dirty="0">
                <a:solidFill>
                  <a:srgbClr val="00B0F0"/>
                </a:solidFill>
                <a:latin typeface="Times New Roman" panose="02020603050405020304" pitchFamily="18" charset="0"/>
                <a:cs typeface="Times New Roman" panose="02020603050405020304" pitchFamily="18" charset="0"/>
              </a:rPr>
            </a:br>
            <a:endParaRPr lang="en-IN" b="1"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49531B-6CAB-87F6-4796-AA82DB213CA3}"/>
              </a:ext>
            </a:extLst>
          </p:cNvPr>
          <p:cNvSpPr>
            <a:spLocks noGrp="1"/>
          </p:cNvSpPr>
          <p:nvPr>
            <p:ph idx="1"/>
          </p:nvPr>
        </p:nvSpPr>
        <p:spPr>
          <a:xfrm>
            <a:off x="461394" y="1837189"/>
            <a:ext cx="11492918" cy="4504888"/>
          </a:xfrm>
        </p:spPr>
        <p:txBody>
          <a:bodyPr>
            <a:normAutofit/>
          </a:bodyPr>
          <a:lstStyle/>
          <a:p>
            <a:pPr>
              <a:buFont typeface="+mj-lt"/>
              <a:buAutoNum type="arabicPeriod"/>
            </a:pPr>
            <a:r>
              <a:rPr lang="en-US" b="1" dirty="0">
                <a:latin typeface="Times New Roman" panose="02020603050405020304" pitchFamily="18" charset="0"/>
                <a:cs typeface="Times New Roman" panose="02020603050405020304" pitchFamily="18" charset="0"/>
              </a:rPr>
              <a:t>Skill Development</a:t>
            </a:r>
            <a:r>
              <a:rPr lang="en-US" dirty="0">
                <a:latin typeface="Times New Roman" panose="02020603050405020304" pitchFamily="18" charset="0"/>
                <a:cs typeface="Times New Roman" panose="02020603050405020304" pitchFamily="18" charset="0"/>
              </a:rPr>
              <a:t>: Helps in developing fundamental motor skills like running, jumping, and throwing.</a:t>
            </a:r>
          </a:p>
          <a:p>
            <a:pPr>
              <a:buFont typeface="+mj-lt"/>
              <a:buAutoNum type="arabicPeriod"/>
            </a:pPr>
            <a:r>
              <a:rPr lang="en-US" b="1" dirty="0">
                <a:latin typeface="Times New Roman" panose="02020603050405020304" pitchFamily="18" charset="0"/>
                <a:cs typeface="Times New Roman" panose="02020603050405020304" pitchFamily="18" charset="0"/>
              </a:rPr>
              <a:t>Teamwork and Communication</a:t>
            </a:r>
            <a:r>
              <a:rPr lang="en-US" dirty="0">
                <a:latin typeface="Times New Roman" panose="02020603050405020304" pitchFamily="18" charset="0"/>
                <a:cs typeface="Times New Roman" panose="02020603050405020304" pitchFamily="18" charset="0"/>
              </a:rPr>
              <a:t>: Fosters cooperation and strategic thinking.</a:t>
            </a:r>
          </a:p>
          <a:p>
            <a:pPr>
              <a:buFont typeface="+mj-lt"/>
              <a:buAutoNum type="arabicPeriod"/>
            </a:pPr>
            <a:r>
              <a:rPr lang="en-US" b="1" dirty="0">
                <a:latin typeface="Times New Roman" panose="02020603050405020304" pitchFamily="18" charset="0"/>
                <a:cs typeface="Times New Roman" panose="02020603050405020304" pitchFamily="18" charset="0"/>
              </a:rPr>
              <a:t>Inclusivity</a:t>
            </a:r>
            <a:r>
              <a:rPr lang="en-US" dirty="0">
                <a:latin typeface="Times New Roman" panose="02020603050405020304" pitchFamily="18" charset="0"/>
                <a:cs typeface="Times New Roman" panose="02020603050405020304" pitchFamily="18" charset="0"/>
              </a:rPr>
              <a:t>: Encourages participation by reducing barriers related to skill or fitness level.</a:t>
            </a:r>
          </a:p>
          <a:p>
            <a:pPr>
              <a:buFont typeface="+mj-lt"/>
              <a:buAutoNum type="arabicPeriod"/>
            </a:pPr>
            <a:r>
              <a:rPr lang="en-US" b="1" dirty="0">
                <a:latin typeface="Times New Roman" panose="02020603050405020304" pitchFamily="18" charset="0"/>
                <a:cs typeface="Times New Roman" panose="02020603050405020304" pitchFamily="18" charset="0"/>
              </a:rPr>
              <a:t>Engagement</a:t>
            </a:r>
            <a:r>
              <a:rPr lang="en-US" dirty="0">
                <a:latin typeface="Times New Roman" panose="02020603050405020304" pitchFamily="18" charset="0"/>
                <a:cs typeface="Times New Roman" panose="02020603050405020304" pitchFamily="18" charset="0"/>
              </a:rPr>
              <a:t>: Provides a fun and relaxed environment, increasing participation and interest in physical activity.</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14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4B99-7B69-CA5A-2073-DA416ABBC586}"/>
              </a:ext>
            </a:extLst>
          </p:cNvPr>
          <p:cNvSpPr>
            <a:spLocks noGrp="1"/>
          </p:cNvSpPr>
          <p:nvPr>
            <p:ph type="title"/>
          </p:nvPr>
        </p:nvSpPr>
        <p:spPr/>
        <p:txBody>
          <a:bodyPr/>
          <a:lstStyle/>
          <a:p>
            <a:pPr algn="ctr"/>
            <a:r>
              <a:rPr lang="en-US" b="1" dirty="0">
                <a:solidFill>
                  <a:srgbClr val="00B0F0"/>
                </a:solidFill>
                <a:latin typeface="Times New Roman" panose="02020603050405020304" pitchFamily="18" charset="0"/>
                <a:cs typeface="Times New Roman" panose="02020603050405020304" pitchFamily="18" charset="0"/>
              </a:rPr>
              <a:t>Sports Activities:</a:t>
            </a:r>
            <a:br>
              <a:rPr lang="en-US" b="1" dirty="0">
                <a:solidFill>
                  <a:srgbClr val="00B0F0"/>
                </a:solidFill>
                <a:latin typeface="Times New Roman" panose="02020603050405020304" pitchFamily="18" charset="0"/>
                <a:cs typeface="Times New Roman" panose="02020603050405020304" pitchFamily="18" charset="0"/>
              </a:rPr>
            </a:br>
            <a:endParaRPr lang="en-IN"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9CF267-5245-C25A-24EF-72F20B9389EB}"/>
              </a:ext>
            </a:extLst>
          </p:cNvPr>
          <p:cNvSpPr>
            <a:spLocks noGrp="1"/>
          </p:cNvSpPr>
          <p:nvPr>
            <p:ph idx="1"/>
          </p:nvPr>
        </p:nvSpPr>
        <p:spPr>
          <a:xfrm>
            <a:off x="167780" y="1602297"/>
            <a:ext cx="11836866" cy="4574666"/>
          </a:xfrm>
        </p:spPr>
        <p:txBody>
          <a:bodyPr>
            <a:normAutofit/>
          </a:bodyPr>
          <a:lstStyle/>
          <a:p>
            <a:r>
              <a:rPr lang="en-US" dirty="0"/>
              <a:t>Sports activities are structured physical exercises governed by rules and often involve competition. These activities, such as football, basketball, and athletics, promote physical fitness, discipline, and teamwork.</a:t>
            </a:r>
          </a:p>
          <a:p>
            <a:r>
              <a:rPr lang="en-US" b="1" dirty="0">
                <a:solidFill>
                  <a:srgbClr val="FF0000"/>
                </a:solidFill>
              </a:rPr>
              <a:t>Importance of Sports Activities:</a:t>
            </a:r>
          </a:p>
          <a:p>
            <a:pPr>
              <a:buFont typeface="Arial" panose="020B0604020202020204" pitchFamily="34" charset="0"/>
              <a:buChar char="•"/>
            </a:pPr>
            <a:r>
              <a:rPr lang="en-US" b="1" dirty="0"/>
              <a:t>Physical Fitness</a:t>
            </a:r>
            <a:r>
              <a:rPr lang="en-US" dirty="0"/>
              <a:t>: Enhances overall fitness and builds endurance.</a:t>
            </a:r>
          </a:p>
          <a:p>
            <a:pPr>
              <a:buFont typeface="Arial" panose="020B0604020202020204" pitchFamily="34" charset="0"/>
              <a:buChar char="•"/>
            </a:pPr>
            <a:r>
              <a:rPr lang="en-US" b="1" dirty="0"/>
              <a:t>Skill Development</a:t>
            </a:r>
            <a:r>
              <a:rPr lang="en-US" dirty="0"/>
              <a:t>: Sharpens specific skills like agility, coordination, and speed.</a:t>
            </a:r>
          </a:p>
          <a:p>
            <a:pPr>
              <a:buFont typeface="Arial" panose="020B0604020202020204" pitchFamily="34" charset="0"/>
              <a:buChar char="•"/>
            </a:pPr>
            <a:r>
              <a:rPr lang="en-US" b="1" dirty="0"/>
              <a:t>Mental Toughness</a:t>
            </a:r>
            <a:r>
              <a:rPr lang="en-US" dirty="0"/>
              <a:t>: Encourages focus, discipline, and resilience in challenging situations.</a:t>
            </a:r>
          </a:p>
          <a:p>
            <a:pPr>
              <a:buFont typeface="Arial" panose="020B0604020202020204" pitchFamily="34" charset="0"/>
              <a:buChar char="•"/>
            </a:pPr>
            <a:r>
              <a:rPr lang="en-US" b="1" dirty="0"/>
              <a:t>Leadership and Teamwork</a:t>
            </a:r>
            <a:r>
              <a:rPr lang="en-US" dirty="0"/>
              <a:t>: Develops leadership qualities and a sense of responsibility within a team.</a:t>
            </a:r>
          </a:p>
          <a:p>
            <a:endParaRPr lang="en-IN" dirty="0"/>
          </a:p>
        </p:txBody>
      </p:sp>
    </p:spTree>
    <p:extLst>
      <p:ext uri="{BB962C8B-B14F-4D97-AF65-F5344CB8AC3E}">
        <p14:creationId xmlns:p14="http://schemas.microsoft.com/office/powerpoint/2010/main" val="1712785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1269</Words>
  <Application>Microsoft Office PowerPoint</Application>
  <PresentationFormat>Widescreen</PresentationFormat>
  <Paragraphs>126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E -  Content for Skill Enhancement Course For  Semester - I (Under Graduate) DDU Gorakhpur University </vt:lpstr>
      <vt:lpstr>Recreational Activities: Overview </vt:lpstr>
      <vt:lpstr>Need and Importance of Recreational Activities </vt:lpstr>
      <vt:lpstr>2. Mental Health Benefits </vt:lpstr>
      <vt:lpstr>PowerPoint Presentation</vt:lpstr>
      <vt:lpstr>Difference Between Minor Games and Recreational Games  </vt:lpstr>
      <vt:lpstr>Participation in Minor Games</vt:lpstr>
      <vt:lpstr>Importance of Participating in Minor Games: </vt:lpstr>
      <vt:lpstr>Sports Activities: </vt:lpstr>
      <vt:lpstr>Participation in Indigenous Sports Activities </vt:lpstr>
      <vt:lpstr>PowerPoint Presentation</vt:lpstr>
      <vt:lpstr>PowerPoint Presentation</vt:lpstr>
      <vt:lpstr>Importance of Indigenous Sports: </vt:lpstr>
      <vt:lpstr>Benefits of Participating in Indigenous Sports: </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Akash vishwakarma</dc:creator>
  <cp:lastModifiedBy>hp hp</cp:lastModifiedBy>
  <cp:revision>4</cp:revision>
  <dcterms:created xsi:type="dcterms:W3CDTF">2024-12-19T09:36:00Z</dcterms:created>
  <dcterms:modified xsi:type="dcterms:W3CDTF">2024-12-26T15:10:16Z</dcterms:modified>
</cp:coreProperties>
</file>