
<file path=[Content_Types].xml><?xml version="1.0" encoding="utf-8"?>
<Types xmlns="http://schemas.openxmlformats.org/package/2006/content-types">
  <Default Extension="jpeg" ContentType="image/jpeg"/>
  <Default Extension="rels" ContentType="application/vnd.openxmlformats-package.relationships+xml"/>
  <Default Extension="wav" ContentType="audio/x-wav"/>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18"/>
  </p:notesMasterIdLst>
  <p:sldIdLst>
    <p:sldId id="256" r:id="rId2"/>
    <p:sldId id="286" r:id="rId3"/>
    <p:sldId id="282" r:id="rId4"/>
    <p:sldId id="289" r:id="rId5"/>
    <p:sldId id="290" r:id="rId6"/>
    <p:sldId id="293" r:id="rId7"/>
    <p:sldId id="291" r:id="rId8"/>
    <p:sldId id="298" r:id="rId9"/>
    <p:sldId id="297" r:id="rId10"/>
    <p:sldId id="296" r:id="rId11"/>
    <p:sldId id="292" r:id="rId12"/>
    <p:sldId id="294" r:id="rId13"/>
    <p:sldId id="295" r:id="rId14"/>
    <p:sldId id="283" r:id="rId15"/>
    <p:sldId id="299" r:id="rId16"/>
    <p:sldId id="26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921" autoAdjust="0"/>
  </p:normalViewPr>
  <p:slideViewPr>
    <p:cSldViewPr snapToGrid="0">
      <p:cViewPr>
        <p:scale>
          <a:sx n="50" d="100"/>
          <a:sy n="50" d="100"/>
        </p:scale>
        <p:origin x="799" y="10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CA55596-2BEE-4984-95EF-5B9598D3A913}" type="datetimeFigureOut">
              <a:rPr lang="en-IN" smtClean="0"/>
              <a:t>13-11-2024</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298BCB-3351-4587-ADE0-1080677F06F5}" type="slidenum">
              <a:rPr lang="en-IN" smtClean="0"/>
              <a:t>‹#›</a:t>
            </a:fld>
            <a:endParaRPr lang="en-IN"/>
          </a:p>
        </p:txBody>
      </p:sp>
    </p:spTree>
    <p:extLst>
      <p:ext uri="{BB962C8B-B14F-4D97-AF65-F5344CB8AC3E}">
        <p14:creationId xmlns:p14="http://schemas.microsoft.com/office/powerpoint/2010/main" val="3818856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a:defRPr/>
            </a:pPr>
            <a:endParaRPr lang="lt-LT"/>
          </a:p>
        </p:txBody>
      </p:sp>
      <p:sp>
        <p:nvSpPr>
          <p:cNvPr id="5" name="Footer Placeholder 4"/>
          <p:cNvSpPr>
            <a:spLocks noGrp="1"/>
          </p:cNvSpPr>
          <p:nvPr>
            <p:ph type="ftr" sz="quarter" idx="11"/>
          </p:nvPr>
        </p:nvSpPr>
        <p:spPr/>
        <p:txBody>
          <a:bodyPr/>
          <a:lstStyle/>
          <a:p>
            <a:pPr>
              <a:defRPr/>
            </a:pPr>
            <a:endParaRPr lang="lt-LT"/>
          </a:p>
        </p:txBody>
      </p:sp>
      <p:sp>
        <p:nvSpPr>
          <p:cNvPr id="6" name="Slide Number Placeholder 5"/>
          <p:cNvSpPr>
            <a:spLocks noGrp="1"/>
          </p:cNvSpPr>
          <p:nvPr>
            <p:ph type="sldNum" sz="quarter" idx="12"/>
          </p:nvPr>
        </p:nvSpPr>
        <p:spPr/>
        <p:txBody>
          <a:bodyPr/>
          <a:lstStyle/>
          <a:p>
            <a:fld id="{30C2D53E-325B-40FE-BE62-A77C3ABA9D5B}" type="slidenum">
              <a:rPr lang="lt-LT" altLang="en-US" smtClean="0"/>
              <a:pPr/>
              <a:t>‹#›</a:t>
            </a:fld>
            <a:endParaRPr lang="lt-LT" altLang="en-US"/>
          </a:p>
        </p:txBody>
      </p:sp>
    </p:spTree>
    <p:extLst>
      <p:ext uri="{BB962C8B-B14F-4D97-AF65-F5344CB8AC3E}">
        <p14:creationId xmlns:p14="http://schemas.microsoft.com/office/powerpoint/2010/main" val="708593185"/>
      </p:ext>
    </p:extLst>
  </p:cSld>
  <p:clrMapOvr>
    <a:masterClrMapping/>
  </p:clrMapOvr>
  <p:transition spd="slow">
    <p:pull dir="d"/>
    <p:sndAc>
      <p:stSnd>
        <p:snd r:embed="rId1" name="chimes.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lt-LT"/>
          </a:p>
        </p:txBody>
      </p:sp>
      <p:sp>
        <p:nvSpPr>
          <p:cNvPr id="5" name="Footer Placeholder 4"/>
          <p:cNvSpPr>
            <a:spLocks noGrp="1"/>
          </p:cNvSpPr>
          <p:nvPr>
            <p:ph type="ftr" sz="quarter" idx="11"/>
          </p:nvPr>
        </p:nvSpPr>
        <p:spPr/>
        <p:txBody>
          <a:bodyPr/>
          <a:lstStyle/>
          <a:p>
            <a:pPr>
              <a:defRPr/>
            </a:pPr>
            <a:endParaRPr lang="lt-LT"/>
          </a:p>
        </p:txBody>
      </p:sp>
      <p:sp>
        <p:nvSpPr>
          <p:cNvPr id="6" name="Slide Number Placeholder 5"/>
          <p:cNvSpPr>
            <a:spLocks noGrp="1"/>
          </p:cNvSpPr>
          <p:nvPr>
            <p:ph type="sldNum" sz="quarter" idx="12"/>
          </p:nvPr>
        </p:nvSpPr>
        <p:spPr/>
        <p:txBody>
          <a:bodyPr/>
          <a:lstStyle/>
          <a:p>
            <a:fld id="{33BC16EF-8BF7-4A2D-B060-1DEDD9F8C37E}" type="slidenum">
              <a:rPr lang="lt-LT" altLang="en-US" smtClean="0"/>
              <a:pPr/>
              <a:t>‹#›</a:t>
            </a:fld>
            <a:endParaRPr lang="lt-LT" altLang="en-US"/>
          </a:p>
        </p:txBody>
      </p:sp>
    </p:spTree>
    <p:extLst>
      <p:ext uri="{BB962C8B-B14F-4D97-AF65-F5344CB8AC3E}">
        <p14:creationId xmlns:p14="http://schemas.microsoft.com/office/powerpoint/2010/main" val="443575053"/>
      </p:ext>
    </p:extLst>
  </p:cSld>
  <p:clrMapOvr>
    <a:masterClrMapping/>
  </p:clrMapOvr>
  <p:transition spd="slow">
    <p:pull dir="d"/>
    <p:sndAc>
      <p:stSnd>
        <p:snd r:embed="rId1" name="chimes.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pPr>
              <a:defRPr/>
            </a:pPr>
            <a:endParaRPr lang="lt-LT"/>
          </a:p>
        </p:txBody>
      </p:sp>
      <p:sp>
        <p:nvSpPr>
          <p:cNvPr id="5" name="Footer Placeholder 4"/>
          <p:cNvSpPr>
            <a:spLocks noGrp="1"/>
          </p:cNvSpPr>
          <p:nvPr>
            <p:ph type="ftr" sz="quarter" idx="11"/>
          </p:nvPr>
        </p:nvSpPr>
        <p:spPr>
          <a:xfrm>
            <a:off x="3776135" y="6422854"/>
            <a:ext cx="4279669" cy="365125"/>
          </a:xfrm>
        </p:spPr>
        <p:txBody>
          <a:bodyPr/>
          <a:lstStyle/>
          <a:p>
            <a:pPr>
              <a:defRPr/>
            </a:pPr>
            <a:endParaRPr lang="lt-LT"/>
          </a:p>
        </p:txBody>
      </p:sp>
      <p:sp>
        <p:nvSpPr>
          <p:cNvPr id="6" name="Slide Number Placeholder 5"/>
          <p:cNvSpPr>
            <a:spLocks noGrp="1"/>
          </p:cNvSpPr>
          <p:nvPr>
            <p:ph type="sldNum" sz="quarter" idx="12"/>
          </p:nvPr>
        </p:nvSpPr>
        <p:spPr>
          <a:xfrm>
            <a:off x="8073048" y="6422854"/>
            <a:ext cx="879759" cy="365125"/>
          </a:xfrm>
        </p:spPr>
        <p:txBody>
          <a:bodyPr/>
          <a:lstStyle/>
          <a:p>
            <a:fld id="{8B73A760-DE1F-43B5-BD5A-A6D9221BD481}" type="slidenum">
              <a:rPr lang="lt-LT" altLang="en-US" smtClean="0"/>
              <a:pPr/>
              <a:t>‹#›</a:t>
            </a:fld>
            <a:endParaRPr lang="lt-LT" altLang="en-US"/>
          </a:p>
        </p:txBody>
      </p:sp>
    </p:spTree>
    <p:extLst>
      <p:ext uri="{BB962C8B-B14F-4D97-AF65-F5344CB8AC3E}">
        <p14:creationId xmlns:p14="http://schemas.microsoft.com/office/powerpoint/2010/main" val="346868856"/>
      </p:ext>
    </p:extLst>
  </p:cSld>
  <p:clrMapOvr>
    <a:masterClrMapping/>
  </p:clrMapOvr>
  <p:transition spd="slow">
    <p:pull dir="d"/>
    <p:sndAc>
      <p:stSnd>
        <p:snd r:embed="rId1" name="chimes.wav"/>
      </p:stSnd>
    </p:sndAc>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152400"/>
            <a:ext cx="9160933" cy="1600200"/>
          </a:xfrm>
        </p:spPr>
        <p:txBody>
          <a:bodyPr/>
          <a:lstStyle/>
          <a:p>
            <a:r>
              <a:rPr lang="en-US"/>
              <a:t>Click to edit Master title style</a:t>
            </a:r>
          </a:p>
        </p:txBody>
      </p:sp>
      <p:sp>
        <p:nvSpPr>
          <p:cNvPr id="3" name="Text Placeholder 2"/>
          <p:cNvSpPr>
            <a:spLocks noGrp="1"/>
          </p:cNvSpPr>
          <p:nvPr>
            <p:ph type="body" sz="half" idx="1"/>
          </p:nvPr>
        </p:nvSpPr>
        <p:spPr>
          <a:xfrm>
            <a:off x="914400" y="1828800"/>
            <a:ext cx="5029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46800" y="1828800"/>
            <a:ext cx="5029200" cy="3657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9">
            <a:extLst>
              <a:ext uri="{FF2B5EF4-FFF2-40B4-BE49-F238E27FC236}">
                <a16:creationId xmlns:a16="http://schemas.microsoft.com/office/drawing/2014/main" id="{EAD24235-F6FF-FFF7-57ED-86420773DD43}"/>
              </a:ext>
            </a:extLst>
          </p:cNvPr>
          <p:cNvSpPr>
            <a:spLocks noGrp="1"/>
          </p:cNvSpPr>
          <p:nvPr>
            <p:ph type="dt" sz="half" idx="10"/>
          </p:nvPr>
        </p:nvSpPr>
        <p:spPr/>
        <p:txBody>
          <a:bodyPr/>
          <a:lstStyle>
            <a:lvl1pPr>
              <a:defRPr/>
            </a:lvl1pPr>
          </a:lstStyle>
          <a:p>
            <a:pPr>
              <a:defRPr/>
            </a:pPr>
            <a:endParaRPr lang="lt-LT"/>
          </a:p>
        </p:txBody>
      </p:sp>
      <p:sp>
        <p:nvSpPr>
          <p:cNvPr id="6" name="Footer Placeholder 21">
            <a:extLst>
              <a:ext uri="{FF2B5EF4-FFF2-40B4-BE49-F238E27FC236}">
                <a16:creationId xmlns:a16="http://schemas.microsoft.com/office/drawing/2014/main" id="{04C047EE-CC00-206F-C2F3-B5F713A10B81}"/>
              </a:ext>
            </a:extLst>
          </p:cNvPr>
          <p:cNvSpPr>
            <a:spLocks noGrp="1"/>
          </p:cNvSpPr>
          <p:nvPr>
            <p:ph type="ftr" sz="quarter" idx="11"/>
          </p:nvPr>
        </p:nvSpPr>
        <p:spPr/>
        <p:txBody>
          <a:bodyPr/>
          <a:lstStyle>
            <a:lvl1pPr>
              <a:defRPr/>
            </a:lvl1pPr>
          </a:lstStyle>
          <a:p>
            <a:pPr>
              <a:defRPr/>
            </a:pPr>
            <a:endParaRPr lang="lt-LT"/>
          </a:p>
        </p:txBody>
      </p:sp>
      <p:sp>
        <p:nvSpPr>
          <p:cNvPr id="7" name="Slide Number Placeholder 17">
            <a:extLst>
              <a:ext uri="{FF2B5EF4-FFF2-40B4-BE49-F238E27FC236}">
                <a16:creationId xmlns:a16="http://schemas.microsoft.com/office/drawing/2014/main" id="{E944C6A1-37EB-4CB2-B484-71B26357D518}"/>
              </a:ext>
            </a:extLst>
          </p:cNvPr>
          <p:cNvSpPr>
            <a:spLocks noGrp="1"/>
          </p:cNvSpPr>
          <p:nvPr>
            <p:ph type="sldNum" sz="quarter" idx="12"/>
          </p:nvPr>
        </p:nvSpPr>
        <p:spPr/>
        <p:txBody>
          <a:bodyPr/>
          <a:lstStyle>
            <a:lvl1pPr>
              <a:defRPr/>
            </a:lvl1pPr>
          </a:lstStyle>
          <a:p>
            <a:fld id="{40EE028B-7124-4234-B69F-D05DA5ADD4EC}" type="slidenum">
              <a:rPr lang="lt-LT" altLang="en-US"/>
              <a:pPr/>
              <a:t>‹#›</a:t>
            </a:fld>
            <a:endParaRPr lang="lt-LT" altLang="en-US"/>
          </a:p>
        </p:txBody>
      </p:sp>
    </p:spTree>
    <p:extLst>
      <p:ext uri="{BB962C8B-B14F-4D97-AF65-F5344CB8AC3E}">
        <p14:creationId xmlns:p14="http://schemas.microsoft.com/office/powerpoint/2010/main" val="1871748336"/>
      </p:ext>
    </p:extLst>
  </p:cSld>
  <p:clrMapOvr>
    <a:masterClrMapping/>
  </p:clrMapOvr>
  <p:transition spd="slow">
    <p:pull dir="d"/>
    <p:sndAc>
      <p:stSnd>
        <p:snd r:embed="rId1" name="chimes.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pPr>
              <a:defRPr/>
            </a:pPr>
            <a:endParaRPr lang="lt-LT"/>
          </a:p>
        </p:txBody>
      </p:sp>
      <p:sp>
        <p:nvSpPr>
          <p:cNvPr id="5" name="Footer Placeholder 4"/>
          <p:cNvSpPr>
            <a:spLocks noGrp="1"/>
          </p:cNvSpPr>
          <p:nvPr>
            <p:ph type="ftr" sz="quarter" idx="11"/>
          </p:nvPr>
        </p:nvSpPr>
        <p:spPr/>
        <p:txBody>
          <a:bodyPr/>
          <a:lstStyle/>
          <a:p>
            <a:pPr>
              <a:defRPr/>
            </a:pPr>
            <a:endParaRPr lang="lt-LT"/>
          </a:p>
        </p:txBody>
      </p:sp>
      <p:sp>
        <p:nvSpPr>
          <p:cNvPr id="6" name="Slide Number Placeholder 5"/>
          <p:cNvSpPr>
            <a:spLocks noGrp="1"/>
          </p:cNvSpPr>
          <p:nvPr>
            <p:ph type="sldNum" sz="quarter" idx="12"/>
          </p:nvPr>
        </p:nvSpPr>
        <p:spPr/>
        <p:txBody>
          <a:bodyPr/>
          <a:lstStyle/>
          <a:p>
            <a:fld id="{CFF2EDF0-6F2C-4671-80FC-603D0B56398A}" type="slidenum">
              <a:rPr lang="lt-LT" altLang="en-US" smtClean="0"/>
              <a:pPr/>
              <a:t>‹#›</a:t>
            </a:fld>
            <a:endParaRPr lang="lt-LT" altLang="en-US"/>
          </a:p>
        </p:txBody>
      </p:sp>
    </p:spTree>
    <p:extLst>
      <p:ext uri="{BB962C8B-B14F-4D97-AF65-F5344CB8AC3E}">
        <p14:creationId xmlns:p14="http://schemas.microsoft.com/office/powerpoint/2010/main" val="1749253823"/>
      </p:ext>
    </p:extLst>
  </p:cSld>
  <p:clrMapOvr>
    <a:masterClrMapping/>
  </p:clrMapOvr>
  <p:transition spd="slow">
    <p:pull dir="d"/>
    <p:sndAc>
      <p:stSnd>
        <p:snd r:embed="rId1" name="chimes.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pPr>
              <a:defRPr/>
            </a:pPr>
            <a:endParaRPr lang="lt-LT"/>
          </a:p>
        </p:txBody>
      </p:sp>
      <p:sp>
        <p:nvSpPr>
          <p:cNvPr id="5" name="Footer Placeholder 4"/>
          <p:cNvSpPr>
            <a:spLocks noGrp="1"/>
          </p:cNvSpPr>
          <p:nvPr>
            <p:ph type="ftr" sz="quarter" idx="11"/>
          </p:nvPr>
        </p:nvSpPr>
        <p:spPr/>
        <p:txBody>
          <a:bodyPr/>
          <a:lstStyle>
            <a:lvl1pPr>
              <a:defRPr>
                <a:solidFill>
                  <a:schemeClr val="tx2"/>
                </a:solidFill>
              </a:defRPr>
            </a:lvl1pPr>
          </a:lstStyle>
          <a:p>
            <a:pPr>
              <a:defRPr/>
            </a:pPr>
            <a:endParaRPr lang="lt-LT"/>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0883918C-1543-43C9-810F-7CDDE5219551}" type="slidenum">
              <a:rPr lang="lt-LT" altLang="en-US" smtClean="0"/>
              <a:pPr/>
              <a:t>‹#›</a:t>
            </a:fld>
            <a:endParaRPr lang="lt-LT" altLang="en-US"/>
          </a:p>
        </p:txBody>
      </p:sp>
    </p:spTree>
    <p:extLst>
      <p:ext uri="{BB962C8B-B14F-4D97-AF65-F5344CB8AC3E}">
        <p14:creationId xmlns:p14="http://schemas.microsoft.com/office/powerpoint/2010/main" val="1207075699"/>
      </p:ext>
    </p:extLst>
  </p:cSld>
  <p:clrMapOvr>
    <a:overrideClrMapping bg1="lt1" tx1="dk1" bg2="lt2" tx2="dk2" accent1="accent1" accent2="accent2" accent3="accent3" accent4="accent4" accent5="accent5" accent6="accent6" hlink="hlink" folHlink="folHlink"/>
  </p:clrMapOvr>
  <p:transition spd="slow">
    <p:pull dir="d"/>
    <p:sndAc>
      <p:stSnd>
        <p:snd r:embed="rId1" name="chimes.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a:defRPr/>
            </a:pPr>
            <a:endParaRPr lang="lt-LT"/>
          </a:p>
        </p:txBody>
      </p:sp>
      <p:sp>
        <p:nvSpPr>
          <p:cNvPr id="6" name="Footer Placeholder 5"/>
          <p:cNvSpPr>
            <a:spLocks noGrp="1"/>
          </p:cNvSpPr>
          <p:nvPr>
            <p:ph type="ftr" sz="quarter" idx="11"/>
          </p:nvPr>
        </p:nvSpPr>
        <p:spPr/>
        <p:txBody>
          <a:bodyPr/>
          <a:lstStyle/>
          <a:p>
            <a:pPr>
              <a:defRPr/>
            </a:pPr>
            <a:endParaRPr lang="lt-LT"/>
          </a:p>
        </p:txBody>
      </p:sp>
      <p:sp>
        <p:nvSpPr>
          <p:cNvPr id="7" name="Slide Number Placeholder 6"/>
          <p:cNvSpPr>
            <a:spLocks noGrp="1"/>
          </p:cNvSpPr>
          <p:nvPr>
            <p:ph type="sldNum" sz="quarter" idx="12"/>
          </p:nvPr>
        </p:nvSpPr>
        <p:spPr/>
        <p:txBody>
          <a:bodyPr/>
          <a:lstStyle/>
          <a:p>
            <a:fld id="{A3E6AA04-ACFA-41A1-8202-673F460E0B15}" type="slidenum">
              <a:rPr lang="lt-LT" altLang="en-US" smtClean="0"/>
              <a:pPr/>
              <a:t>‹#›</a:t>
            </a:fld>
            <a:endParaRPr lang="lt-LT" altLang="en-US"/>
          </a:p>
        </p:txBody>
      </p:sp>
    </p:spTree>
    <p:extLst>
      <p:ext uri="{BB962C8B-B14F-4D97-AF65-F5344CB8AC3E}">
        <p14:creationId xmlns:p14="http://schemas.microsoft.com/office/powerpoint/2010/main" val="813023376"/>
      </p:ext>
    </p:extLst>
  </p:cSld>
  <p:clrMapOvr>
    <a:masterClrMapping/>
  </p:clrMapOvr>
  <p:transition spd="slow">
    <p:pull dir="d"/>
    <p:sndAc>
      <p:stSnd>
        <p:snd r:embed="rId1" name="chimes.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pPr>
              <a:defRPr/>
            </a:pPr>
            <a:endParaRPr lang="lt-LT"/>
          </a:p>
        </p:txBody>
      </p:sp>
      <p:sp>
        <p:nvSpPr>
          <p:cNvPr id="8" name="Footer Placeholder 7"/>
          <p:cNvSpPr>
            <a:spLocks noGrp="1"/>
          </p:cNvSpPr>
          <p:nvPr>
            <p:ph type="ftr" sz="quarter" idx="11"/>
          </p:nvPr>
        </p:nvSpPr>
        <p:spPr/>
        <p:txBody>
          <a:bodyPr/>
          <a:lstStyle/>
          <a:p>
            <a:pPr>
              <a:defRPr/>
            </a:pPr>
            <a:endParaRPr lang="lt-LT"/>
          </a:p>
        </p:txBody>
      </p:sp>
      <p:sp>
        <p:nvSpPr>
          <p:cNvPr id="9" name="Slide Number Placeholder 8"/>
          <p:cNvSpPr>
            <a:spLocks noGrp="1"/>
          </p:cNvSpPr>
          <p:nvPr>
            <p:ph type="sldNum" sz="quarter" idx="12"/>
          </p:nvPr>
        </p:nvSpPr>
        <p:spPr/>
        <p:txBody>
          <a:bodyPr/>
          <a:lstStyle/>
          <a:p>
            <a:fld id="{E1D1E861-1BB8-49CF-8A93-ACD509AE6FEC}" type="slidenum">
              <a:rPr lang="lt-LT" altLang="en-US" smtClean="0"/>
              <a:pPr/>
              <a:t>‹#›</a:t>
            </a:fld>
            <a:endParaRPr lang="lt-LT" altLang="en-US"/>
          </a:p>
        </p:txBody>
      </p:sp>
    </p:spTree>
    <p:extLst>
      <p:ext uri="{BB962C8B-B14F-4D97-AF65-F5344CB8AC3E}">
        <p14:creationId xmlns:p14="http://schemas.microsoft.com/office/powerpoint/2010/main" val="597847424"/>
      </p:ext>
    </p:extLst>
  </p:cSld>
  <p:clrMapOvr>
    <a:masterClrMapping/>
  </p:clrMapOvr>
  <p:transition spd="slow">
    <p:pull dir="d"/>
    <p:sndAc>
      <p:stSnd>
        <p:snd r:embed="rId1" name="chimes.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pPr>
              <a:defRPr/>
            </a:pPr>
            <a:endParaRPr lang="lt-LT"/>
          </a:p>
        </p:txBody>
      </p:sp>
      <p:sp>
        <p:nvSpPr>
          <p:cNvPr id="4" name="Footer Placeholder 3"/>
          <p:cNvSpPr>
            <a:spLocks noGrp="1"/>
          </p:cNvSpPr>
          <p:nvPr>
            <p:ph type="ftr" sz="quarter" idx="11"/>
          </p:nvPr>
        </p:nvSpPr>
        <p:spPr/>
        <p:txBody>
          <a:bodyPr/>
          <a:lstStyle/>
          <a:p>
            <a:pPr>
              <a:defRPr/>
            </a:pPr>
            <a:endParaRPr lang="lt-LT"/>
          </a:p>
        </p:txBody>
      </p:sp>
      <p:sp>
        <p:nvSpPr>
          <p:cNvPr id="5" name="Slide Number Placeholder 4"/>
          <p:cNvSpPr>
            <a:spLocks noGrp="1"/>
          </p:cNvSpPr>
          <p:nvPr>
            <p:ph type="sldNum" sz="quarter" idx="12"/>
          </p:nvPr>
        </p:nvSpPr>
        <p:spPr/>
        <p:txBody>
          <a:bodyPr/>
          <a:lstStyle/>
          <a:p>
            <a:fld id="{DEF1C7D5-4869-41E9-8631-6D82770E9088}" type="slidenum">
              <a:rPr lang="lt-LT" altLang="en-US" smtClean="0"/>
              <a:pPr/>
              <a:t>‹#›</a:t>
            </a:fld>
            <a:endParaRPr lang="lt-LT" altLang="en-US"/>
          </a:p>
        </p:txBody>
      </p:sp>
    </p:spTree>
    <p:extLst>
      <p:ext uri="{BB962C8B-B14F-4D97-AF65-F5344CB8AC3E}">
        <p14:creationId xmlns:p14="http://schemas.microsoft.com/office/powerpoint/2010/main" val="3642128362"/>
      </p:ext>
    </p:extLst>
  </p:cSld>
  <p:clrMapOvr>
    <a:masterClrMapping/>
  </p:clrMapOvr>
  <p:transition spd="slow">
    <p:pull dir="d"/>
    <p:sndAc>
      <p:stSnd>
        <p:snd r:embed="rId1" name="chimes.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lt-LT"/>
          </a:p>
        </p:txBody>
      </p:sp>
      <p:sp>
        <p:nvSpPr>
          <p:cNvPr id="3" name="Footer Placeholder 2"/>
          <p:cNvSpPr>
            <a:spLocks noGrp="1"/>
          </p:cNvSpPr>
          <p:nvPr>
            <p:ph type="ftr" sz="quarter" idx="11"/>
          </p:nvPr>
        </p:nvSpPr>
        <p:spPr/>
        <p:txBody>
          <a:bodyPr/>
          <a:lstStyle/>
          <a:p>
            <a:pPr>
              <a:defRPr/>
            </a:pPr>
            <a:endParaRPr lang="lt-LT"/>
          </a:p>
        </p:txBody>
      </p:sp>
      <p:sp>
        <p:nvSpPr>
          <p:cNvPr id="4" name="Slide Number Placeholder 3"/>
          <p:cNvSpPr>
            <a:spLocks noGrp="1"/>
          </p:cNvSpPr>
          <p:nvPr>
            <p:ph type="sldNum" sz="quarter" idx="12"/>
          </p:nvPr>
        </p:nvSpPr>
        <p:spPr/>
        <p:txBody>
          <a:bodyPr/>
          <a:lstStyle/>
          <a:p>
            <a:fld id="{BEBE2B5C-B0E2-4657-BFB1-E9794BC7F441}" type="slidenum">
              <a:rPr lang="lt-LT" altLang="en-US" smtClean="0"/>
              <a:pPr/>
              <a:t>‹#›</a:t>
            </a:fld>
            <a:endParaRPr lang="lt-LT" altLang="en-US"/>
          </a:p>
        </p:txBody>
      </p:sp>
    </p:spTree>
    <p:extLst>
      <p:ext uri="{BB962C8B-B14F-4D97-AF65-F5344CB8AC3E}">
        <p14:creationId xmlns:p14="http://schemas.microsoft.com/office/powerpoint/2010/main" val="2611572293"/>
      </p:ext>
    </p:extLst>
  </p:cSld>
  <p:clrMapOvr>
    <a:masterClrMapping/>
  </p:clrMapOvr>
  <p:transition spd="slow">
    <p:pull dir="d"/>
    <p:sndAc>
      <p:stSnd>
        <p:snd r:embed="rId1" name="chimes.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lt-LT"/>
          </a:p>
        </p:txBody>
      </p:sp>
      <p:sp>
        <p:nvSpPr>
          <p:cNvPr id="6" name="Footer Placeholder 5"/>
          <p:cNvSpPr>
            <a:spLocks noGrp="1"/>
          </p:cNvSpPr>
          <p:nvPr>
            <p:ph type="ftr" sz="quarter" idx="11"/>
          </p:nvPr>
        </p:nvSpPr>
        <p:spPr/>
        <p:txBody>
          <a:bodyPr/>
          <a:lstStyle/>
          <a:p>
            <a:pPr>
              <a:defRPr/>
            </a:pPr>
            <a:endParaRPr lang="lt-LT"/>
          </a:p>
        </p:txBody>
      </p:sp>
      <p:sp>
        <p:nvSpPr>
          <p:cNvPr id="7" name="Slide Number Placeholder 6"/>
          <p:cNvSpPr>
            <a:spLocks noGrp="1"/>
          </p:cNvSpPr>
          <p:nvPr>
            <p:ph type="sldNum" sz="quarter" idx="12"/>
          </p:nvPr>
        </p:nvSpPr>
        <p:spPr/>
        <p:txBody>
          <a:bodyPr/>
          <a:lstStyle/>
          <a:p>
            <a:fld id="{071DE782-DD2D-4285-A6BB-9C224A4698D3}" type="slidenum">
              <a:rPr lang="lt-LT" altLang="en-US" smtClean="0"/>
              <a:pPr/>
              <a:t>‹#›</a:t>
            </a:fld>
            <a:endParaRPr lang="lt-LT" altLang="en-US"/>
          </a:p>
        </p:txBody>
      </p:sp>
    </p:spTree>
    <p:extLst>
      <p:ext uri="{BB962C8B-B14F-4D97-AF65-F5344CB8AC3E}">
        <p14:creationId xmlns:p14="http://schemas.microsoft.com/office/powerpoint/2010/main" val="3778924399"/>
      </p:ext>
    </p:extLst>
  </p:cSld>
  <p:clrMapOvr>
    <a:masterClrMapping/>
  </p:clrMapOvr>
  <p:transition spd="slow">
    <p:pull dir="d"/>
    <p:sndAc>
      <p:stSnd>
        <p:snd r:embed="rId1" name="chimes.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lt-LT"/>
          </a:p>
        </p:txBody>
      </p:sp>
      <p:sp>
        <p:nvSpPr>
          <p:cNvPr id="6" name="Footer Placeholder 5"/>
          <p:cNvSpPr>
            <a:spLocks noGrp="1"/>
          </p:cNvSpPr>
          <p:nvPr>
            <p:ph type="ftr" sz="quarter" idx="11"/>
          </p:nvPr>
        </p:nvSpPr>
        <p:spPr/>
        <p:txBody>
          <a:bodyPr/>
          <a:lstStyle/>
          <a:p>
            <a:pPr>
              <a:defRPr/>
            </a:pPr>
            <a:endParaRPr lang="lt-LT"/>
          </a:p>
        </p:txBody>
      </p:sp>
      <p:sp>
        <p:nvSpPr>
          <p:cNvPr id="7" name="Slide Number Placeholder 6"/>
          <p:cNvSpPr>
            <a:spLocks noGrp="1"/>
          </p:cNvSpPr>
          <p:nvPr>
            <p:ph type="sldNum" sz="quarter" idx="12"/>
          </p:nvPr>
        </p:nvSpPr>
        <p:spPr/>
        <p:txBody>
          <a:bodyPr/>
          <a:lstStyle/>
          <a:p>
            <a:fld id="{910DD18B-C5B8-4B42-ABA5-DF07014F1CB4}" type="slidenum">
              <a:rPr lang="lt-LT" altLang="en-US" smtClean="0"/>
              <a:pPr/>
              <a:t>‹#›</a:t>
            </a:fld>
            <a:endParaRPr lang="lt-LT" altLang="en-US"/>
          </a:p>
        </p:txBody>
      </p:sp>
    </p:spTree>
    <p:extLst>
      <p:ext uri="{BB962C8B-B14F-4D97-AF65-F5344CB8AC3E}">
        <p14:creationId xmlns:p14="http://schemas.microsoft.com/office/powerpoint/2010/main" val="940852119"/>
      </p:ext>
    </p:extLst>
  </p:cSld>
  <p:clrMapOvr>
    <a:masterClrMapping/>
  </p:clrMapOvr>
  <p:transition spd="slow">
    <p:pull dir="d"/>
    <p:sndAc>
      <p:stSnd>
        <p:snd r:embed="rId1" name="chimes.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audio" Target="../media/audio1.wav"/></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pPr>
              <a:defRPr/>
            </a:pPr>
            <a:endParaRPr lang="lt-LT"/>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pPr>
              <a:defRPr/>
            </a:pPr>
            <a:endParaRPr lang="lt-LT"/>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FA9A3AB9-6F78-469B-8B03-0A1148158A62}" type="slidenum">
              <a:rPr lang="lt-LT" altLang="en-US" smtClean="0"/>
              <a:pPr/>
              <a:t>‹#›</a:t>
            </a:fld>
            <a:endParaRPr lang="lt-LT" altLang="en-US"/>
          </a:p>
        </p:txBody>
      </p:sp>
    </p:spTree>
    <p:extLst>
      <p:ext uri="{BB962C8B-B14F-4D97-AF65-F5344CB8AC3E}">
        <p14:creationId xmlns:p14="http://schemas.microsoft.com/office/powerpoint/2010/main" val="1234769555"/>
      </p:ext>
    </p:extLst>
  </p:cSld>
  <p:clrMap bg1="dk1" tx1="lt1" bg2="dk2" tx2="lt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Lst>
  <p:transition spd="slow">
    <p:pull dir="d"/>
    <p:sndAc>
      <p:stSnd>
        <p:snd r:embed="rId14" name="chimes.wav"/>
      </p:stSnd>
    </p:sndAc>
  </p:transition>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1BFEC1-A016-225C-48A2-35623E8476C3}"/>
              </a:ext>
            </a:extLst>
          </p:cNvPr>
          <p:cNvSpPr>
            <a:spLocks noGrp="1"/>
          </p:cNvSpPr>
          <p:nvPr>
            <p:ph type="ctrTitle"/>
          </p:nvPr>
        </p:nvSpPr>
        <p:spPr/>
        <p:txBody>
          <a:bodyPr/>
          <a:lstStyle/>
          <a:p>
            <a:r>
              <a:rPr lang="en-IN" dirty="0"/>
              <a:t>HAPPINESS</a:t>
            </a:r>
          </a:p>
        </p:txBody>
      </p:sp>
      <p:sp>
        <p:nvSpPr>
          <p:cNvPr id="3" name="Rectangle 2">
            <a:extLst>
              <a:ext uri="{FF2B5EF4-FFF2-40B4-BE49-F238E27FC236}">
                <a16:creationId xmlns:a16="http://schemas.microsoft.com/office/drawing/2014/main" id="{4C433C90-BFC7-9FB6-FDCA-41568BF99C63}"/>
              </a:ext>
            </a:extLst>
          </p:cNvPr>
          <p:cNvSpPr/>
          <p:nvPr/>
        </p:nvSpPr>
        <p:spPr>
          <a:xfrm>
            <a:off x="6890657" y="4267200"/>
            <a:ext cx="5072743" cy="2383971"/>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000" b="1" dirty="0">
                <a:latin typeface="Times New Roman" panose="02020603050405020304" pitchFamily="18" charset="0"/>
                <a:cs typeface="Times New Roman" panose="02020603050405020304" pitchFamily="18" charset="0"/>
              </a:rPr>
              <a:t>Dr. Priyanka Gautam </a:t>
            </a:r>
          </a:p>
          <a:p>
            <a:pPr algn="ctr"/>
            <a:r>
              <a:rPr lang="en-US" sz="2000" b="1" dirty="0">
                <a:latin typeface="Times New Roman" panose="02020603050405020304" pitchFamily="18" charset="0"/>
                <a:cs typeface="Times New Roman" panose="02020603050405020304" pitchFamily="18" charset="0"/>
              </a:rPr>
              <a:t>Assistant Professor</a:t>
            </a:r>
          </a:p>
          <a:p>
            <a:pPr algn="ctr"/>
            <a:r>
              <a:rPr lang="en-US" sz="2000" b="1" dirty="0">
                <a:latin typeface="Times New Roman" panose="02020603050405020304" pitchFamily="18" charset="0"/>
                <a:cs typeface="Times New Roman" panose="02020603050405020304" pitchFamily="18" charset="0"/>
              </a:rPr>
              <a:t>Department of Psychology</a:t>
            </a:r>
          </a:p>
          <a:p>
            <a:pPr algn="ctr"/>
            <a:r>
              <a:rPr lang="en-US" sz="2000" b="1" i="0" dirty="0">
                <a:solidFill>
                  <a:srgbClr val="212529"/>
                </a:solidFill>
                <a:effectLst/>
                <a:latin typeface="Times New Roman" panose="02020603050405020304" pitchFamily="18" charset="0"/>
                <a:cs typeface="Times New Roman" panose="02020603050405020304" pitchFamily="18" charset="0"/>
              </a:rPr>
              <a:t>Deen Dayal Upadhyaya Gorakhpur University,</a:t>
            </a:r>
          </a:p>
          <a:p>
            <a:pPr algn="ctr"/>
            <a:r>
              <a:rPr lang="en-US" sz="2000" b="1" dirty="0">
                <a:solidFill>
                  <a:srgbClr val="212529"/>
                </a:solidFill>
                <a:latin typeface="Times New Roman" panose="02020603050405020304" pitchFamily="18" charset="0"/>
                <a:cs typeface="Times New Roman" panose="02020603050405020304" pitchFamily="18" charset="0"/>
              </a:rPr>
              <a:t>Gorakhpur</a:t>
            </a:r>
            <a:endParaRPr lang="en-IN" sz="2000" b="1"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14452495"/>
      </p:ext>
    </p:extLst>
  </p:cSld>
  <p:clrMapOvr>
    <a:masterClrMapping/>
  </p:clrMapOvr>
  <p:transition spd="slow">
    <p:pull dir="d"/>
    <p:sndAc>
      <p:stSnd>
        <p:snd r:embed="rId2" name="chimes.wav"/>
      </p:stSnd>
    </p:sndAc>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C6418-4908-7F00-E943-08FE66DA53FB}"/>
              </a:ext>
            </a:extLst>
          </p:cNvPr>
          <p:cNvSpPr>
            <a:spLocks noGrp="1"/>
          </p:cNvSpPr>
          <p:nvPr>
            <p:ph type="title"/>
          </p:nvPr>
        </p:nvSpPr>
        <p:spPr/>
        <p:txBody>
          <a:bodyPr/>
          <a:lstStyle/>
          <a:p>
            <a:r>
              <a:rPr lang="en-US" dirty="0" err="1">
                <a:latin typeface="Cooper Black" panose="0208090404030B020404" pitchFamily="18" charset="0"/>
              </a:rPr>
              <a:t>Contd</a:t>
            </a:r>
            <a:r>
              <a:rPr lang="en-US" dirty="0">
                <a:latin typeface="Cooper Black" panose="0208090404030B020404" pitchFamily="18" charset="0"/>
              </a:rPr>
              <a:t>…</a:t>
            </a:r>
            <a:endParaRPr lang="en-IN" dirty="0">
              <a:latin typeface="Cooper Black" panose="0208090404030B020404" pitchFamily="18" charset="0"/>
            </a:endParaRPr>
          </a:p>
        </p:txBody>
      </p:sp>
      <p:sp>
        <p:nvSpPr>
          <p:cNvPr id="3" name="Text Placeholder 2">
            <a:extLst>
              <a:ext uri="{FF2B5EF4-FFF2-40B4-BE49-F238E27FC236}">
                <a16:creationId xmlns:a16="http://schemas.microsoft.com/office/drawing/2014/main" id="{B6CE5F41-54E2-E497-5B6D-9A42A5410A0F}"/>
              </a:ext>
            </a:extLst>
          </p:cNvPr>
          <p:cNvSpPr>
            <a:spLocks noGrp="1"/>
          </p:cNvSpPr>
          <p:nvPr>
            <p:ph type="body" sz="half" idx="1"/>
          </p:nvPr>
        </p:nvSpPr>
        <p:spPr>
          <a:xfrm>
            <a:off x="195943" y="1828799"/>
            <a:ext cx="11473543" cy="4757057"/>
          </a:xfrm>
        </p:spPr>
        <p:txBody>
          <a:bodyPr>
            <a:normAutofit/>
          </a:bodyPr>
          <a:lstStyle/>
          <a:p>
            <a:pPr marL="0" indent="0" algn="just">
              <a:buNone/>
            </a:pPr>
            <a:r>
              <a:rPr lang="en-US" sz="2400" b="1" dirty="0">
                <a:latin typeface="Times New Roman" panose="02020603050405020304" pitchFamily="18" charset="0"/>
                <a:cs typeface="Times New Roman" panose="02020603050405020304" pitchFamily="18" charset="0"/>
              </a:rPr>
              <a:t> </a:t>
            </a:r>
            <a:r>
              <a:rPr lang="en-US" sz="2400" b="1" dirty="0">
                <a:solidFill>
                  <a:srgbClr val="FFFF00"/>
                </a:solidFill>
                <a:latin typeface="Times New Roman" panose="02020603050405020304" pitchFamily="18" charset="0"/>
                <a:cs typeface="Times New Roman" panose="02020603050405020304" pitchFamily="18" charset="0"/>
              </a:rPr>
              <a:t>E. Accomplishment (Achievement)</a:t>
            </a:r>
          </a:p>
          <a:p>
            <a:pPr marL="0" indent="0" algn="just">
              <a:buNone/>
            </a:pPr>
            <a:r>
              <a:rPr lang="en-US" sz="2400" b="1" dirty="0">
                <a:latin typeface="Times New Roman" panose="02020603050405020304" pitchFamily="18" charset="0"/>
                <a:cs typeface="Times New Roman" panose="02020603050405020304" pitchFamily="18" charset="0"/>
              </a:rPr>
              <a:t> Definition</a:t>
            </a:r>
            <a:r>
              <a:rPr lang="en-US" sz="2400" dirty="0">
                <a:latin typeface="Times New Roman" panose="02020603050405020304" pitchFamily="18" charset="0"/>
                <a:cs typeface="Times New Roman" panose="02020603050405020304" pitchFamily="18" charset="0"/>
              </a:rPr>
              <a:t>: Achievement and mastery of goals are important for well-being. This component emphasizes setting and achieving goals that lead to a sense of accomplishment.</a:t>
            </a:r>
          </a:p>
          <a:p>
            <a:pPr marL="0" indent="0" algn="just">
              <a:buNone/>
            </a:pPr>
            <a:r>
              <a:rPr lang="en-US" sz="2400" dirty="0">
                <a:latin typeface="Times New Roman" panose="02020603050405020304" pitchFamily="18" charset="0"/>
                <a:cs typeface="Times New Roman" panose="02020603050405020304" pitchFamily="18" charset="0"/>
              </a:rPr>
              <a:t> </a:t>
            </a:r>
          </a:p>
          <a:p>
            <a:pPr marL="0" indent="0" algn="just">
              <a:buNone/>
            </a:pPr>
            <a:r>
              <a:rPr lang="en-US" sz="2400" b="1" dirty="0">
                <a:latin typeface="Times New Roman" panose="02020603050405020304" pitchFamily="18" charset="0"/>
                <a:cs typeface="Times New Roman" panose="02020603050405020304" pitchFamily="18" charset="0"/>
              </a:rPr>
              <a:t> Key Features</a:t>
            </a:r>
            <a:r>
              <a:rPr lang="en-US" sz="2400" dirty="0">
                <a:latin typeface="Times New Roman" panose="02020603050405020304" pitchFamily="18" charset="0"/>
                <a:cs typeface="Times New Roman" panose="02020603050405020304" pitchFamily="18" charset="0"/>
              </a:rPr>
              <a:t>: Striving for and achieving personal or professional goals, a sense of competence, and feeling successful. </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Examples</a:t>
            </a:r>
            <a:r>
              <a:rPr lang="en-US" sz="2400" dirty="0">
                <a:latin typeface="Times New Roman" panose="02020603050405020304" pitchFamily="18" charset="0"/>
                <a:cs typeface="Times New Roman" panose="02020603050405020304" pitchFamily="18" charset="0"/>
              </a:rPr>
              <a:t>: Completing a challenging project, getting a promotion, or achieving a personal milestone.</a:t>
            </a:r>
          </a:p>
          <a:p>
            <a:pPr marL="0" indent="0" algn="just">
              <a:buNone/>
            </a:pPr>
            <a:r>
              <a:rPr lang="en-US" sz="2400" b="1" dirty="0">
                <a:latin typeface="Times New Roman" panose="02020603050405020304" pitchFamily="18" charset="0"/>
                <a:cs typeface="Times New Roman" panose="02020603050405020304" pitchFamily="18" charset="0"/>
              </a:rPr>
              <a:t>  Focus</a:t>
            </a:r>
            <a:r>
              <a:rPr lang="en-US" sz="2400" dirty="0">
                <a:latin typeface="Times New Roman" panose="02020603050405020304" pitchFamily="18" charset="0"/>
                <a:cs typeface="Times New Roman" panose="02020603050405020304" pitchFamily="18" charset="0"/>
              </a:rPr>
              <a:t>: Achievement, goal-setting, and mastery of tasks.</a:t>
            </a:r>
          </a:p>
          <a:p>
            <a:endParaRPr lang="en-IN" dirty="0"/>
          </a:p>
        </p:txBody>
      </p:sp>
    </p:spTree>
    <p:extLst>
      <p:ext uri="{BB962C8B-B14F-4D97-AF65-F5344CB8AC3E}">
        <p14:creationId xmlns:p14="http://schemas.microsoft.com/office/powerpoint/2010/main" val="1509709633"/>
      </p:ext>
    </p:extLst>
  </p:cSld>
  <p:clrMapOvr>
    <a:masterClrMapping/>
  </p:clrMapOvr>
  <p:transition spd="slow">
    <p:pull dir="d"/>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074DE7B-D8EA-26C9-5B4B-C9E01CEA43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294F93-3710-7059-B0D3-74E02BBBD4A8}"/>
              </a:ext>
            </a:extLst>
          </p:cNvPr>
          <p:cNvSpPr>
            <a:spLocks noGrp="1"/>
          </p:cNvSpPr>
          <p:nvPr>
            <p:ph type="title"/>
          </p:nvPr>
        </p:nvSpPr>
        <p:spPr>
          <a:xfrm>
            <a:off x="968829" y="152400"/>
            <a:ext cx="10319657" cy="1600200"/>
          </a:xfrm>
        </p:spPr>
        <p:txBody>
          <a:bodyPr>
            <a:normAutofit fontScale="90000"/>
          </a:bodyPr>
          <a:lstStyle/>
          <a:p>
            <a:pPr algn="just"/>
            <a:r>
              <a:rPr lang="en-US" b="1" dirty="0"/>
              <a:t>Social Happiness (Happiness from Relationships)</a:t>
            </a:r>
            <a:br>
              <a:rPr lang="en-US" b="1" dirty="0"/>
            </a:br>
            <a:endParaRPr lang="en-IN" dirty="0"/>
          </a:p>
        </p:txBody>
      </p:sp>
      <p:sp>
        <p:nvSpPr>
          <p:cNvPr id="3" name="Text Placeholder 2">
            <a:extLst>
              <a:ext uri="{FF2B5EF4-FFF2-40B4-BE49-F238E27FC236}">
                <a16:creationId xmlns:a16="http://schemas.microsoft.com/office/drawing/2014/main" id="{D93B68F1-8EB2-B4F9-B1E5-BC7325A0ABA1}"/>
              </a:ext>
            </a:extLst>
          </p:cNvPr>
          <p:cNvSpPr>
            <a:spLocks noGrp="1"/>
          </p:cNvSpPr>
          <p:nvPr>
            <p:ph type="body" sz="half" idx="1"/>
          </p:nvPr>
        </p:nvSpPr>
        <p:spPr>
          <a:xfrm>
            <a:off x="250371" y="1828799"/>
            <a:ext cx="11604171" cy="4778829"/>
          </a:xfrm>
        </p:spPr>
        <p:txBody>
          <a:bodyPr>
            <a:normAutofit/>
          </a:bodyPr>
          <a:lstStyle/>
          <a:p>
            <a:pPr marL="0" indent="0" algn="just">
              <a:buNone/>
            </a:pPr>
            <a:r>
              <a:rPr lang="en-US" sz="2400" b="1" dirty="0">
                <a:solidFill>
                  <a:srgbClr val="FFFF00"/>
                </a:solidFill>
                <a:latin typeface="Times New Roman" panose="02020603050405020304" pitchFamily="18" charset="0"/>
                <a:cs typeface="Times New Roman" panose="02020603050405020304" pitchFamily="18" charset="0"/>
              </a:rPr>
              <a:t>Definition</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Social happiness focuses on the role of social relationships in happiness and well-being. Humans are inherently social beings, and supportive, meaningful relationships contribute significantly to happiness.</a:t>
            </a:r>
          </a:p>
          <a:p>
            <a:pPr marL="0" indent="0" algn="just">
              <a:buNone/>
            </a:pP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a:solidFill>
                  <a:srgbClr val="FFFF00"/>
                </a:solidFill>
                <a:latin typeface="Times New Roman" panose="02020603050405020304" pitchFamily="18" charset="0"/>
                <a:cs typeface="Times New Roman" panose="02020603050405020304" pitchFamily="18" charset="0"/>
              </a:rPr>
              <a:t>Psychological Basis</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Positive psychology and attachment theory highlight how social bonds, social support, and feelings of belonging enhance emotional well-being.</a:t>
            </a:r>
          </a:p>
          <a:p>
            <a:pPr marL="0" indent="0" algn="just">
              <a:buNone/>
            </a:pPr>
            <a:r>
              <a:rPr lang="en-US" sz="2400" b="1" dirty="0">
                <a:latin typeface="Times New Roman" panose="02020603050405020304" pitchFamily="18" charset="0"/>
                <a:cs typeface="Times New Roman" panose="02020603050405020304" pitchFamily="18" charset="0"/>
              </a:rPr>
              <a:t> </a:t>
            </a:r>
            <a:r>
              <a:rPr lang="en-US" sz="2400" b="1" dirty="0">
                <a:solidFill>
                  <a:srgbClr val="FFFF00"/>
                </a:solidFill>
                <a:latin typeface="Times New Roman" panose="02020603050405020304" pitchFamily="18" charset="0"/>
                <a:cs typeface="Times New Roman" panose="02020603050405020304" pitchFamily="18" charset="0"/>
              </a:rPr>
              <a:t>Key Features</a:t>
            </a:r>
            <a:r>
              <a:rPr lang="en-US" sz="2400" dirty="0">
                <a:latin typeface="Times New Roman" panose="02020603050405020304" pitchFamily="18" charset="0"/>
                <a:cs typeface="Times New Roman" panose="02020603050405020304" pitchFamily="18" charset="0"/>
              </a:rPr>
              <a:t>: Loving, supportive relationships, social connection, and community.</a:t>
            </a:r>
          </a:p>
          <a:p>
            <a:pPr marL="0" indent="0" algn="just">
              <a:buNone/>
            </a:pPr>
            <a:r>
              <a:rPr lang="en-US" sz="2400" b="1" dirty="0">
                <a:latin typeface="Times New Roman" panose="02020603050405020304" pitchFamily="18" charset="0"/>
                <a:cs typeface="Times New Roman" panose="02020603050405020304" pitchFamily="18" charset="0"/>
              </a:rPr>
              <a:t> </a:t>
            </a:r>
            <a:r>
              <a:rPr lang="en-US" sz="2400" b="1" dirty="0">
                <a:solidFill>
                  <a:srgbClr val="FFFF00"/>
                </a:solidFill>
                <a:latin typeface="Times New Roman" panose="02020603050405020304" pitchFamily="18" charset="0"/>
                <a:cs typeface="Times New Roman" panose="02020603050405020304" pitchFamily="18" charset="0"/>
              </a:rPr>
              <a:t>Examples</a:t>
            </a:r>
            <a:r>
              <a:rPr lang="en-US" sz="2400" dirty="0">
                <a:solidFill>
                  <a:srgbClr val="FFFF00"/>
                </a:solidFill>
                <a:latin typeface="Times New Roman" panose="02020603050405020304" pitchFamily="18" charset="0"/>
                <a:cs typeface="Times New Roman" panose="02020603050405020304" pitchFamily="18" charset="0"/>
              </a:rPr>
              <a:t>: </a:t>
            </a:r>
            <a:r>
              <a:rPr lang="en-US" sz="2400" dirty="0">
                <a:latin typeface="Times New Roman" panose="02020603050405020304" pitchFamily="18" charset="0"/>
                <a:cs typeface="Times New Roman" panose="02020603050405020304" pitchFamily="18" charset="0"/>
              </a:rPr>
              <a:t>Spending time with close friends, family gatherings, or being part of a community group.</a:t>
            </a:r>
          </a:p>
          <a:p>
            <a:endParaRPr lang="en-IN" dirty="0"/>
          </a:p>
        </p:txBody>
      </p:sp>
    </p:spTree>
    <p:extLst>
      <p:ext uri="{BB962C8B-B14F-4D97-AF65-F5344CB8AC3E}">
        <p14:creationId xmlns:p14="http://schemas.microsoft.com/office/powerpoint/2010/main" val="4265668448"/>
      </p:ext>
    </p:extLst>
  </p:cSld>
  <p:clrMapOvr>
    <a:masterClrMapping/>
  </p:clrMapOvr>
  <p:transition spd="slow">
    <p:pull dir="d"/>
    <p:sndAc>
      <p:stSnd>
        <p:snd r:embed="rId2" name="chimes.wav"/>
      </p:stSnd>
    </p:sndAc>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5B4C35E-553E-85C0-4121-3AEB4CA959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C085E84-013C-4C84-A576-4659EA8C3FC9}"/>
              </a:ext>
            </a:extLst>
          </p:cNvPr>
          <p:cNvSpPr>
            <a:spLocks noGrp="1"/>
          </p:cNvSpPr>
          <p:nvPr>
            <p:ph type="title"/>
          </p:nvPr>
        </p:nvSpPr>
        <p:spPr/>
        <p:txBody>
          <a:bodyPr/>
          <a:lstStyle/>
          <a:p>
            <a:r>
              <a:rPr lang="en-US" b="1" dirty="0">
                <a:solidFill>
                  <a:srgbClr val="0070C0"/>
                </a:solidFill>
                <a:latin typeface="Cooper Black" panose="0208090404030B020404" pitchFamily="18" charset="0"/>
              </a:rPr>
              <a:t>Gratitude and Happiness</a:t>
            </a:r>
            <a:br>
              <a:rPr lang="en-US" b="1" dirty="0"/>
            </a:br>
            <a:endParaRPr lang="en-IN" dirty="0"/>
          </a:p>
        </p:txBody>
      </p:sp>
      <p:sp>
        <p:nvSpPr>
          <p:cNvPr id="3" name="Text Placeholder 2">
            <a:extLst>
              <a:ext uri="{FF2B5EF4-FFF2-40B4-BE49-F238E27FC236}">
                <a16:creationId xmlns:a16="http://schemas.microsoft.com/office/drawing/2014/main" id="{FDE52C7D-7F65-4D45-F099-418043CA6119}"/>
              </a:ext>
            </a:extLst>
          </p:cNvPr>
          <p:cNvSpPr>
            <a:spLocks noGrp="1"/>
          </p:cNvSpPr>
          <p:nvPr>
            <p:ph type="body" sz="half" idx="1"/>
          </p:nvPr>
        </p:nvSpPr>
        <p:spPr>
          <a:xfrm>
            <a:off x="228600" y="1828799"/>
            <a:ext cx="11560629" cy="4669971"/>
          </a:xfrm>
        </p:spPr>
        <p:txBody>
          <a:bodyPr>
            <a:normAutofit/>
          </a:bodyPr>
          <a:lstStyle/>
          <a:p>
            <a:pPr algn="just">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Definition</a:t>
            </a:r>
            <a:r>
              <a:rPr lang="en-US" sz="2800" dirty="0">
                <a:latin typeface="Times New Roman" panose="02020603050405020304" pitchFamily="18" charset="0"/>
                <a:cs typeface="Times New Roman" panose="02020603050405020304" pitchFamily="18" charset="0"/>
              </a:rPr>
              <a:t>: Gratitude is an emotional state characterized by recognizing and appreciating the positive aspects of life. It is often linked to improved happiness and well-being.</a:t>
            </a:r>
          </a:p>
          <a:p>
            <a:pPr algn="just">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Psychological Basis</a:t>
            </a:r>
            <a:r>
              <a:rPr lang="en-US" sz="2800" dirty="0">
                <a:latin typeface="Times New Roman" panose="02020603050405020304" pitchFamily="18" charset="0"/>
                <a:cs typeface="Times New Roman" panose="02020603050405020304" pitchFamily="18" charset="0"/>
              </a:rPr>
              <a:t>: Research by </a:t>
            </a:r>
            <a:r>
              <a:rPr lang="en-US" sz="2800" b="1" dirty="0">
                <a:latin typeface="Times New Roman" panose="02020603050405020304" pitchFamily="18" charset="0"/>
                <a:cs typeface="Times New Roman" panose="02020603050405020304" pitchFamily="18" charset="0"/>
              </a:rPr>
              <a:t>Robert Emmons</a:t>
            </a:r>
            <a:r>
              <a:rPr lang="en-US" sz="2800" dirty="0">
                <a:latin typeface="Times New Roman" panose="02020603050405020304" pitchFamily="18" charset="0"/>
                <a:cs typeface="Times New Roman" panose="02020603050405020304" pitchFamily="18" charset="0"/>
              </a:rPr>
              <a:t> and others has shown that practicing gratitude leads to increased positive emotions and overall life satisfaction.</a:t>
            </a:r>
          </a:p>
          <a:p>
            <a:pPr algn="just">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Key Features</a:t>
            </a:r>
            <a:r>
              <a:rPr lang="en-US" sz="2800" dirty="0">
                <a:latin typeface="Times New Roman" panose="02020603050405020304" pitchFamily="18" charset="0"/>
                <a:cs typeface="Times New Roman" panose="02020603050405020304" pitchFamily="18" charset="0"/>
              </a:rPr>
              <a:t>: Acknowledging good things in life, cultivating thankfulness, and focusing on the present moment.</a:t>
            </a:r>
          </a:p>
          <a:p>
            <a:pPr algn="just">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Examples</a:t>
            </a:r>
            <a:r>
              <a:rPr lang="en-US" sz="2800" dirty="0">
                <a:latin typeface="Times New Roman" panose="02020603050405020304" pitchFamily="18" charset="0"/>
                <a:cs typeface="Times New Roman" panose="02020603050405020304" pitchFamily="18" charset="0"/>
              </a:rPr>
              <a:t>: Keeping a gratitude journal, thanking others, or simply taking time to reflect on the positive aspects of your life.</a:t>
            </a:r>
          </a:p>
          <a:p>
            <a:endParaRPr lang="en-IN" dirty="0"/>
          </a:p>
        </p:txBody>
      </p:sp>
    </p:spTree>
    <p:extLst>
      <p:ext uri="{BB962C8B-B14F-4D97-AF65-F5344CB8AC3E}">
        <p14:creationId xmlns:p14="http://schemas.microsoft.com/office/powerpoint/2010/main" val="165364952"/>
      </p:ext>
    </p:extLst>
  </p:cSld>
  <p:clrMapOvr>
    <a:masterClrMapping/>
  </p:clrMapOvr>
  <p:transition spd="slow">
    <p:pull dir="d"/>
    <p:sndAc>
      <p:stSnd>
        <p:snd r:embed="rId2" name="chimes.wav"/>
      </p:stSnd>
    </p:sndAc>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41DC5B-E59C-EB70-454F-7C65320BF39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F615FED-6BFB-201D-9440-F809AB069621}"/>
              </a:ext>
            </a:extLst>
          </p:cNvPr>
          <p:cNvSpPr>
            <a:spLocks noGrp="1"/>
          </p:cNvSpPr>
          <p:nvPr>
            <p:ph type="title"/>
          </p:nvPr>
        </p:nvSpPr>
        <p:spPr/>
        <p:txBody>
          <a:bodyPr/>
          <a:lstStyle/>
          <a:p>
            <a:r>
              <a:rPr lang="en-US" sz="4400" b="1" dirty="0">
                <a:latin typeface="Cooper Black" panose="0208090404030B020404" pitchFamily="18" charset="0"/>
              </a:rPr>
              <a:t>Conclusion</a:t>
            </a:r>
            <a:br>
              <a:rPr lang="en-US" b="1" dirty="0"/>
            </a:br>
            <a:endParaRPr lang="en-IN" dirty="0"/>
          </a:p>
        </p:txBody>
      </p:sp>
      <p:sp>
        <p:nvSpPr>
          <p:cNvPr id="3" name="Text Placeholder 2">
            <a:extLst>
              <a:ext uri="{FF2B5EF4-FFF2-40B4-BE49-F238E27FC236}">
                <a16:creationId xmlns:a16="http://schemas.microsoft.com/office/drawing/2014/main" id="{9B6CEBE6-AFAE-A342-F203-F4718FC435BC}"/>
              </a:ext>
            </a:extLst>
          </p:cNvPr>
          <p:cNvSpPr>
            <a:spLocks noGrp="1"/>
          </p:cNvSpPr>
          <p:nvPr>
            <p:ph type="body" sz="half" idx="1"/>
          </p:nvPr>
        </p:nvSpPr>
        <p:spPr>
          <a:xfrm>
            <a:off x="468086" y="2024743"/>
            <a:ext cx="11190514" cy="4593771"/>
          </a:xfrm>
        </p:spPr>
        <p:txBody>
          <a:bodyPr>
            <a:normAutofit/>
          </a:bodyPr>
          <a:lstStyle/>
          <a:p>
            <a:pPr marL="0" indent="0" algn="just">
              <a:buNone/>
            </a:pPr>
            <a:r>
              <a:rPr lang="en-US" dirty="0"/>
              <a:t> </a:t>
            </a:r>
            <a:r>
              <a:rPr lang="en-US" sz="2800" dirty="0">
                <a:latin typeface="Times New Roman" panose="02020603050405020304" pitchFamily="18" charset="0"/>
                <a:cs typeface="Times New Roman" panose="02020603050405020304" pitchFamily="18" charset="0"/>
              </a:rPr>
              <a:t>Happiness is understood as more than just a transient emotional state. It encompasses multiple dimensions, ranging from immediate pleasure (hedonic happiness) to deeper fulfillment through purpose and meaning (eudaimonic happiness). It aim to understand how people can lead happier, more fulfilling lives through a combination of pleasant experiences, personal growth, and strong social connections. By examining these different types of happiness, psychology provides valuable insights into how individuals can achieve well-being and live satisfying lives.</a:t>
            </a:r>
          </a:p>
          <a:p>
            <a:endParaRPr lang="en-IN" dirty="0"/>
          </a:p>
        </p:txBody>
      </p:sp>
    </p:spTree>
    <p:extLst>
      <p:ext uri="{BB962C8B-B14F-4D97-AF65-F5344CB8AC3E}">
        <p14:creationId xmlns:p14="http://schemas.microsoft.com/office/powerpoint/2010/main" val="993899808"/>
      </p:ext>
    </p:extLst>
  </p:cSld>
  <p:clrMapOvr>
    <a:masterClrMapping/>
  </p:clrMapOvr>
  <p:transition spd="slow">
    <p:pull dir="d"/>
    <p:sndAc>
      <p:stSnd>
        <p:snd r:embed="rId2" name="chimes.wav"/>
      </p:stSnd>
    </p:sndAc>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4400" dirty="0">
                <a:latin typeface="Cooper Black" panose="0208090404030B020404" pitchFamily="18" charset="0"/>
              </a:rPr>
              <a:t>HIERARCHY OF HAPPINESS</a:t>
            </a:r>
          </a:p>
        </p:txBody>
      </p:sp>
      <p:sp>
        <p:nvSpPr>
          <p:cNvPr id="2" name="Content Placeholder 1"/>
          <p:cNvSpPr>
            <a:spLocks noGrp="1"/>
          </p:cNvSpPr>
          <p:nvPr>
            <p:ph idx="1"/>
          </p:nvPr>
        </p:nvSpPr>
        <p:spPr/>
        <p:txBody>
          <a:bodyPr/>
          <a:lstStyle/>
          <a:p>
            <a:pPr>
              <a:buNone/>
            </a:pPr>
            <a:endParaRPr lang="en-US" dirty="0"/>
          </a:p>
          <a:p>
            <a:pPr>
              <a:buNone/>
            </a:pPr>
            <a:r>
              <a:rPr lang="en-US" dirty="0"/>
              <a:t> </a:t>
            </a:r>
          </a:p>
        </p:txBody>
      </p:sp>
      <p:sp>
        <p:nvSpPr>
          <p:cNvPr id="4" name="Rectangle 3"/>
          <p:cNvSpPr/>
          <p:nvPr/>
        </p:nvSpPr>
        <p:spPr>
          <a:xfrm>
            <a:off x="3815661" y="1951884"/>
            <a:ext cx="3074995"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a:t>Pleasure (Immediate satisfaction)</a:t>
            </a:r>
            <a:endParaRPr lang="en-US" dirty="0"/>
          </a:p>
          <a:p>
            <a:pPr algn="ctr"/>
            <a:endParaRPr lang="en-US" dirty="0"/>
          </a:p>
        </p:txBody>
      </p:sp>
      <p:sp>
        <p:nvSpPr>
          <p:cNvPr id="5" name="Rectangle 4"/>
          <p:cNvSpPr/>
          <p:nvPr/>
        </p:nvSpPr>
        <p:spPr>
          <a:xfrm>
            <a:off x="190014" y="3371530"/>
            <a:ext cx="3625647"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b="1" dirty="0"/>
              <a:t>Transcendent Happiness (Selflessness and universal connection)</a:t>
            </a:r>
            <a:endParaRPr lang="en-US" dirty="0"/>
          </a:p>
          <a:p>
            <a:endParaRPr lang="en-US" dirty="0"/>
          </a:p>
        </p:txBody>
      </p:sp>
      <p:sp>
        <p:nvSpPr>
          <p:cNvPr id="6" name="Rectangle 5"/>
          <p:cNvSpPr/>
          <p:nvPr/>
        </p:nvSpPr>
        <p:spPr>
          <a:xfrm>
            <a:off x="190014" y="4950124"/>
            <a:ext cx="3625647"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b="1" dirty="0"/>
              <a:t>Eudaimonic Happiness (Self-actualization and personal growth)</a:t>
            </a:r>
            <a:endParaRPr lang="en-US" dirty="0"/>
          </a:p>
          <a:p>
            <a:endParaRPr lang="en-US" dirty="0"/>
          </a:p>
        </p:txBody>
      </p:sp>
      <p:sp>
        <p:nvSpPr>
          <p:cNvPr id="9" name="Rectangle 8">
            <a:extLst>
              <a:ext uri="{FF2B5EF4-FFF2-40B4-BE49-F238E27FC236}">
                <a16:creationId xmlns:a16="http://schemas.microsoft.com/office/drawing/2014/main" id="{03C2CB11-AF65-66BB-CAF0-F6B46302333C}"/>
              </a:ext>
            </a:extLst>
          </p:cNvPr>
          <p:cNvSpPr/>
          <p:nvPr/>
        </p:nvSpPr>
        <p:spPr>
          <a:xfrm>
            <a:off x="7157141" y="3268616"/>
            <a:ext cx="3402002"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b="1" dirty="0"/>
              <a:t>Contentment (Stability and security)</a:t>
            </a:r>
            <a:endParaRPr lang="en-US" dirty="0"/>
          </a:p>
          <a:p>
            <a:endParaRPr lang="en-US" dirty="0"/>
          </a:p>
        </p:txBody>
      </p:sp>
      <p:sp>
        <p:nvSpPr>
          <p:cNvPr id="10" name="Rectangle 9">
            <a:extLst>
              <a:ext uri="{FF2B5EF4-FFF2-40B4-BE49-F238E27FC236}">
                <a16:creationId xmlns:a16="http://schemas.microsoft.com/office/drawing/2014/main" id="{093A5DCE-B198-A000-0C65-D1655EF250C9}"/>
              </a:ext>
            </a:extLst>
          </p:cNvPr>
          <p:cNvSpPr/>
          <p:nvPr/>
        </p:nvSpPr>
        <p:spPr>
          <a:xfrm>
            <a:off x="4191000" y="5941364"/>
            <a:ext cx="2699656"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b="1" dirty="0"/>
              <a:t>Meaning (Purpose and fulfillment)</a:t>
            </a:r>
            <a:endParaRPr lang="en-US" dirty="0"/>
          </a:p>
        </p:txBody>
      </p:sp>
      <p:sp>
        <p:nvSpPr>
          <p:cNvPr id="11" name="Rectangle 10">
            <a:extLst>
              <a:ext uri="{FF2B5EF4-FFF2-40B4-BE49-F238E27FC236}">
                <a16:creationId xmlns:a16="http://schemas.microsoft.com/office/drawing/2014/main" id="{1D4C289C-5DE1-6607-4FFC-D2DA0A1A396E}"/>
              </a:ext>
            </a:extLst>
          </p:cNvPr>
          <p:cNvSpPr/>
          <p:nvPr/>
        </p:nvSpPr>
        <p:spPr>
          <a:xfrm>
            <a:off x="7157141" y="4841392"/>
            <a:ext cx="3402002" cy="9906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      </a:t>
            </a:r>
            <a:r>
              <a:rPr lang="en-US" b="1" dirty="0"/>
              <a:t>Joy (Flow and positive emotion)</a:t>
            </a:r>
            <a:endParaRPr lang="en-US" dirty="0"/>
          </a:p>
          <a:p>
            <a:endParaRPr lang="en-US" dirty="0"/>
          </a:p>
        </p:txBody>
      </p:sp>
      <p:cxnSp>
        <p:nvCxnSpPr>
          <p:cNvPr id="13" name="Straight Arrow Connector 12">
            <a:extLst>
              <a:ext uri="{FF2B5EF4-FFF2-40B4-BE49-F238E27FC236}">
                <a16:creationId xmlns:a16="http://schemas.microsoft.com/office/drawing/2014/main" id="{30A92285-B228-C99F-9870-8EAEE79205FB}"/>
              </a:ext>
            </a:extLst>
          </p:cNvPr>
          <p:cNvCxnSpPr>
            <a:stCxn id="4" idx="3"/>
          </p:cNvCxnSpPr>
          <p:nvPr/>
        </p:nvCxnSpPr>
        <p:spPr>
          <a:xfrm>
            <a:off x="6890656" y="2447184"/>
            <a:ext cx="859973" cy="8214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E309CE23-FAD1-7FA4-9C0F-A78D41627167}"/>
              </a:ext>
            </a:extLst>
          </p:cNvPr>
          <p:cNvCxnSpPr>
            <a:cxnSpLocks/>
          </p:cNvCxnSpPr>
          <p:nvPr/>
        </p:nvCxnSpPr>
        <p:spPr>
          <a:xfrm flipH="1">
            <a:off x="6971343" y="5831992"/>
            <a:ext cx="1181794" cy="7418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a:extLst>
              <a:ext uri="{FF2B5EF4-FFF2-40B4-BE49-F238E27FC236}">
                <a16:creationId xmlns:a16="http://schemas.microsoft.com/office/drawing/2014/main" id="{D2613857-EDA6-5C68-E9B7-815475168FD8}"/>
              </a:ext>
            </a:extLst>
          </p:cNvPr>
          <p:cNvCxnSpPr>
            <a:cxnSpLocks/>
          </p:cNvCxnSpPr>
          <p:nvPr/>
        </p:nvCxnSpPr>
        <p:spPr>
          <a:xfrm>
            <a:off x="8545286" y="4362130"/>
            <a:ext cx="0" cy="47926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a:extLst>
              <a:ext uri="{FF2B5EF4-FFF2-40B4-BE49-F238E27FC236}">
                <a16:creationId xmlns:a16="http://schemas.microsoft.com/office/drawing/2014/main" id="{7A89664F-DED4-16CA-6DC3-C84322531583}"/>
              </a:ext>
            </a:extLst>
          </p:cNvPr>
          <p:cNvCxnSpPr>
            <a:cxnSpLocks/>
          </p:cNvCxnSpPr>
          <p:nvPr/>
        </p:nvCxnSpPr>
        <p:spPr>
          <a:xfrm flipV="1">
            <a:off x="2198914" y="2447184"/>
            <a:ext cx="1488910" cy="8214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a:extLst>
              <a:ext uri="{FF2B5EF4-FFF2-40B4-BE49-F238E27FC236}">
                <a16:creationId xmlns:a16="http://schemas.microsoft.com/office/drawing/2014/main" id="{43D2CE63-7577-83B1-E6FC-5B59C23E1DE9}"/>
              </a:ext>
            </a:extLst>
          </p:cNvPr>
          <p:cNvCxnSpPr>
            <a:cxnSpLocks/>
          </p:cNvCxnSpPr>
          <p:nvPr/>
        </p:nvCxnSpPr>
        <p:spPr>
          <a:xfrm flipV="1">
            <a:off x="2198914" y="4463143"/>
            <a:ext cx="0" cy="48698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a:extLst>
              <a:ext uri="{FF2B5EF4-FFF2-40B4-BE49-F238E27FC236}">
                <a16:creationId xmlns:a16="http://schemas.microsoft.com/office/drawing/2014/main" id="{01EA6663-F2CE-2C0E-2A52-CF1D31B1F4DB}"/>
              </a:ext>
            </a:extLst>
          </p:cNvPr>
          <p:cNvCxnSpPr>
            <a:cxnSpLocks/>
          </p:cNvCxnSpPr>
          <p:nvPr/>
        </p:nvCxnSpPr>
        <p:spPr>
          <a:xfrm flipH="1" flipV="1">
            <a:off x="2351314" y="5982167"/>
            <a:ext cx="1786167" cy="6647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pull dir="d"/>
    <p:sndAc>
      <p:stSnd>
        <p:snd r:embed="rId2" name="chimes.wav"/>
      </p:stSnd>
    </p:sndAc>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3533ED-4EEC-8445-BCB0-1FB237F4E933}"/>
              </a:ext>
            </a:extLst>
          </p:cNvPr>
          <p:cNvSpPr>
            <a:spLocks noGrp="1"/>
          </p:cNvSpPr>
          <p:nvPr>
            <p:ph type="title"/>
          </p:nvPr>
        </p:nvSpPr>
        <p:spPr/>
        <p:txBody>
          <a:bodyPr/>
          <a:lstStyle/>
          <a:p>
            <a:r>
              <a:rPr kumimoji="0" lang="en-US" altLang="en-US" sz="4000" b="1" i="0" u="none" strike="noStrike" cap="none" normalizeH="0" baseline="0" dirty="0">
                <a:ln>
                  <a:noFill/>
                </a:ln>
                <a:solidFill>
                  <a:schemeClr val="bg1"/>
                </a:solidFill>
                <a:effectLst/>
                <a:latin typeface="Arial" panose="020B0604020202020204" pitchFamily="34" charset="0"/>
              </a:rPr>
              <a:t>References:</a:t>
            </a:r>
            <a:br>
              <a:rPr kumimoji="0" lang="en-US" altLang="en-US" sz="4000" b="1" i="0" u="none" strike="noStrike" cap="none" normalizeH="0" baseline="0" dirty="0">
                <a:ln>
                  <a:noFill/>
                </a:ln>
                <a:solidFill>
                  <a:schemeClr val="bg1"/>
                </a:solidFill>
                <a:effectLst/>
                <a:latin typeface="Arial" panose="020B0604020202020204" pitchFamily="34" charset="0"/>
              </a:rPr>
            </a:br>
            <a:endParaRPr lang="en-IN" dirty="0">
              <a:solidFill>
                <a:schemeClr val="bg1"/>
              </a:solidFill>
            </a:endParaRPr>
          </a:p>
        </p:txBody>
      </p:sp>
      <p:sp>
        <p:nvSpPr>
          <p:cNvPr id="4" name="Rectangle 1">
            <a:extLst>
              <a:ext uri="{FF2B5EF4-FFF2-40B4-BE49-F238E27FC236}">
                <a16:creationId xmlns:a16="http://schemas.microsoft.com/office/drawing/2014/main" id="{C652F161-1DD3-D8D4-52A4-9F02D4D47CBD}"/>
              </a:ext>
            </a:extLst>
          </p:cNvPr>
          <p:cNvSpPr>
            <a:spLocks noGrp="1" noChangeArrowheads="1"/>
          </p:cNvSpPr>
          <p:nvPr>
            <p:ph idx="1"/>
          </p:nvPr>
        </p:nvSpPr>
        <p:spPr bwMode="auto">
          <a:xfrm>
            <a:off x="293914" y="1914730"/>
            <a:ext cx="11462657" cy="3693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Char char="•"/>
              <a:tabLst/>
            </a:pPr>
            <a:r>
              <a:rPr lang="en-US" sz="2400" dirty="0">
                <a:latin typeface="Times New Roman" panose="02020603050405020304" pitchFamily="18" charset="0"/>
                <a:cs typeface="Times New Roman" panose="02020603050405020304" pitchFamily="18" charset="0"/>
              </a:rPr>
              <a:t>Aristotle. (350 B.C.E.). </a:t>
            </a:r>
            <a:r>
              <a:rPr lang="en-US" sz="2400" i="1" dirty="0">
                <a:latin typeface="Times New Roman" panose="02020603050405020304" pitchFamily="18" charset="0"/>
                <a:cs typeface="Times New Roman" panose="02020603050405020304" pitchFamily="18" charset="0"/>
              </a:rPr>
              <a:t>Nicomachean Ethics</a:t>
            </a:r>
            <a:r>
              <a:rPr lang="en-US" sz="2400" dirty="0">
                <a:latin typeface="Times New Roman" panose="02020603050405020304" pitchFamily="18" charset="0"/>
                <a:cs typeface="Times New Roman" panose="02020603050405020304" pitchFamily="18" charset="0"/>
              </a:rPr>
              <a:t> (translated by W. D. Ross).</a:t>
            </a:r>
            <a:endPar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Diener, E. (1984). Subjective well-being. </a:t>
            </a:r>
            <a:r>
              <a:rPr kumimoji="0" lang="en-US" altLang="en-US" sz="240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Psychological Bulletin</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Csikszentmihalyi, M. (1990). </a:t>
            </a:r>
            <a:r>
              <a:rPr kumimoji="0" lang="en-US" altLang="en-US" sz="240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Flow: The psychology of optimal experience</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lang="en-US" sz="2400" dirty="0">
                <a:latin typeface="Times New Roman" panose="02020603050405020304" pitchFamily="18" charset="0"/>
                <a:cs typeface="Times New Roman" panose="02020603050405020304" pitchFamily="18" charset="0"/>
              </a:rPr>
              <a:t>Kahneman, D., Diener, E., &amp; Schwartz, N. (1999). </a:t>
            </a:r>
            <a:r>
              <a:rPr lang="en-US" sz="2400" i="1" dirty="0">
                <a:latin typeface="Times New Roman" panose="02020603050405020304" pitchFamily="18" charset="0"/>
                <a:cs typeface="Times New Roman" panose="02020603050405020304" pitchFamily="18" charset="0"/>
              </a:rPr>
              <a:t>Well-Being: The Foundations of Hedonic Psychology</a:t>
            </a:r>
            <a:r>
              <a:rPr lang="en-US" sz="2400" dirty="0">
                <a:latin typeface="Times New Roman" panose="02020603050405020304" pitchFamily="18" charset="0"/>
                <a:cs typeface="Times New Roman" panose="02020603050405020304" pitchFamily="18" charset="0"/>
              </a:rPr>
              <a:t>. Russell Sage Foundation.</a:t>
            </a:r>
            <a:endPar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Ryan, R. M., &amp; Deci, E. L. (2000). Self-determination theory and the facilitation of intrinsic motivation, social development, and well-being. </a:t>
            </a:r>
            <a:r>
              <a:rPr kumimoji="0" lang="en-US" altLang="en-US" sz="240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American Psychologist</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a:t>
            </a: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Seligman, M. E. P. (2011). </a:t>
            </a:r>
            <a:r>
              <a:rPr kumimoji="0" lang="en-US" altLang="en-US" sz="2400" i="1"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Flourish: A visionary new understanding of happiness and well-being</a:t>
            </a:r>
            <a:r>
              <a:rPr kumimoji="0" lang="en-US" altLang="en-US" sz="240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Free Press.</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2469613"/>
      </p:ext>
    </p:extLst>
  </p:cSld>
  <p:clrMapOvr>
    <a:masterClrMapping/>
  </p:clrMapOvr>
  <p:transition spd="slow">
    <p:pull dir="d"/>
    <p:sndAc>
      <p:stSnd>
        <p:snd r:embed="rId2" name="chimes.wav"/>
      </p:stSnd>
    </p:sndAc>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2" name="Picture 4" descr="Thank you - vector stock vector. Illustration of artistic - 13903086">
            <a:extLst>
              <a:ext uri="{FF2B5EF4-FFF2-40B4-BE49-F238E27FC236}">
                <a16:creationId xmlns:a16="http://schemas.microsoft.com/office/drawing/2014/main" id="{B241F321-E9E7-B580-3A46-77042470482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8057" y="0"/>
            <a:ext cx="9220200" cy="68580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spd="slow">
    <p:pull dir="d"/>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2E8F7C3-403C-6454-FFF7-ACF19F236EB5}"/>
              </a:ext>
            </a:extLst>
          </p:cNvPr>
          <p:cNvSpPr>
            <a:spLocks noGrp="1"/>
          </p:cNvSpPr>
          <p:nvPr>
            <p:ph idx="1"/>
          </p:nvPr>
        </p:nvSpPr>
        <p:spPr>
          <a:xfrm>
            <a:off x="568960" y="2098766"/>
            <a:ext cx="11409680" cy="4206240"/>
          </a:xfrm>
        </p:spPr>
        <p:txBody>
          <a:bodyPr>
            <a:normAutofit/>
          </a:bodyPr>
          <a:lstStyle/>
          <a:p>
            <a:pPr algn="just"/>
            <a:r>
              <a:rPr lang="en-US" sz="4000" dirty="0">
                <a:latin typeface="Times New Roman" panose="02020603050405020304" pitchFamily="18" charset="0"/>
                <a:cs typeface="Times New Roman" panose="02020603050405020304" pitchFamily="18" charset="0"/>
              </a:rPr>
              <a:t>Happiness is a complex, multifaceted emotion that can be understood in different ways depending on philosophical, psychological, and cultural perspectives. At its core, happiness generally refers to a state of well-being, contentment, or joy. It can involve both temporary feelings of pleasure and long-term satisfaction with one's life. </a:t>
            </a:r>
          </a:p>
        </p:txBody>
      </p:sp>
      <p:pic>
        <p:nvPicPr>
          <p:cNvPr id="1026" name="Picture 2" descr="Concept of Being Happy with Hands Holding a Banner on Which is Written ...">
            <a:extLst>
              <a:ext uri="{FF2B5EF4-FFF2-40B4-BE49-F238E27FC236}">
                <a16:creationId xmlns:a16="http://schemas.microsoft.com/office/drawing/2014/main" id="{A56CDD8E-BBB6-6EFB-D7D1-9099B3FC5E5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02918" y="142240"/>
            <a:ext cx="9454921" cy="17068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8453925"/>
      </p:ext>
    </p:extLst>
  </p:cSld>
  <p:clrMapOvr>
    <a:masterClrMapping/>
  </p:clrMapOvr>
  <p:transition spd="slow">
    <p:pull dir="d"/>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37F56B-95A1-C633-6C5C-41F1AA912887}"/>
              </a:ext>
            </a:extLst>
          </p:cNvPr>
          <p:cNvSpPr>
            <a:spLocks noGrp="1"/>
          </p:cNvSpPr>
          <p:nvPr>
            <p:ph type="title"/>
          </p:nvPr>
        </p:nvSpPr>
        <p:spPr>
          <a:xfrm>
            <a:off x="2209800" y="285750"/>
            <a:ext cx="7472680" cy="1380490"/>
          </a:xfrm>
        </p:spPr>
        <p:txBody>
          <a:bodyPr/>
          <a:lstStyle/>
          <a:p>
            <a:pPr>
              <a:defRPr/>
            </a:pPr>
            <a:r>
              <a:rPr lang="en-US" dirty="0"/>
              <a:t>   </a:t>
            </a:r>
            <a:r>
              <a:rPr lang="en-US" sz="4400" dirty="0">
                <a:solidFill>
                  <a:schemeClr val="accent6"/>
                </a:solidFill>
                <a:latin typeface="Algerian" pitchFamily="82" charset="0"/>
              </a:rPr>
              <a:t>Types of happiness</a:t>
            </a:r>
          </a:p>
        </p:txBody>
      </p:sp>
      <p:sp>
        <p:nvSpPr>
          <p:cNvPr id="5123" name="Text Placeholder 2">
            <a:extLst>
              <a:ext uri="{FF2B5EF4-FFF2-40B4-BE49-F238E27FC236}">
                <a16:creationId xmlns:a16="http://schemas.microsoft.com/office/drawing/2014/main" id="{794C494F-43D1-E1CE-A647-626D66D3C436}"/>
              </a:ext>
            </a:extLst>
          </p:cNvPr>
          <p:cNvSpPr>
            <a:spLocks noGrp="1"/>
          </p:cNvSpPr>
          <p:nvPr>
            <p:ph type="body" sz="half" idx="1"/>
          </p:nvPr>
        </p:nvSpPr>
        <p:spPr>
          <a:xfrm>
            <a:off x="254000" y="1859280"/>
            <a:ext cx="11440160" cy="4826000"/>
          </a:xfrm>
        </p:spPr>
        <p:txBody>
          <a:bodyPr>
            <a:normAutofit/>
          </a:bodyPr>
          <a:lstStyle/>
          <a:p>
            <a:pPr algn="just">
              <a:buFont typeface="Wingdings 2" panose="05020102010507070707" pitchFamily="18" charset="2"/>
              <a:buNone/>
            </a:pPr>
            <a:r>
              <a:rPr lang="en-US" dirty="0">
                <a:latin typeface="Times New Roman" panose="02020603050405020304" pitchFamily="18" charset="0"/>
                <a:cs typeface="Times New Roman" panose="02020603050405020304" pitchFamily="18" charset="0"/>
              </a:rPr>
              <a:t>Happiness is a complex and multifaceted emotion, and different psychological theories classify and describe it in various ways. Here are some common types of happiness that people might experience:</a:t>
            </a:r>
            <a:r>
              <a:rPr lang="en-US" altLang="en-US" dirty="0">
                <a:solidFill>
                  <a:srgbClr val="FF3300"/>
                </a:solidFill>
                <a:latin typeface="Times New Roman" panose="02020603050405020304" pitchFamily="18" charset="0"/>
                <a:cs typeface="Times New Roman" panose="02020603050405020304" pitchFamily="18" charset="0"/>
              </a:rPr>
              <a:t>                      </a:t>
            </a:r>
          </a:p>
          <a:p>
            <a:pPr marL="0" indent="0" algn="just">
              <a:buNone/>
            </a:pPr>
            <a:r>
              <a:rPr lang="en-US" altLang="en-US" dirty="0">
                <a:solidFill>
                  <a:srgbClr val="FF3300"/>
                </a:solidFill>
                <a:latin typeface="Times New Roman" panose="02020603050405020304" pitchFamily="18" charset="0"/>
                <a:cs typeface="Times New Roman" panose="02020603050405020304" pitchFamily="18" charset="0"/>
              </a:rPr>
              <a:t> </a:t>
            </a:r>
            <a:r>
              <a:rPr lang="en-US" b="1" dirty="0">
                <a:solidFill>
                  <a:schemeClr val="bg1"/>
                </a:solidFill>
                <a:latin typeface="Times New Roman" panose="02020603050405020304" pitchFamily="18" charset="0"/>
                <a:cs typeface="Times New Roman" panose="02020603050405020304" pitchFamily="18" charset="0"/>
              </a:rPr>
              <a:t>1</a:t>
            </a:r>
            <a:r>
              <a:rPr lang="en-US" b="1" dirty="0">
                <a:latin typeface="Times New Roman" panose="02020603050405020304" pitchFamily="18" charset="0"/>
                <a:cs typeface="Times New Roman" panose="02020603050405020304" pitchFamily="18" charset="0"/>
              </a:rPr>
              <a:t>.</a:t>
            </a:r>
            <a:r>
              <a:rPr lang="en-US" b="1" dirty="0">
                <a:solidFill>
                  <a:schemeClr val="bg1"/>
                </a:solidFill>
                <a:latin typeface="Times New Roman" panose="02020603050405020304" pitchFamily="18" charset="0"/>
                <a:cs typeface="Times New Roman" panose="02020603050405020304" pitchFamily="18" charset="0"/>
              </a:rPr>
              <a:t> Hedonic Happiness (Pleasure-Based Happiness)</a:t>
            </a:r>
          </a:p>
          <a:p>
            <a:pPr marL="0" indent="0" algn="just">
              <a:buNone/>
            </a:pPr>
            <a:r>
              <a:rPr lang="en-US" b="1" dirty="0">
                <a:solidFill>
                  <a:schemeClr val="tx2">
                    <a:lumMod val="10000"/>
                  </a:schemeClr>
                </a:solidFill>
                <a:latin typeface="Times New Roman" panose="02020603050405020304" pitchFamily="18" charset="0"/>
                <a:cs typeface="Times New Roman" panose="02020603050405020304" pitchFamily="18" charset="0"/>
              </a:rPr>
              <a:t> </a:t>
            </a:r>
            <a:r>
              <a:rPr lang="en-US" b="1" dirty="0">
                <a:solidFill>
                  <a:srgbClr val="FFFF00"/>
                </a:solidFill>
                <a:latin typeface="Times New Roman" panose="02020603050405020304" pitchFamily="18" charset="0"/>
                <a:cs typeface="Times New Roman" panose="02020603050405020304" pitchFamily="18" charset="0"/>
              </a:rPr>
              <a:t>Definition</a:t>
            </a:r>
            <a:r>
              <a:rPr lang="en-US" dirty="0">
                <a:solidFill>
                  <a:srgbClr val="FFFF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This type of happiness is centered around the pursuit of pleasure and the avoidance of pain. It is often referred to as </a:t>
            </a:r>
            <a:r>
              <a:rPr lang="en-US" b="1" dirty="0">
                <a:latin typeface="Times New Roman" panose="02020603050405020304" pitchFamily="18" charset="0"/>
                <a:cs typeface="Times New Roman" panose="02020603050405020304" pitchFamily="18" charset="0"/>
              </a:rPr>
              <a:t>"pleasure"</a:t>
            </a:r>
            <a:r>
              <a:rPr lang="en-US" dirty="0">
                <a:latin typeface="Times New Roman" panose="02020603050405020304" pitchFamily="18" charset="0"/>
                <a:cs typeface="Times New Roman" panose="02020603050405020304" pitchFamily="18" charset="0"/>
              </a:rPr>
              <a:t> or </a:t>
            </a:r>
            <a:r>
              <a:rPr lang="en-US" b="1" dirty="0">
                <a:latin typeface="Times New Roman" panose="02020603050405020304" pitchFamily="18" charset="0"/>
                <a:cs typeface="Times New Roman" panose="02020603050405020304" pitchFamily="18" charset="0"/>
              </a:rPr>
              <a:t>"feeling good."</a:t>
            </a:r>
            <a:endParaRPr lang="en-US" dirty="0">
              <a:latin typeface="Times New Roman" panose="02020603050405020304" pitchFamily="18" charset="0"/>
              <a:cs typeface="Times New Roman" panose="02020603050405020304" pitchFamily="18" charset="0"/>
            </a:endParaRPr>
          </a:p>
          <a:p>
            <a:pPr marL="0" indent="0" algn="just">
              <a:buNone/>
            </a:pPr>
            <a:r>
              <a:rPr lang="en-US" b="1" dirty="0">
                <a:latin typeface="Times New Roman" panose="02020603050405020304" pitchFamily="18" charset="0"/>
                <a:cs typeface="Times New Roman" panose="02020603050405020304" pitchFamily="18" charset="0"/>
              </a:rPr>
              <a:t> </a:t>
            </a:r>
            <a:r>
              <a:rPr lang="en-US" b="1" dirty="0">
                <a:solidFill>
                  <a:srgbClr val="FFFF00"/>
                </a:solidFill>
                <a:latin typeface="Times New Roman" panose="02020603050405020304" pitchFamily="18" charset="0"/>
                <a:cs typeface="Times New Roman" panose="02020603050405020304" pitchFamily="18" charset="0"/>
              </a:rPr>
              <a:t>Key Features</a:t>
            </a:r>
            <a:r>
              <a:rPr lang="en-US" dirty="0">
                <a:solidFill>
                  <a:srgbClr val="FFFF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Immediate gratification, enjoyment, sensory pleasure, and positive emotions.</a:t>
            </a:r>
          </a:p>
          <a:p>
            <a:pPr marL="0" indent="0" algn="just">
              <a:buNone/>
            </a:pPr>
            <a:r>
              <a:rPr lang="en-US" b="1" dirty="0">
                <a:solidFill>
                  <a:srgbClr val="FFFF00"/>
                </a:solidFill>
                <a:latin typeface="Times New Roman" panose="02020603050405020304" pitchFamily="18" charset="0"/>
                <a:cs typeface="Times New Roman" panose="02020603050405020304" pitchFamily="18" charset="0"/>
              </a:rPr>
              <a:t> Psychological Basis</a:t>
            </a:r>
            <a:r>
              <a:rPr lang="en-US" dirty="0">
                <a:solidFill>
                  <a:srgbClr val="FFFF00"/>
                </a:solidFill>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Rooted in </a:t>
            </a:r>
            <a:r>
              <a:rPr lang="en-US" b="1" dirty="0">
                <a:latin typeface="Times New Roman" panose="02020603050405020304" pitchFamily="18" charset="0"/>
                <a:cs typeface="Times New Roman" panose="02020603050405020304" pitchFamily="18" charset="0"/>
              </a:rPr>
              <a:t>hedonism</a:t>
            </a:r>
            <a:r>
              <a:rPr lang="en-US" dirty="0">
                <a:latin typeface="Times New Roman" panose="02020603050405020304" pitchFamily="18" charset="0"/>
                <a:cs typeface="Times New Roman" panose="02020603050405020304" pitchFamily="18" charset="0"/>
              </a:rPr>
              <a:t>, which emphasizes the maximization of pleasure and the minimization of suffering. </a:t>
            </a:r>
          </a:p>
          <a:p>
            <a:pPr marL="0" indent="0" algn="just">
              <a:buNone/>
            </a:pPr>
            <a:r>
              <a:rPr lang="en-US" b="1" dirty="0">
                <a:solidFill>
                  <a:srgbClr val="FFFF00"/>
                </a:solidFill>
                <a:latin typeface="Times New Roman" panose="02020603050405020304" pitchFamily="18" charset="0"/>
                <a:cs typeface="Times New Roman" panose="02020603050405020304" pitchFamily="18" charset="0"/>
              </a:rPr>
              <a:t> Examples</a:t>
            </a:r>
            <a:r>
              <a:rPr lang="en-US" dirty="0">
                <a:solidFill>
                  <a:srgbClr val="FFFF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Enjoying a good meal, going on a vacation, or having a fun night out with friends.</a:t>
            </a:r>
          </a:p>
          <a:p>
            <a:pPr marL="0" indent="0" algn="just">
              <a:buNone/>
            </a:pPr>
            <a:r>
              <a:rPr lang="en-US" b="1" dirty="0">
                <a:latin typeface="Times New Roman" panose="02020603050405020304" pitchFamily="18" charset="0"/>
                <a:cs typeface="Times New Roman" panose="02020603050405020304" pitchFamily="18" charset="0"/>
              </a:rPr>
              <a:t> </a:t>
            </a:r>
            <a:r>
              <a:rPr lang="en-US" b="1" dirty="0">
                <a:solidFill>
                  <a:srgbClr val="FFFF00"/>
                </a:solidFill>
                <a:latin typeface="Times New Roman" panose="02020603050405020304" pitchFamily="18" charset="0"/>
                <a:cs typeface="Times New Roman" panose="02020603050405020304" pitchFamily="18" charset="0"/>
              </a:rPr>
              <a:t>Focus</a:t>
            </a:r>
            <a:r>
              <a:rPr lang="en-US" dirty="0">
                <a:solidFill>
                  <a:srgbClr val="FFFF00"/>
                </a:solidFill>
                <a:latin typeface="Times New Roman" panose="02020603050405020304" pitchFamily="18" charset="0"/>
                <a:cs typeface="Times New Roman" panose="02020603050405020304" pitchFamily="18" charset="0"/>
              </a:rPr>
              <a:t>:</a:t>
            </a:r>
            <a:r>
              <a:rPr lang="en-US" dirty="0">
                <a:latin typeface="Times New Roman" panose="02020603050405020304" pitchFamily="18" charset="0"/>
                <a:cs typeface="Times New Roman" panose="02020603050405020304" pitchFamily="18" charset="0"/>
              </a:rPr>
              <a:t> Momentary joy and physical satisfaction.</a:t>
            </a:r>
          </a:p>
          <a:p>
            <a:pPr>
              <a:buFont typeface="Wingdings 2" panose="05020102010507070707" pitchFamily="18" charset="2"/>
              <a:buNone/>
            </a:pPr>
            <a:endParaRPr lang="en-US" altLang="en-US" dirty="0">
              <a:solidFill>
                <a:schemeClr val="bg1"/>
              </a:solidFill>
              <a:latin typeface="Algerian" panose="04020705040A02060702" pitchFamily="82" charset="0"/>
            </a:endParaRPr>
          </a:p>
        </p:txBody>
      </p:sp>
    </p:spTree>
  </p:cSld>
  <p:clrMapOvr>
    <a:masterClrMapping/>
  </p:clrMapOvr>
  <p:transition spd="slow">
    <p:pull dir="d"/>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2F74B-00B3-102A-EBE5-53182FFC5BBC}"/>
              </a:ext>
            </a:extLst>
          </p:cNvPr>
          <p:cNvSpPr>
            <a:spLocks noGrp="1"/>
          </p:cNvSpPr>
          <p:nvPr>
            <p:ph type="title"/>
          </p:nvPr>
        </p:nvSpPr>
        <p:spPr>
          <a:xfrm>
            <a:off x="802640" y="152400"/>
            <a:ext cx="10830560" cy="1600200"/>
          </a:xfrm>
        </p:spPr>
        <p:txBody>
          <a:bodyPr/>
          <a:lstStyle/>
          <a:p>
            <a:r>
              <a:rPr lang="en-US" dirty="0"/>
              <a:t> </a:t>
            </a:r>
            <a:r>
              <a:rPr lang="en-US" b="1" dirty="0"/>
              <a:t>Eudaimonic Happiness</a:t>
            </a:r>
            <a:r>
              <a:rPr lang="en-US" dirty="0"/>
              <a:t> (Meaning-Based Happiness)</a:t>
            </a:r>
            <a:endParaRPr lang="en-IN" dirty="0"/>
          </a:p>
        </p:txBody>
      </p:sp>
      <p:sp>
        <p:nvSpPr>
          <p:cNvPr id="5" name="Rectangle 1">
            <a:extLst>
              <a:ext uri="{FF2B5EF4-FFF2-40B4-BE49-F238E27FC236}">
                <a16:creationId xmlns:a16="http://schemas.microsoft.com/office/drawing/2014/main" id="{94DC2229-A04F-F85B-53EA-5779E6D640A5}"/>
              </a:ext>
            </a:extLst>
          </p:cNvPr>
          <p:cNvSpPr>
            <a:spLocks noGrp="1" noChangeArrowheads="1"/>
          </p:cNvSpPr>
          <p:nvPr>
            <p:ph sz="half" idx="2"/>
          </p:nvPr>
        </p:nvSpPr>
        <p:spPr bwMode="auto">
          <a:xfrm>
            <a:off x="0" y="2258851"/>
            <a:ext cx="11982734" cy="409342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Definition</a:t>
            </a:r>
            <a:r>
              <a:rPr kumimoji="0" lang="en-US" altLang="en-US" sz="2000" b="0"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 </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Eudaimonic happiness is about living a life of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meaning</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purpose</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and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personal growth</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It's not just about feeling good in the moment but about engaging in activities that are fulfilling in the long term.</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Key Features</a:t>
            </a:r>
            <a:r>
              <a:rPr kumimoji="0" lang="en-US" altLang="en-US" sz="2000" b="0"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Self-actualization, personal growth, meaning, contribution to society, and aligning one’s actions with core values.</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kumimoji="0" lang="en-US" altLang="en-US" sz="20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Psychological Basis</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Based on Aristotle’s concept of </a:t>
            </a:r>
            <a:r>
              <a:rPr kumimoji="0" lang="en-US" altLang="en-US" sz="20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eudaimonia</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which is living in accordance with one's true nature and striving for human flourishing.</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Examples</a:t>
            </a:r>
            <a:r>
              <a:rPr kumimoji="0" lang="en-US" altLang="en-US" sz="2000" b="0"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Pursuing a meaningful career, helping others, engaging in creative activities, or making a positive impact on the world.</a:t>
            </a:r>
          </a:p>
          <a:p>
            <a:pPr marL="0" marR="0" lvl="0" indent="0" algn="just" defTabSz="914400" rtl="0" eaLnBrk="0" fontAlgn="base" latinLnBrk="0" hangingPunct="0">
              <a:lnSpc>
                <a:spcPct val="100000"/>
              </a:lnSpc>
              <a:spcBef>
                <a:spcPct val="0"/>
              </a:spcBef>
              <a:spcAft>
                <a:spcPct val="0"/>
              </a:spcAft>
              <a:buClrTx/>
              <a:buSzTx/>
              <a:buNone/>
              <a:tabLst/>
            </a:pPr>
            <a:endPar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None/>
              <a:tabLst/>
            </a:pPr>
            <a:r>
              <a:rPr kumimoji="0" lang="en-US" altLang="en-US" sz="2000" b="1"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Focus</a:t>
            </a:r>
            <a:r>
              <a:rPr kumimoji="0" lang="en-US" altLang="en-US" sz="2000" b="0" i="0" u="none" strike="noStrike" cap="none" normalizeH="0" baseline="0" dirty="0">
                <a:ln>
                  <a:noFill/>
                </a:ln>
                <a:solidFill>
                  <a:srgbClr val="FFFF00"/>
                </a:solidFill>
                <a:effectLst/>
                <a:latin typeface="Times New Roman" panose="02020603050405020304" pitchFamily="18" charset="0"/>
                <a:cs typeface="Times New Roman" panose="02020603050405020304" pitchFamily="18" charset="0"/>
              </a:rPr>
              <a:t>:</a:t>
            </a:r>
            <a:r>
              <a:rPr kumimoji="0" lang="en-US" altLang="en-US" sz="20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Long-term fulfillment, purpose, and living authentically </a:t>
            </a:r>
          </a:p>
        </p:txBody>
      </p:sp>
    </p:spTree>
    <p:extLst>
      <p:ext uri="{BB962C8B-B14F-4D97-AF65-F5344CB8AC3E}">
        <p14:creationId xmlns:p14="http://schemas.microsoft.com/office/powerpoint/2010/main" val="421312094"/>
      </p:ext>
    </p:extLst>
  </p:cSld>
  <p:clrMapOvr>
    <a:masterClrMapping/>
  </p:clrMapOvr>
  <p:transition spd="slow">
    <p:pull dir="d"/>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ACE6F-CAE5-9460-AED4-E2309F5CD227}"/>
              </a:ext>
            </a:extLst>
          </p:cNvPr>
          <p:cNvSpPr>
            <a:spLocks noGrp="1"/>
          </p:cNvSpPr>
          <p:nvPr>
            <p:ph type="title"/>
          </p:nvPr>
        </p:nvSpPr>
        <p:spPr>
          <a:xfrm>
            <a:off x="598714" y="152400"/>
            <a:ext cx="11255829" cy="1600200"/>
          </a:xfrm>
        </p:spPr>
        <p:txBody>
          <a:bodyPr/>
          <a:lstStyle/>
          <a:p>
            <a:pPr algn="just"/>
            <a:r>
              <a:rPr lang="en-US" b="1" dirty="0"/>
              <a:t>The PERMA Model (by Martin Seligman)</a:t>
            </a:r>
            <a:endParaRPr lang="en-IN" dirty="0"/>
          </a:p>
        </p:txBody>
      </p:sp>
      <p:sp>
        <p:nvSpPr>
          <p:cNvPr id="3" name="Text Placeholder 2">
            <a:extLst>
              <a:ext uri="{FF2B5EF4-FFF2-40B4-BE49-F238E27FC236}">
                <a16:creationId xmlns:a16="http://schemas.microsoft.com/office/drawing/2014/main" id="{8EC4E0C5-6C8C-3D50-4281-10153840B479}"/>
              </a:ext>
            </a:extLst>
          </p:cNvPr>
          <p:cNvSpPr>
            <a:spLocks noGrp="1"/>
          </p:cNvSpPr>
          <p:nvPr>
            <p:ph type="body" sz="half" idx="1"/>
          </p:nvPr>
        </p:nvSpPr>
        <p:spPr>
          <a:xfrm>
            <a:off x="337457" y="1828799"/>
            <a:ext cx="11517085" cy="4452257"/>
          </a:xfrm>
        </p:spPr>
        <p:txBody>
          <a:bodyPr>
            <a:normAutofit/>
          </a:bodyPr>
          <a:lstStyle/>
          <a:p>
            <a:pPr marL="0" indent="0">
              <a:buNone/>
            </a:pPr>
            <a:r>
              <a:rPr lang="en-US" sz="2800" b="1" dirty="0">
                <a:solidFill>
                  <a:schemeClr val="bg1"/>
                </a:solidFill>
                <a:latin typeface="Times New Roman" panose="02020603050405020304" pitchFamily="18" charset="0"/>
                <a:cs typeface="Times New Roman" panose="02020603050405020304" pitchFamily="18" charset="0"/>
              </a:rPr>
              <a:t>Martin Seligman</a:t>
            </a:r>
            <a:r>
              <a:rPr lang="en-US" sz="2800" dirty="0">
                <a:solidFill>
                  <a:schemeClr val="bg1"/>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a founder of </a:t>
            </a:r>
            <a:r>
              <a:rPr lang="en-US" sz="2800" b="1" dirty="0">
                <a:latin typeface="Times New Roman" panose="02020603050405020304" pitchFamily="18" charset="0"/>
                <a:cs typeface="Times New Roman" panose="02020603050405020304" pitchFamily="18" charset="0"/>
              </a:rPr>
              <a:t>positive psychology</a:t>
            </a:r>
            <a:r>
              <a:rPr lang="en-US" sz="2800" dirty="0">
                <a:latin typeface="Times New Roman" panose="02020603050405020304" pitchFamily="18" charset="0"/>
                <a:cs typeface="Times New Roman" panose="02020603050405020304" pitchFamily="18" charset="0"/>
              </a:rPr>
              <a:t>, proposed a framework for well-being known as the </a:t>
            </a:r>
            <a:r>
              <a:rPr lang="en-US" sz="2800" b="1" dirty="0">
                <a:solidFill>
                  <a:srgbClr val="FF0000"/>
                </a:solidFill>
                <a:latin typeface="Times New Roman" panose="02020603050405020304" pitchFamily="18" charset="0"/>
                <a:cs typeface="Times New Roman" panose="02020603050405020304" pitchFamily="18" charset="0"/>
              </a:rPr>
              <a:t>PERMA model</a:t>
            </a:r>
            <a:r>
              <a:rPr lang="en-US" sz="2800" dirty="0">
                <a:solidFill>
                  <a:srgbClr val="FF00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This model highlights five key components that contribute to happiness and flourishing:</a:t>
            </a:r>
          </a:p>
          <a:p>
            <a:pPr>
              <a:buFont typeface="Arial" panose="020B0604020202020204" pitchFamily="34" charset="0"/>
              <a:buChar char="•"/>
            </a:pPr>
            <a:r>
              <a:rPr lang="en-US" sz="2800" b="1" dirty="0">
                <a:latin typeface="Times New Roman" panose="02020603050405020304" pitchFamily="18" charset="0"/>
                <a:cs typeface="Times New Roman" panose="02020603050405020304" pitchFamily="18" charset="0"/>
              </a:rPr>
              <a:t> </a:t>
            </a:r>
            <a:r>
              <a:rPr lang="en-US" sz="2800" b="1" dirty="0">
                <a:solidFill>
                  <a:srgbClr val="FF0000"/>
                </a:solidFill>
                <a:latin typeface="Times New Roman" panose="02020603050405020304" pitchFamily="18" charset="0"/>
                <a:cs typeface="Times New Roman" panose="02020603050405020304" pitchFamily="18" charset="0"/>
              </a:rPr>
              <a:t>P</a:t>
            </a:r>
            <a:r>
              <a:rPr lang="en-US" sz="2800" dirty="0">
                <a:latin typeface="Times New Roman" panose="02020603050405020304" pitchFamily="18" charset="0"/>
                <a:cs typeface="Times New Roman" panose="02020603050405020304" pitchFamily="18" charset="0"/>
              </a:rPr>
              <a:t>ositive emotion (experiencing joy and contentment)</a:t>
            </a:r>
          </a:p>
          <a:p>
            <a:pPr>
              <a:buFont typeface="Arial" panose="020B0604020202020204"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E</a:t>
            </a:r>
            <a:r>
              <a:rPr lang="en-US" sz="2800" dirty="0">
                <a:latin typeface="Times New Roman" panose="02020603050405020304" pitchFamily="18" charset="0"/>
                <a:cs typeface="Times New Roman" panose="02020603050405020304" pitchFamily="18" charset="0"/>
              </a:rPr>
              <a:t>ngagement (being absorbed in activities)</a:t>
            </a:r>
          </a:p>
          <a:p>
            <a:pPr>
              <a:buFont typeface="Arial" panose="020B0604020202020204"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R</a:t>
            </a:r>
            <a:r>
              <a:rPr lang="en-US" sz="2800" dirty="0">
                <a:latin typeface="Times New Roman" panose="02020603050405020304" pitchFamily="18" charset="0"/>
                <a:cs typeface="Times New Roman" panose="02020603050405020304" pitchFamily="18" charset="0"/>
              </a:rPr>
              <a:t>elationships (having meaningful, supportive connections)</a:t>
            </a:r>
          </a:p>
          <a:p>
            <a:pPr>
              <a:buFont typeface="Arial" panose="020B0604020202020204"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M</a:t>
            </a:r>
            <a:r>
              <a:rPr lang="en-US" sz="2800" dirty="0">
                <a:latin typeface="Times New Roman" panose="02020603050405020304" pitchFamily="18" charset="0"/>
                <a:cs typeface="Times New Roman" panose="02020603050405020304" pitchFamily="18" charset="0"/>
              </a:rPr>
              <a:t>eaning (living with purpose)</a:t>
            </a:r>
          </a:p>
          <a:p>
            <a:pPr>
              <a:buFont typeface="Arial" panose="020B0604020202020204" pitchFamily="34" charset="0"/>
              <a:buChar char="•"/>
            </a:pPr>
            <a:r>
              <a:rPr lang="en-US" sz="2800" b="1" dirty="0">
                <a:solidFill>
                  <a:srgbClr val="FF0000"/>
                </a:solidFill>
                <a:latin typeface="Times New Roman" panose="02020603050405020304" pitchFamily="18" charset="0"/>
                <a:cs typeface="Times New Roman" panose="02020603050405020304" pitchFamily="18" charset="0"/>
              </a:rPr>
              <a:t>A</a:t>
            </a:r>
            <a:r>
              <a:rPr lang="en-US" sz="2800" dirty="0">
                <a:latin typeface="Times New Roman" panose="02020603050405020304" pitchFamily="18" charset="0"/>
                <a:cs typeface="Times New Roman" panose="02020603050405020304" pitchFamily="18" charset="0"/>
              </a:rPr>
              <a:t>ccomplishment (achieving goals)</a:t>
            </a:r>
          </a:p>
          <a:p>
            <a:pPr marL="0" indent="0">
              <a:buNone/>
            </a:pPr>
            <a:endParaRPr lang="en-US" dirty="0"/>
          </a:p>
          <a:p>
            <a:endParaRPr lang="en-IN" dirty="0"/>
          </a:p>
        </p:txBody>
      </p:sp>
    </p:spTree>
    <p:extLst>
      <p:ext uri="{BB962C8B-B14F-4D97-AF65-F5344CB8AC3E}">
        <p14:creationId xmlns:p14="http://schemas.microsoft.com/office/powerpoint/2010/main" val="3713817409"/>
      </p:ext>
    </p:extLst>
  </p:cSld>
  <p:clrMapOvr>
    <a:masterClrMapping/>
  </p:clrMapOvr>
  <p:transition spd="slow">
    <p:pull dir="d"/>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185997-F548-80D7-9E01-D8AD75B89F93}"/>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A5F6F3-AEAB-D213-ACDD-057663D8B3D1}"/>
              </a:ext>
            </a:extLst>
          </p:cNvPr>
          <p:cNvSpPr>
            <a:spLocks noGrp="1"/>
          </p:cNvSpPr>
          <p:nvPr>
            <p:ph type="title"/>
          </p:nvPr>
        </p:nvSpPr>
        <p:spPr/>
        <p:txBody>
          <a:bodyPr/>
          <a:lstStyle/>
          <a:p>
            <a:r>
              <a:rPr lang="en-US" sz="4400" b="1" dirty="0">
                <a:solidFill>
                  <a:srgbClr val="0070C0"/>
                </a:solidFill>
                <a:latin typeface="Cooper Black" panose="0208090404030B020404" pitchFamily="18" charset="0"/>
              </a:rPr>
              <a:t>A. Positive Emotion</a:t>
            </a:r>
            <a:br>
              <a:rPr lang="en-US" b="1" dirty="0">
                <a:solidFill>
                  <a:srgbClr val="FFFF00"/>
                </a:solidFill>
              </a:rPr>
            </a:br>
            <a:endParaRPr lang="en-IN" dirty="0"/>
          </a:p>
        </p:txBody>
      </p:sp>
      <p:sp>
        <p:nvSpPr>
          <p:cNvPr id="3" name="Text Placeholder 2">
            <a:extLst>
              <a:ext uri="{FF2B5EF4-FFF2-40B4-BE49-F238E27FC236}">
                <a16:creationId xmlns:a16="http://schemas.microsoft.com/office/drawing/2014/main" id="{E9C0CE25-25D0-8637-E177-92B847E0EF4C}"/>
              </a:ext>
            </a:extLst>
          </p:cNvPr>
          <p:cNvSpPr>
            <a:spLocks noGrp="1"/>
          </p:cNvSpPr>
          <p:nvPr>
            <p:ph type="body" sz="half" idx="1"/>
          </p:nvPr>
        </p:nvSpPr>
        <p:spPr>
          <a:xfrm>
            <a:off x="435429" y="2209800"/>
            <a:ext cx="11538857" cy="4147456"/>
          </a:xfrm>
        </p:spPr>
        <p:txBody>
          <a:bodyPr>
            <a:normAutofit/>
          </a:bodyPr>
          <a:lstStyle/>
          <a:p>
            <a:pPr marL="0" indent="0">
              <a:buNone/>
            </a:pPr>
            <a:r>
              <a:rPr lang="en-US" sz="2800" b="1" dirty="0">
                <a:solidFill>
                  <a:srgbClr val="FFFF00"/>
                </a:solidFill>
                <a:latin typeface="Times New Roman" panose="02020603050405020304" pitchFamily="18" charset="0"/>
                <a:cs typeface="Times New Roman" panose="02020603050405020304" pitchFamily="18" charset="0"/>
              </a:rPr>
              <a:t>Definition</a:t>
            </a:r>
            <a:r>
              <a:rPr lang="en-US" sz="2800" dirty="0">
                <a:latin typeface="Times New Roman" panose="02020603050405020304" pitchFamily="18" charset="0"/>
                <a:cs typeface="Times New Roman" panose="02020603050405020304" pitchFamily="18" charset="0"/>
              </a:rPr>
              <a:t>: Experiencing pleasant emotions like joy, gratitude, love, and optimism. Positive emotions are the foundation of happiness.</a:t>
            </a:r>
          </a:p>
          <a:p>
            <a:pPr marL="0" indent="0">
              <a:buNone/>
            </a:pPr>
            <a:r>
              <a:rPr lang="en-US" sz="2800" b="1" dirty="0">
                <a:solidFill>
                  <a:srgbClr val="FFFF00"/>
                </a:solidFill>
                <a:latin typeface="Times New Roman" panose="02020603050405020304" pitchFamily="18" charset="0"/>
                <a:cs typeface="Times New Roman" panose="02020603050405020304" pitchFamily="18" charset="0"/>
              </a:rPr>
              <a:t> Key Features</a:t>
            </a:r>
            <a:r>
              <a:rPr lang="en-US" sz="2800" dirty="0">
                <a:latin typeface="Times New Roman" panose="02020603050405020304" pitchFamily="18" charset="0"/>
                <a:cs typeface="Times New Roman" panose="02020603050405020304" pitchFamily="18" charset="0"/>
              </a:rPr>
              <a:t>: Experiencing positive feelings in the moment and cultivating an optimistic outlook.</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a:solidFill>
                  <a:srgbClr val="FFFF00"/>
                </a:solidFill>
                <a:latin typeface="Times New Roman" panose="02020603050405020304" pitchFamily="18" charset="0"/>
                <a:cs typeface="Times New Roman" panose="02020603050405020304" pitchFamily="18" charset="0"/>
              </a:rPr>
              <a:t>Examples</a:t>
            </a:r>
            <a:r>
              <a:rPr lang="en-US" sz="2800" dirty="0">
                <a:solidFill>
                  <a:srgbClr val="FFFF00"/>
                </a:solidFill>
                <a:latin typeface="Times New Roman" panose="02020603050405020304" pitchFamily="18" charset="0"/>
                <a:cs typeface="Times New Roman" panose="02020603050405020304" pitchFamily="18" charset="0"/>
              </a:rPr>
              <a:t>: </a:t>
            </a:r>
            <a:r>
              <a:rPr lang="en-US" sz="2800" dirty="0">
                <a:latin typeface="Times New Roman" panose="02020603050405020304" pitchFamily="18" charset="0"/>
                <a:cs typeface="Times New Roman" panose="02020603050405020304" pitchFamily="18" charset="0"/>
              </a:rPr>
              <a:t>Feeling gratitude, experiencing joy in a happy moment, or savoring a relaxing experience.</a:t>
            </a:r>
          </a:p>
          <a:p>
            <a:pPr marL="0" indent="0">
              <a:buNone/>
            </a:pPr>
            <a:r>
              <a:rPr lang="en-US" sz="2800" b="1" dirty="0">
                <a:latin typeface="Times New Roman" panose="02020603050405020304" pitchFamily="18" charset="0"/>
                <a:cs typeface="Times New Roman" panose="02020603050405020304" pitchFamily="18" charset="0"/>
              </a:rPr>
              <a:t> </a:t>
            </a:r>
            <a:r>
              <a:rPr lang="en-US" sz="2800" b="1" dirty="0">
                <a:solidFill>
                  <a:srgbClr val="FFFF00"/>
                </a:solidFill>
                <a:latin typeface="Times New Roman" panose="02020603050405020304" pitchFamily="18" charset="0"/>
                <a:cs typeface="Times New Roman" panose="02020603050405020304" pitchFamily="18" charset="0"/>
              </a:rPr>
              <a:t>Focus</a:t>
            </a:r>
            <a:r>
              <a:rPr lang="en-US" sz="2800" dirty="0">
                <a:latin typeface="Times New Roman" panose="02020603050405020304" pitchFamily="18" charset="0"/>
                <a:cs typeface="Times New Roman" panose="02020603050405020304" pitchFamily="18" charset="0"/>
              </a:rPr>
              <a:t>: The immediate feeling of happiness and joy.</a:t>
            </a:r>
          </a:p>
          <a:p>
            <a:endParaRPr lang="en-IN" dirty="0"/>
          </a:p>
        </p:txBody>
      </p:sp>
    </p:spTree>
    <p:extLst>
      <p:ext uri="{BB962C8B-B14F-4D97-AF65-F5344CB8AC3E}">
        <p14:creationId xmlns:p14="http://schemas.microsoft.com/office/powerpoint/2010/main" val="55819580"/>
      </p:ext>
    </p:extLst>
  </p:cSld>
  <p:clrMapOvr>
    <a:masterClrMapping/>
  </p:clrMapOvr>
  <p:transition spd="slow">
    <p:pull dir="d"/>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3618F-D8B8-D964-838A-126C491F21E2}"/>
              </a:ext>
            </a:extLst>
          </p:cNvPr>
          <p:cNvSpPr>
            <a:spLocks noGrp="1"/>
          </p:cNvSpPr>
          <p:nvPr>
            <p:ph type="title"/>
          </p:nvPr>
        </p:nvSpPr>
        <p:spPr/>
        <p:txBody>
          <a:bodyPr>
            <a:normAutofit/>
          </a:bodyPr>
          <a:lstStyle/>
          <a:p>
            <a:r>
              <a:rPr lang="en-US" sz="4400" dirty="0" err="1">
                <a:latin typeface="Cooper Black" panose="0208090404030B020404" pitchFamily="18" charset="0"/>
              </a:rPr>
              <a:t>Contd</a:t>
            </a:r>
            <a:r>
              <a:rPr lang="en-US" sz="4400" dirty="0">
                <a:latin typeface="Cooper Black" panose="0208090404030B020404" pitchFamily="18" charset="0"/>
              </a:rPr>
              <a:t>…</a:t>
            </a:r>
            <a:endParaRPr lang="en-IN" sz="4400" dirty="0">
              <a:latin typeface="Cooper Black" panose="0208090404030B020404" pitchFamily="18" charset="0"/>
            </a:endParaRPr>
          </a:p>
        </p:txBody>
      </p:sp>
      <p:sp>
        <p:nvSpPr>
          <p:cNvPr id="3" name="Text Placeholder 2">
            <a:extLst>
              <a:ext uri="{FF2B5EF4-FFF2-40B4-BE49-F238E27FC236}">
                <a16:creationId xmlns:a16="http://schemas.microsoft.com/office/drawing/2014/main" id="{AE7D0536-936F-581D-1E13-423824A2F9A8}"/>
              </a:ext>
            </a:extLst>
          </p:cNvPr>
          <p:cNvSpPr>
            <a:spLocks noGrp="1"/>
          </p:cNvSpPr>
          <p:nvPr>
            <p:ph type="body" sz="half" idx="1"/>
          </p:nvPr>
        </p:nvSpPr>
        <p:spPr>
          <a:xfrm>
            <a:off x="533400" y="1828799"/>
            <a:ext cx="11212286" cy="4615543"/>
          </a:xfrm>
        </p:spPr>
        <p:txBody>
          <a:bodyPr>
            <a:normAutofit lnSpcReduction="10000"/>
          </a:bodyPr>
          <a:lstStyle/>
          <a:p>
            <a:pPr marL="0" indent="0" algn="just">
              <a:buNone/>
            </a:pPr>
            <a:r>
              <a:rPr lang="en-US" sz="2400" b="1" dirty="0">
                <a:latin typeface="Times New Roman" panose="02020603050405020304" pitchFamily="18" charset="0"/>
                <a:cs typeface="Times New Roman" panose="02020603050405020304" pitchFamily="18" charset="0"/>
              </a:rPr>
              <a:t> </a:t>
            </a:r>
            <a:r>
              <a:rPr lang="en-US" sz="2800" b="1" dirty="0">
                <a:latin typeface="Times New Roman" panose="02020603050405020304" pitchFamily="18" charset="0"/>
                <a:cs typeface="Times New Roman" panose="02020603050405020304" pitchFamily="18" charset="0"/>
              </a:rPr>
              <a:t>B. </a:t>
            </a:r>
            <a:r>
              <a:rPr lang="en-US" sz="2800" b="1" dirty="0">
                <a:solidFill>
                  <a:srgbClr val="FFFF00"/>
                </a:solidFill>
                <a:latin typeface="Times New Roman" panose="02020603050405020304" pitchFamily="18" charset="0"/>
                <a:cs typeface="Times New Roman" panose="02020603050405020304" pitchFamily="18" charset="0"/>
              </a:rPr>
              <a:t>Engagement (Flow)</a:t>
            </a:r>
          </a:p>
          <a:p>
            <a:pPr marL="0" indent="0" algn="just">
              <a:buNone/>
            </a:pPr>
            <a:r>
              <a:rPr lang="en-US" sz="2800" b="1" dirty="0">
                <a:latin typeface="Times New Roman" panose="02020603050405020304" pitchFamily="18" charset="0"/>
                <a:cs typeface="Times New Roman" panose="02020603050405020304" pitchFamily="18" charset="0"/>
              </a:rPr>
              <a:t> Definition</a:t>
            </a:r>
            <a:r>
              <a:rPr lang="en-US" sz="2800" dirty="0">
                <a:latin typeface="Times New Roman" panose="02020603050405020304" pitchFamily="18" charset="0"/>
                <a:cs typeface="Times New Roman" panose="02020603050405020304" pitchFamily="18" charset="0"/>
              </a:rPr>
              <a:t>: Engagement refers to the feeling of being fully absorbed and immersed in an activity, often leading to the experience of </a:t>
            </a:r>
            <a:r>
              <a:rPr lang="en-US" sz="2800" b="1" dirty="0">
                <a:latin typeface="Times New Roman" panose="02020603050405020304" pitchFamily="18" charset="0"/>
                <a:cs typeface="Times New Roman" panose="02020603050405020304" pitchFamily="18" charset="0"/>
              </a:rPr>
              <a:t>flow</a:t>
            </a:r>
            <a:r>
              <a:rPr lang="en-US" sz="2800" dirty="0">
                <a:latin typeface="Times New Roman" panose="02020603050405020304" pitchFamily="18" charset="0"/>
                <a:cs typeface="Times New Roman" panose="02020603050405020304" pitchFamily="18" charset="0"/>
              </a:rPr>
              <a:t>.</a:t>
            </a:r>
          </a:p>
          <a:p>
            <a:pPr marL="0" indent="0" algn="just">
              <a:buNone/>
            </a:pPr>
            <a:r>
              <a:rPr lang="en-US" sz="2800" b="1" dirty="0">
                <a:latin typeface="Times New Roman" panose="02020603050405020304" pitchFamily="18" charset="0"/>
                <a:cs typeface="Times New Roman" panose="02020603050405020304" pitchFamily="18" charset="0"/>
              </a:rPr>
              <a:t> Key Features</a:t>
            </a:r>
            <a:r>
              <a:rPr lang="en-US" sz="2800" dirty="0">
                <a:latin typeface="Times New Roman" panose="02020603050405020304" pitchFamily="18" charset="0"/>
                <a:cs typeface="Times New Roman" panose="02020603050405020304" pitchFamily="18" charset="0"/>
              </a:rPr>
              <a:t>: Deep involvement in an activity where time seems to stand still, skills are matched with challenges, and there’s a sense of mastery and concentration.</a:t>
            </a:r>
          </a:p>
          <a:p>
            <a:pPr marL="0" indent="0" algn="just">
              <a:buNone/>
            </a:pPr>
            <a:r>
              <a:rPr lang="en-US" sz="2800" b="1" dirty="0">
                <a:latin typeface="Times New Roman" panose="02020603050405020304" pitchFamily="18" charset="0"/>
                <a:cs typeface="Times New Roman" panose="02020603050405020304" pitchFamily="18" charset="0"/>
              </a:rPr>
              <a:t> Examples</a:t>
            </a:r>
            <a:r>
              <a:rPr lang="en-US" sz="2800" dirty="0">
                <a:latin typeface="Times New Roman" panose="02020603050405020304" pitchFamily="18" charset="0"/>
                <a:cs typeface="Times New Roman" panose="02020603050405020304" pitchFamily="18" charset="0"/>
              </a:rPr>
              <a:t>: A musician in the middle of a performance, an athlete in the zone, or an artist completely immersed in their creative process.</a:t>
            </a:r>
          </a:p>
          <a:p>
            <a:pPr marL="0" indent="0" algn="just">
              <a:buNone/>
            </a:pPr>
            <a:r>
              <a:rPr lang="en-US" sz="2800" b="1" dirty="0">
                <a:latin typeface="Times New Roman" panose="02020603050405020304" pitchFamily="18" charset="0"/>
                <a:cs typeface="Times New Roman" panose="02020603050405020304" pitchFamily="18" charset="0"/>
              </a:rPr>
              <a:t> Focus</a:t>
            </a:r>
            <a:r>
              <a:rPr lang="en-US" sz="2800" dirty="0">
                <a:latin typeface="Times New Roman" panose="02020603050405020304" pitchFamily="18" charset="0"/>
                <a:cs typeface="Times New Roman" panose="02020603050405020304" pitchFamily="18" charset="0"/>
              </a:rPr>
              <a:t>: Deep immersion and enjoyment in activities that challenge your skills.</a:t>
            </a:r>
          </a:p>
          <a:p>
            <a:endParaRPr lang="en-IN" dirty="0"/>
          </a:p>
        </p:txBody>
      </p:sp>
    </p:spTree>
    <p:extLst>
      <p:ext uri="{BB962C8B-B14F-4D97-AF65-F5344CB8AC3E}">
        <p14:creationId xmlns:p14="http://schemas.microsoft.com/office/powerpoint/2010/main" val="3602094609"/>
      </p:ext>
    </p:extLst>
  </p:cSld>
  <p:clrMapOvr>
    <a:masterClrMapping/>
  </p:clrMapOvr>
  <p:transition spd="slow">
    <p:pull dir="d"/>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3D6B72-2FC8-39C8-0C9C-F6993792770C}"/>
              </a:ext>
            </a:extLst>
          </p:cNvPr>
          <p:cNvSpPr>
            <a:spLocks noGrp="1"/>
          </p:cNvSpPr>
          <p:nvPr>
            <p:ph type="title"/>
          </p:nvPr>
        </p:nvSpPr>
        <p:spPr/>
        <p:txBody>
          <a:bodyPr>
            <a:normAutofit/>
          </a:bodyPr>
          <a:lstStyle/>
          <a:p>
            <a:r>
              <a:rPr lang="en-US" sz="4400" dirty="0" err="1">
                <a:latin typeface="Cooper Black" panose="0208090404030B020404" pitchFamily="18" charset="0"/>
              </a:rPr>
              <a:t>Contd</a:t>
            </a:r>
            <a:r>
              <a:rPr lang="en-US" sz="4400" dirty="0">
                <a:latin typeface="Cooper Black" panose="0208090404030B020404" pitchFamily="18" charset="0"/>
              </a:rPr>
              <a:t>…</a:t>
            </a:r>
            <a:endParaRPr lang="en-IN" sz="4400" dirty="0">
              <a:latin typeface="Cooper Black" panose="0208090404030B020404" pitchFamily="18" charset="0"/>
            </a:endParaRPr>
          </a:p>
        </p:txBody>
      </p:sp>
      <p:sp>
        <p:nvSpPr>
          <p:cNvPr id="3" name="Text Placeholder 2">
            <a:extLst>
              <a:ext uri="{FF2B5EF4-FFF2-40B4-BE49-F238E27FC236}">
                <a16:creationId xmlns:a16="http://schemas.microsoft.com/office/drawing/2014/main" id="{290928CA-E8F9-CCC2-48B6-76C998B357EE}"/>
              </a:ext>
            </a:extLst>
          </p:cNvPr>
          <p:cNvSpPr>
            <a:spLocks noGrp="1"/>
          </p:cNvSpPr>
          <p:nvPr>
            <p:ph type="body" sz="half" idx="1"/>
          </p:nvPr>
        </p:nvSpPr>
        <p:spPr>
          <a:xfrm>
            <a:off x="664029" y="1828799"/>
            <a:ext cx="11146971" cy="4474029"/>
          </a:xfrm>
        </p:spPr>
        <p:txBody>
          <a:bodyPr>
            <a:normAutofit lnSpcReduction="10000"/>
          </a:bodyPr>
          <a:lstStyle/>
          <a:p>
            <a:pPr marL="0" indent="0" algn="just">
              <a:buNone/>
            </a:pPr>
            <a:r>
              <a:rPr lang="en-US" sz="2400" b="1" dirty="0">
                <a:solidFill>
                  <a:srgbClr val="FFFF00"/>
                </a:solidFill>
                <a:latin typeface="Times New Roman" panose="02020603050405020304" pitchFamily="18" charset="0"/>
                <a:cs typeface="Times New Roman" panose="02020603050405020304" pitchFamily="18" charset="0"/>
              </a:rPr>
              <a:t> C. Relationships (Positive Social Connections)</a:t>
            </a:r>
          </a:p>
          <a:p>
            <a:pPr marL="0" indent="0" algn="just">
              <a:buNone/>
            </a:pPr>
            <a:endParaRPr lang="en-US" sz="2400" b="1"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Definition</a:t>
            </a:r>
            <a:r>
              <a:rPr lang="en-US" sz="2400" dirty="0">
                <a:latin typeface="Times New Roman" panose="02020603050405020304" pitchFamily="18" charset="0"/>
                <a:cs typeface="Times New Roman" panose="02020603050405020304" pitchFamily="18" charset="0"/>
              </a:rPr>
              <a:t>: Happiness is strongly influenced by </a:t>
            </a:r>
            <a:r>
              <a:rPr lang="en-US" sz="2400" b="1" dirty="0">
                <a:latin typeface="Times New Roman" panose="02020603050405020304" pitchFamily="18" charset="0"/>
                <a:cs typeface="Times New Roman" panose="02020603050405020304" pitchFamily="18" charset="0"/>
              </a:rPr>
              <a:t>meaningful social connections</a:t>
            </a:r>
            <a:r>
              <a:rPr lang="en-US" sz="2400" dirty="0">
                <a:latin typeface="Times New Roman" panose="02020603050405020304" pitchFamily="18" charset="0"/>
                <a:cs typeface="Times New Roman" panose="02020603050405020304" pitchFamily="18" charset="0"/>
              </a:rPr>
              <a:t>. Having supportive, loving relationships contributes significantly to overall well-being.</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Key Features</a:t>
            </a:r>
            <a:r>
              <a:rPr lang="en-US" sz="2400" dirty="0">
                <a:latin typeface="Times New Roman" panose="02020603050405020304" pitchFamily="18" charset="0"/>
                <a:cs typeface="Times New Roman" panose="02020603050405020304" pitchFamily="18" charset="0"/>
              </a:rPr>
              <a:t>: Strong bonds, trust, social support, and a sense of belonging.</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Examples</a:t>
            </a:r>
            <a:r>
              <a:rPr lang="en-US" sz="2400" dirty="0">
                <a:latin typeface="Times New Roman" panose="02020603050405020304" pitchFamily="18" charset="0"/>
                <a:cs typeface="Times New Roman" panose="02020603050405020304" pitchFamily="18" charset="0"/>
              </a:rPr>
              <a:t>: Having close friends, family connections, or being part of a community.</a:t>
            </a:r>
          </a:p>
          <a:p>
            <a:pPr marL="0" indent="0" algn="just">
              <a:buNone/>
            </a:pPr>
            <a:endParaRPr lang="en-US" sz="2400" dirty="0">
              <a:latin typeface="Times New Roman" panose="02020603050405020304" pitchFamily="18" charset="0"/>
              <a:cs typeface="Times New Roman" panose="02020603050405020304" pitchFamily="18" charset="0"/>
            </a:endParaRPr>
          </a:p>
          <a:p>
            <a:pPr marL="0" indent="0" algn="just">
              <a:buNone/>
            </a:pPr>
            <a:r>
              <a:rPr lang="en-US" sz="2400" b="1" dirty="0">
                <a:latin typeface="Times New Roman" panose="02020603050405020304" pitchFamily="18" charset="0"/>
                <a:cs typeface="Times New Roman" panose="02020603050405020304" pitchFamily="18" charset="0"/>
              </a:rPr>
              <a:t> Focus</a:t>
            </a:r>
            <a:r>
              <a:rPr lang="en-US" sz="2400" dirty="0">
                <a:latin typeface="Times New Roman" panose="02020603050405020304" pitchFamily="18" charset="0"/>
                <a:cs typeface="Times New Roman" panose="02020603050405020304" pitchFamily="18" charset="0"/>
              </a:rPr>
              <a:t>: Quality social relationships that provide emotional support and belonging.</a:t>
            </a:r>
          </a:p>
          <a:p>
            <a:endParaRPr lang="en-IN" dirty="0"/>
          </a:p>
        </p:txBody>
      </p:sp>
    </p:spTree>
    <p:extLst>
      <p:ext uri="{BB962C8B-B14F-4D97-AF65-F5344CB8AC3E}">
        <p14:creationId xmlns:p14="http://schemas.microsoft.com/office/powerpoint/2010/main" val="141944897"/>
      </p:ext>
    </p:extLst>
  </p:cSld>
  <p:clrMapOvr>
    <a:masterClrMapping/>
  </p:clrMapOvr>
  <p:transition spd="slow">
    <p:pull dir="d"/>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1FE6C-CDFD-80CA-4969-CB30CCEE7686}"/>
              </a:ext>
            </a:extLst>
          </p:cNvPr>
          <p:cNvSpPr>
            <a:spLocks noGrp="1"/>
          </p:cNvSpPr>
          <p:nvPr>
            <p:ph type="title"/>
          </p:nvPr>
        </p:nvSpPr>
        <p:spPr/>
        <p:txBody>
          <a:bodyPr/>
          <a:lstStyle/>
          <a:p>
            <a:r>
              <a:rPr lang="en-US" sz="4400" dirty="0" err="1">
                <a:latin typeface="Cooper Black" panose="0208090404030B020404" pitchFamily="18" charset="0"/>
              </a:rPr>
              <a:t>Contd</a:t>
            </a:r>
            <a:r>
              <a:rPr lang="en-US" dirty="0"/>
              <a:t>…</a:t>
            </a:r>
            <a:endParaRPr lang="en-IN" dirty="0"/>
          </a:p>
        </p:txBody>
      </p:sp>
      <p:sp>
        <p:nvSpPr>
          <p:cNvPr id="3" name="Text Placeholder 2">
            <a:extLst>
              <a:ext uri="{FF2B5EF4-FFF2-40B4-BE49-F238E27FC236}">
                <a16:creationId xmlns:a16="http://schemas.microsoft.com/office/drawing/2014/main" id="{1A1F694F-AB36-52DB-3262-45FA372071A8}"/>
              </a:ext>
            </a:extLst>
          </p:cNvPr>
          <p:cNvSpPr>
            <a:spLocks noGrp="1"/>
          </p:cNvSpPr>
          <p:nvPr>
            <p:ph type="body" sz="half" idx="1"/>
          </p:nvPr>
        </p:nvSpPr>
        <p:spPr>
          <a:xfrm>
            <a:off x="293915" y="1828800"/>
            <a:ext cx="11386456" cy="4572000"/>
          </a:xfrm>
        </p:spPr>
        <p:txBody>
          <a:bodyPr>
            <a:normAutofit/>
          </a:bodyPr>
          <a:lstStyle/>
          <a:p>
            <a:pPr marL="0" indent="0">
              <a:buNone/>
            </a:pPr>
            <a:r>
              <a:rPr lang="en-US" sz="2400" b="1" dirty="0">
                <a:solidFill>
                  <a:srgbClr val="FFFF00"/>
                </a:solidFill>
                <a:latin typeface="Times New Roman" panose="02020603050405020304" pitchFamily="18" charset="0"/>
                <a:cs typeface="Times New Roman" panose="02020603050405020304" pitchFamily="18" charset="0"/>
              </a:rPr>
              <a:t> D. Meaning</a:t>
            </a:r>
          </a:p>
          <a:p>
            <a:pPr marL="0" indent="0" algn="just">
              <a:buNone/>
            </a:pPr>
            <a:r>
              <a:rPr lang="en-US" b="1" dirty="0"/>
              <a:t>  </a:t>
            </a:r>
            <a:r>
              <a:rPr lang="en-US" sz="2400" b="1" dirty="0">
                <a:latin typeface="Times New Roman" panose="02020603050405020304" pitchFamily="18" charset="0"/>
                <a:cs typeface="Times New Roman" panose="02020603050405020304" pitchFamily="18" charset="0"/>
              </a:rPr>
              <a:t>Definition</a:t>
            </a:r>
            <a:r>
              <a:rPr lang="en-US" sz="2400" dirty="0">
                <a:latin typeface="Times New Roman" panose="02020603050405020304" pitchFamily="18" charset="0"/>
                <a:cs typeface="Times New Roman" panose="02020603050405020304" pitchFamily="18" charset="0"/>
              </a:rPr>
              <a:t>: Living a life with </a:t>
            </a:r>
            <a:r>
              <a:rPr lang="en-US" sz="2400" b="1" dirty="0">
                <a:latin typeface="Times New Roman" panose="02020603050405020304" pitchFamily="18" charset="0"/>
                <a:cs typeface="Times New Roman" panose="02020603050405020304" pitchFamily="18" charset="0"/>
              </a:rPr>
              <a:t>meaning and purpose</a:t>
            </a:r>
            <a:r>
              <a:rPr lang="en-US" sz="2400" dirty="0">
                <a:latin typeface="Times New Roman" panose="02020603050405020304" pitchFamily="18" charset="0"/>
                <a:cs typeface="Times New Roman" panose="02020603050405020304" pitchFamily="18" charset="0"/>
              </a:rPr>
              <a:t> is a core element of happiness. This refers to the sense of being part of something larger than oneself and contributing to the greater good.</a:t>
            </a:r>
          </a:p>
          <a:p>
            <a:pPr marL="0" indent="0" algn="just">
              <a:buNone/>
            </a:pPr>
            <a:r>
              <a:rPr lang="en-US" sz="2400" b="1" dirty="0">
                <a:latin typeface="Times New Roman" panose="02020603050405020304" pitchFamily="18" charset="0"/>
                <a:cs typeface="Times New Roman" panose="02020603050405020304" pitchFamily="18" charset="0"/>
              </a:rPr>
              <a:t> Key Features</a:t>
            </a:r>
            <a:r>
              <a:rPr lang="en-US" sz="2400" dirty="0">
                <a:latin typeface="Times New Roman" panose="02020603050405020304" pitchFamily="18" charset="0"/>
                <a:cs typeface="Times New Roman" panose="02020603050405020304" pitchFamily="18" charset="0"/>
              </a:rPr>
              <a:t>: Feeling that one’s life has purpose, contributing to others, and aligning one’s life with personal values or a higher cause.</a:t>
            </a:r>
          </a:p>
          <a:p>
            <a:pPr marL="0" indent="0" algn="just">
              <a:buNone/>
            </a:pPr>
            <a:r>
              <a:rPr lang="en-US" sz="2400" b="1" dirty="0">
                <a:latin typeface="Times New Roman" panose="02020603050405020304" pitchFamily="18" charset="0"/>
                <a:cs typeface="Times New Roman" panose="02020603050405020304" pitchFamily="18" charset="0"/>
              </a:rPr>
              <a:t> Examples</a:t>
            </a:r>
            <a:r>
              <a:rPr lang="en-US" sz="2400" dirty="0">
                <a:latin typeface="Times New Roman" panose="02020603050405020304" pitchFamily="18" charset="0"/>
                <a:cs typeface="Times New Roman" panose="02020603050405020304" pitchFamily="18" charset="0"/>
              </a:rPr>
              <a:t>: Volunteering, pursuing a career that aligns with your values, or participating in a cause you care about.</a:t>
            </a:r>
          </a:p>
          <a:p>
            <a:pPr marL="0" indent="0" algn="just">
              <a:buNone/>
            </a:pPr>
            <a:r>
              <a:rPr lang="en-US" sz="2400" b="1" dirty="0">
                <a:latin typeface="Times New Roman" panose="02020603050405020304" pitchFamily="18" charset="0"/>
                <a:cs typeface="Times New Roman" panose="02020603050405020304" pitchFamily="18" charset="0"/>
              </a:rPr>
              <a:t> Focus</a:t>
            </a:r>
            <a:r>
              <a:rPr lang="en-US" sz="2400" dirty="0">
                <a:latin typeface="Times New Roman" panose="02020603050405020304" pitchFamily="18" charset="0"/>
                <a:cs typeface="Times New Roman" panose="02020603050405020304" pitchFamily="18" charset="0"/>
              </a:rPr>
              <a:t>: Living with purpose and contributing to something beyond oneself.</a:t>
            </a:r>
          </a:p>
          <a:p>
            <a:endParaRPr lang="en-IN" dirty="0"/>
          </a:p>
        </p:txBody>
      </p:sp>
    </p:spTree>
    <p:extLst>
      <p:ext uri="{BB962C8B-B14F-4D97-AF65-F5344CB8AC3E}">
        <p14:creationId xmlns:p14="http://schemas.microsoft.com/office/powerpoint/2010/main" val="1804750267"/>
      </p:ext>
    </p:extLst>
  </p:cSld>
  <p:clrMapOvr>
    <a:masterClrMapping/>
  </p:clrMapOvr>
  <p:transition spd="slow">
    <p:pull dir="d"/>
    <p:sndAc>
      <p:stSnd>
        <p:snd r:embed="rId2" name="chimes.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TM03090430[[fn=Banded]]</Template>
  <TotalTime>260</TotalTime>
  <Words>1361</Words>
  <Application>Microsoft Office PowerPoint</Application>
  <PresentationFormat>Widescreen</PresentationFormat>
  <Paragraphs>96</Paragraphs>
  <Slides>16</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Algerian</vt:lpstr>
      <vt:lpstr>Arial</vt:lpstr>
      <vt:lpstr>Calibri</vt:lpstr>
      <vt:lpstr>Cooper Black</vt:lpstr>
      <vt:lpstr>Corbel</vt:lpstr>
      <vt:lpstr>Times New Roman</vt:lpstr>
      <vt:lpstr>Wingdings</vt:lpstr>
      <vt:lpstr>Wingdings 2</vt:lpstr>
      <vt:lpstr>Banded</vt:lpstr>
      <vt:lpstr>HAPPINESS</vt:lpstr>
      <vt:lpstr>PowerPoint Presentation</vt:lpstr>
      <vt:lpstr>   Types of happiness</vt:lpstr>
      <vt:lpstr> Eudaimonic Happiness (Meaning-Based Happiness)</vt:lpstr>
      <vt:lpstr>The PERMA Model (by Martin Seligman)</vt:lpstr>
      <vt:lpstr>A. Positive Emotion </vt:lpstr>
      <vt:lpstr>Contd…</vt:lpstr>
      <vt:lpstr>Contd…</vt:lpstr>
      <vt:lpstr>Contd…</vt:lpstr>
      <vt:lpstr>Contd…</vt:lpstr>
      <vt:lpstr>Social Happiness (Happiness from Relationships) </vt:lpstr>
      <vt:lpstr>Gratitude and Happiness </vt:lpstr>
      <vt:lpstr>Conclusion </vt:lpstr>
      <vt:lpstr>HIERARCHY OF HAPPINESS</vt:lpstr>
      <vt:lpstr>References: </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garima shahi</dc:creator>
  <cp:lastModifiedBy>Dr. Priyanka</cp:lastModifiedBy>
  <cp:revision>30</cp:revision>
  <dcterms:created xsi:type="dcterms:W3CDTF">2023-11-29T06:21:58Z</dcterms:created>
  <dcterms:modified xsi:type="dcterms:W3CDTF">2024-11-13T09:59:00Z</dcterms:modified>
</cp:coreProperties>
</file>