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B2B8C3-6806-4196-87F8-BD1187DC8F57}" type="datetimeFigureOut">
              <a:rPr lang="en-US" smtClean="0"/>
              <a:pPr/>
              <a:t>8/26/2020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8AF4D-243C-409F-AF9D-E2B7C0363E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8AF4D-243C-409F-AF9D-E2B7C0363E5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E8AF4D-243C-409F-AF9D-E2B7C0363E5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History </a:t>
            </a:r>
            <a:endParaRPr lang="en-US" dirty="0"/>
          </a:p>
        </p:txBody>
      </p:sp>
      <p:sp>
        <p:nvSpPr>
          <p:cNvPr id="4" name="Slide Number Placeholder 3"/>
          <p:cNvSpPr>
            <a:spLocks noGrp="1"/>
          </p:cNvSpPr>
          <p:nvPr>
            <p:ph type="sldNum" sz="quarter" idx="10"/>
          </p:nvPr>
        </p:nvSpPr>
        <p:spPr/>
        <p:txBody>
          <a:bodyPr/>
          <a:lstStyle/>
          <a:p>
            <a:fld id="{0AE8AF4D-243C-409F-AF9D-E2B7C0363E5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Established fermentation process may be divided in six basic components</a:t>
            </a:r>
            <a:endParaRPr lang="en-US" dirty="0"/>
          </a:p>
        </p:txBody>
      </p:sp>
      <p:sp>
        <p:nvSpPr>
          <p:cNvPr id="4" name="Slide Number Placeholder 3"/>
          <p:cNvSpPr>
            <a:spLocks noGrp="1"/>
          </p:cNvSpPr>
          <p:nvPr>
            <p:ph type="sldNum" sz="quarter" idx="10"/>
          </p:nvPr>
        </p:nvSpPr>
        <p:spPr/>
        <p:txBody>
          <a:bodyPr/>
          <a:lstStyle/>
          <a:p>
            <a:fld id="{EBFFA7B0-B447-44A0-B728-2511547F37B1}"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FA7B0-B447-44A0-B728-2511547F37B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34B8BA9-6A4A-4852-AEB8-0ACC76E891B3}" type="datetimeFigureOut">
              <a:rPr lang="en-US" smtClean="0"/>
              <a:pPr/>
              <a:t>8/26/2020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845D906-576A-48B9-92F8-401C84B6DE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4B8BA9-6A4A-4852-AEB8-0ACC76E891B3}"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5D906-576A-48B9-92F8-401C84B6DE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4B8BA9-6A4A-4852-AEB8-0ACC76E891B3}"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5D906-576A-48B9-92F8-401C84B6DE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34B8BA9-6A4A-4852-AEB8-0ACC76E891B3}" type="datetimeFigureOut">
              <a:rPr lang="en-US" smtClean="0"/>
              <a:pPr/>
              <a:t>8/26/2020</a:t>
            </a:fld>
            <a:endParaRPr lang="en-US"/>
          </a:p>
        </p:txBody>
      </p:sp>
      <p:sp>
        <p:nvSpPr>
          <p:cNvPr id="9" name="Slide Number Placeholder 8"/>
          <p:cNvSpPr>
            <a:spLocks noGrp="1"/>
          </p:cNvSpPr>
          <p:nvPr>
            <p:ph type="sldNum" sz="quarter" idx="15"/>
          </p:nvPr>
        </p:nvSpPr>
        <p:spPr/>
        <p:txBody>
          <a:bodyPr rtlCol="0"/>
          <a:lstStyle/>
          <a:p>
            <a:fld id="{E845D906-576A-48B9-92F8-401C84B6DE5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34B8BA9-6A4A-4852-AEB8-0ACC76E891B3}" type="datetimeFigureOut">
              <a:rPr lang="en-US" smtClean="0"/>
              <a:pPr/>
              <a:t>8/26/2020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845D906-576A-48B9-92F8-401C84B6DE5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34B8BA9-6A4A-4852-AEB8-0ACC76E891B3}"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5D906-576A-48B9-92F8-401C84B6DE5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34B8BA9-6A4A-4852-AEB8-0ACC76E891B3}" type="datetimeFigureOut">
              <a:rPr lang="en-US" smtClean="0"/>
              <a:pPr/>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5D906-576A-48B9-92F8-401C84B6DE5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34B8BA9-6A4A-4852-AEB8-0ACC76E891B3}" type="datetimeFigureOut">
              <a:rPr lang="en-US" smtClean="0"/>
              <a:pPr/>
              <a:t>8/26/2020</a:t>
            </a:fld>
            <a:endParaRPr lang="en-US"/>
          </a:p>
        </p:txBody>
      </p:sp>
      <p:sp>
        <p:nvSpPr>
          <p:cNvPr id="7" name="Slide Number Placeholder 6"/>
          <p:cNvSpPr>
            <a:spLocks noGrp="1"/>
          </p:cNvSpPr>
          <p:nvPr>
            <p:ph type="sldNum" sz="quarter" idx="11"/>
          </p:nvPr>
        </p:nvSpPr>
        <p:spPr/>
        <p:txBody>
          <a:bodyPr rtlCol="0"/>
          <a:lstStyle/>
          <a:p>
            <a:fld id="{E845D906-576A-48B9-92F8-401C84B6DE5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B8BA9-6A4A-4852-AEB8-0ACC76E891B3}" type="datetimeFigureOut">
              <a:rPr lang="en-US" smtClean="0"/>
              <a:pPr/>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5D906-576A-48B9-92F8-401C84B6DE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34B8BA9-6A4A-4852-AEB8-0ACC76E891B3}" type="datetimeFigureOut">
              <a:rPr lang="en-US" smtClean="0"/>
              <a:pPr/>
              <a:t>8/26/2020</a:t>
            </a:fld>
            <a:endParaRPr lang="en-US"/>
          </a:p>
        </p:txBody>
      </p:sp>
      <p:sp>
        <p:nvSpPr>
          <p:cNvPr id="22" name="Slide Number Placeholder 21"/>
          <p:cNvSpPr>
            <a:spLocks noGrp="1"/>
          </p:cNvSpPr>
          <p:nvPr>
            <p:ph type="sldNum" sz="quarter" idx="15"/>
          </p:nvPr>
        </p:nvSpPr>
        <p:spPr/>
        <p:txBody>
          <a:bodyPr rtlCol="0"/>
          <a:lstStyle/>
          <a:p>
            <a:fld id="{E845D906-576A-48B9-92F8-401C84B6DE5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34B8BA9-6A4A-4852-AEB8-0ACC76E891B3}" type="datetimeFigureOut">
              <a:rPr lang="en-US" smtClean="0"/>
              <a:pPr/>
              <a:t>8/26/2020</a:t>
            </a:fld>
            <a:endParaRPr lang="en-US"/>
          </a:p>
        </p:txBody>
      </p:sp>
      <p:sp>
        <p:nvSpPr>
          <p:cNvPr id="18" name="Slide Number Placeholder 17"/>
          <p:cNvSpPr>
            <a:spLocks noGrp="1"/>
          </p:cNvSpPr>
          <p:nvPr>
            <p:ph type="sldNum" sz="quarter" idx="11"/>
          </p:nvPr>
        </p:nvSpPr>
        <p:spPr/>
        <p:txBody>
          <a:bodyPr rtlCol="0"/>
          <a:lstStyle/>
          <a:p>
            <a:fld id="{E845D906-576A-48B9-92F8-401C84B6DE5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34B8BA9-6A4A-4852-AEB8-0ACC76E891B3}" type="datetimeFigureOut">
              <a:rPr lang="en-US" smtClean="0"/>
              <a:pPr/>
              <a:t>8/26/2020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845D906-576A-48B9-92F8-401C84B6DE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772400" cy="1470025"/>
          </a:xfrm>
        </p:spPr>
        <p:txBody>
          <a:bodyPr>
            <a:normAutofit/>
          </a:bodyPr>
          <a:lstStyle/>
          <a:p>
            <a:pPr algn="ctr"/>
            <a:r>
              <a:rPr lang="en-GB" dirty="0" smtClean="0">
                <a:latin typeface="Arial Rounded MT Bold" pitchFamily="34" charset="0"/>
              </a:rPr>
              <a:t>BIOPROCESS TECHNOLOGY </a:t>
            </a:r>
            <a:br>
              <a:rPr lang="en-GB" dirty="0" smtClean="0">
                <a:latin typeface="Arial Rounded MT Bold" pitchFamily="34" charset="0"/>
              </a:rPr>
            </a:br>
            <a:r>
              <a:rPr lang="en-GB" dirty="0" smtClean="0">
                <a:latin typeface="Arial Rounded MT Bold" pitchFamily="34" charset="0"/>
              </a:rPr>
              <a:t>(MBT-303)</a:t>
            </a:r>
            <a:endParaRPr lang="en-US" dirty="0">
              <a:latin typeface="Arial Rounded MT Bold" pitchFamily="34" charset="0"/>
            </a:endParaRPr>
          </a:p>
        </p:txBody>
      </p:sp>
      <p:pic>
        <p:nvPicPr>
          <p:cNvPr id="14338" name="Picture 2" descr="Securecell Lucullus - PIMS - BPES UK Supplier"/>
          <p:cNvPicPr>
            <a:picLocks noChangeAspect="1" noChangeArrowheads="1"/>
          </p:cNvPicPr>
          <p:nvPr/>
        </p:nvPicPr>
        <p:blipFill>
          <a:blip r:embed="rId3" cstate="print"/>
          <a:srcRect/>
          <a:stretch>
            <a:fillRect/>
          </a:stretch>
        </p:blipFill>
        <p:spPr bwMode="auto">
          <a:xfrm>
            <a:off x="1691680" y="2132856"/>
            <a:ext cx="5904656" cy="4428492"/>
          </a:xfrm>
          <a:prstGeom prst="rect">
            <a:avLst/>
          </a:prstGeom>
          <a:noFill/>
        </p:spPr>
      </p:pic>
      <p:sp>
        <p:nvSpPr>
          <p:cNvPr id="5" name="Rectangle 4"/>
          <p:cNvSpPr/>
          <p:nvPr/>
        </p:nvSpPr>
        <p:spPr>
          <a:xfrm>
            <a:off x="7236296" y="6381328"/>
            <a:ext cx="1787669" cy="369332"/>
          </a:xfrm>
          <a:prstGeom prst="rect">
            <a:avLst/>
          </a:prstGeom>
        </p:spPr>
        <p:txBody>
          <a:bodyPr wrap="none">
            <a:spAutoFit/>
          </a:bodyPr>
          <a:lstStyle/>
          <a:p>
            <a:r>
              <a:rPr lang="en-GB" i="1" dirty="0" smtClean="0"/>
              <a:t>Prof. </a:t>
            </a:r>
            <a:r>
              <a:rPr lang="en-GB" i="1" dirty="0" err="1" smtClean="0"/>
              <a:t>R.K.Gaur</a:t>
            </a:r>
            <a:endParaRPr lang="en-U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533400" y="304800"/>
            <a:ext cx="8153400" cy="6172200"/>
          </a:xfrm>
        </p:spPr>
        <p:txBody>
          <a:bodyPr rtlCol="0">
            <a:normAutofit lnSpcReduction="10000"/>
          </a:bodyPr>
          <a:lstStyle/>
          <a:p>
            <a:pPr eaLnBrk="1" fontAlgn="auto" hangingPunct="1">
              <a:spcAft>
                <a:spcPts val="0"/>
              </a:spcAft>
              <a:buFont typeface="Wingdings 3" charset="2"/>
              <a:buChar char=""/>
              <a:defRPr/>
            </a:pPr>
            <a:r>
              <a:rPr lang="en-US" altLang="en-US" sz="2600" b="1" dirty="0" smtClean="0">
                <a:solidFill>
                  <a:schemeClr val="tx1">
                    <a:lumMod val="75000"/>
                    <a:lumOff val="25000"/>
                  </a:schemeClr>
                </a:solidFill>
              </a:rPr>
              <a:t>1970s</a:t>
            </a:r>
            <a:r>
              <a:rPr lang="en-US" altLang="en-US" sz="2400" dirty="0" smtClean="0">
                <a:solidFill>
                  <a:schemeClr val="tx1">
                    <a:lumMod val="75000"/>
                    <a:lumOff val="25000"/>
                  </a:schemeClr>
                </a:solidFill>
              </a:rPr>
              <a:t> </a:t>
            </a:r>
            <a:r>
              <a:rPr lang="en-US" altLang="en-US" sz="2000" dirty="0" smtClean="0">
                <a:solidFill>
                  <a:schemeClr val="tx1">
                    <a:lumMod val="75000"/>
                    <a:lumOff val="25000"/>
                  </a:schemeClr>
                </a:solidFill>
              </a:rPr>
              <a:t>      </a:t>
            </a:r>
            <a:r>
              <a:rPr lang="en-US" altLang="en-US" sz="2400" dirty="0" smtClean="0">
                <a:solidFill>
                  <a:schemeClr val="tx1">
                    <a:lumMod val="75000"/>
                    <a:lumOff val="25000"/>
                  </a:schemeClr>
                </a:solidFill>
              </a:rPr>
              <a:t>Human growth hormone was synthesized. </a:t>
            </a:r>
          </a:p>
          <a:p>
            <a:pPr eaLnBrk="1" fontAlgn="auto" hangingPunct="1">
              <a:spcAft>
                <a:spcPts val="0"/>
              </a:spcAft>
              <a:buFontTx/>
              <a:buNone/>
              <a:defRPr/>
            </a:pPr>
            <a:r>
              <a:rPr lang="en-US" altLang="en-US" sz="2400" dirty="0" smtClean="0">
                <a:solidFill>
                  <a:schemeClr val="tx1">
                    <a:lumMod val="75000"/>
                    <a:lumOff val="25000"/>
                  </a:schemeClr>
                </a:solidFill>
              </a:rPr>
              <a:t>                    The development of recombinant human</a:t>
            </a:r>
          </a:p>
          <a:p>
            <a:pPr eaLnBrk="1" fontAlgn="auto" hangingPunct="1">
              <a:spcAft>
                <a:spcPts val="0"/>
              </a:spcAft>
              <a:buFontTx/>
              <a:buNone/>
              <a:defRPr/>
            </a:pPr>
            <a:r>
              <a:rPr lang="en-US" altLang="en-US" sz="2400" dirty="0" smtClean="0">
                <a:solidFill>
                  <a:schemeClr val="tx1">
                    <a:lumMod val="75000"/>
                    <a:lumOff val="25000"/>
                  </a:schemeClr>
                </a:solidFill>
              </a:rPr>
              <a:t>                    insulin.  </a:t>
            </a:r>
            <a:endParaRPr lang="en-US" altLang="en-US" sz="2400" b="1"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2600" b="1" dirty="0" smtClean="0">
                <a:solidFill>
                  <a:schemeClr val="tx1">
                    <a:lumMod val="75000"/>
                    <a:lumOff val="25000"/>
                  </a:schemeClr>
                </a:solidFill>
              </a:rPr>
              <a:t>1980s</a:t>
            </a:r>
            <a:r>
              <a:rPr lang="en-US" altLang="en-US" sz="2400" b="1" dirty="0" smtClean="0">
                <a:solidFill>
                  <a:schemeClr val="tx1">
                    <a:lumMod val="75000"/>
                    <a:lumOff val="25000"/>
                  </a:schemeClr>
                </a:solidFill>
              </a:rPr>
              <a:t>     </a:t>
            </a:r>
            <a:r>
              <a:rPr lang="en-US" altLang="en-US" sz="2400" dirty="0" smtClean="0">
                <a:solidFill>
                  <a:schemeClr val="tx1">
                    <a:lumMod val="75000"/>
                    <a:lumOff val="25000"/>
                  </a:schemeClr>
                </a:solidFill>
              </a:rPr>
              <a:t> </a:t>
            </a:r>
            <a:r>
              <a:rPr lang="en-US" altLang="en-US" sz="2400" i="1" u="sng" dirty="0" smtClean="0">
                <a:solidFill>
                  <a:schemeClr val="tx1">
                    <a:lumMod val="75000"/>
                    <a:lumOff val="25000"/>
                  </a:schemeClr>
                </a:solidFill>
              </a:rPr>
              <a:t>Kohler</a:t>
            </a:r>
            <a:r>
              <a:rPr lang="en-US" altLang="en-US" sz="2400" dirty="0" smtClean="0">
                <a:solidFill>
                  <a:schemeClr val="tx1">
                    <a:lumMod val="75000"/>
                    <a:lumOff val="25000"/>
                  </a:schemeClr>
                </a:solidFill>
              </a:rPr>
              <a:t> and </a:t>
            </a:r>
            <a:r>
              <a:rPr lang="en-US" altLang="en-US" sz="2400" i="1" u="sng" dirty="0" smtClean="0">
                <a:solidFill>
                  <a:schemeClr val="tx1">
                    <a:lumMod val="75000"/>
                    <a:lumOff val="25000"/>
                  </a:schemeClr>
                </a:solidFill>
              </a:rPr>
              <a:t>Milstein</a:t>
            </a:r>
            <a:r>
              <a:rPr lang="en-US" altLang="en-US" sz="2400" dirty="0" smtClean="0">
                <a:solidFill>
                  <a:schemeClr val="tx1">
                    <a:lumMod val="75000"/>
                    <a:lumOff val="25000"/>
                  </a:schemeClr>
                </a:solidFill>
              </a:rPr>
              <a:t> developed monoclonal </a:t>
            </a:r>
          </a:p>
          <a:p>
            <a:pPr eaLnBrk="1" fontAlgn="auto" hangingPunct="1">
              <a:spcAft>
                <a:spcPts val="0"/>
              </a:spcAft>
              <a:buFontTx/>
              <a:buNone/>
              <a:defRPr/>
            </a:pPr>
            <a:r>
              <a:rPr lang="en-US" altLang="en-US" sz="2400" dirty="0" smtClean="0">
                <a:solidFill>
                  <a:schemeClr val="tx1">
                    <a:lumMod val="75000"/>
                    <a:lumOff val="25000"/>
                  </a:schemeClr>
                </a:solidFill>
              </a:rPr>
              <a:t>                    antibodies.</a:t>
            </a:r>
          </a:p>
          <a:p>
            <a:pPr eaLnBrk="1" fontAlgn="auto" hangingPunct="1">
              <a:spcAft>
                <a:spcPts val="0"/>
              </a:spcAft>
              <a:buFontTx/>
              <a:buNone/>
              <a:defRPr/>
            </a:pPr>
            <a:r>
              <a:rPr lang="en-US" altLang="en-US" sz="2400" dirty="0" smtClean="0">
                <a:solidFill>
                  <a:schemeClr val="tx1">
                    <a:lumMod val="75000"/>
                    <a:lumOff val="25000"/>
                  </a:schemeClr>
                </a:solidFill>
              </a:rPr>
              <a:t>                    The production of poly (</a:t>
            </a:r>
            <a:r>
              <a:rPr lang="en-US" altLang="en-US" sz="2400" dirty="0" err="1" smtClean="0">
                <a:solidFill>
                  <a:schemeClr val="tx1">
                    <a:lumMod val="75000"/>
                    <a:lumOff val="25000"/>
                  </a:schemeClr>
                </a:solidFill>
              </a:rPr>
              <a:t>hydroxybutyrate</a:t>
            </a:r>
            <a:r>
              <a:rPr lang="en-US" altLang="en-US" sz="2400" dirty="0" smtClean="0">
                <a:solidFill>
                  <a:schemeClr val="tx1">
                    <a:lumMod val="75000"/>
                    <a:lumOff val="25000"/>
                  </a:schemeClr>
                </a:solidFill>
              </a:rPr>
              <a:t>).</a:t>
            </a:r>
          </a:p>
          <a:p>
            <a:pPr eaLnBrk="1" fontAlgn="auto" hangingPunct="1">
              <a:spcAft>
                <a:spcPts val="0"/>
              </a:spcAft>
              <a:buFontTx/>
              <a:buNone/>
              <a:defRPr/>
            </a:pPr>
            <a:r>
              <a:rPr lang="en-US" altLang="en-US" sz="2400" dirty="0" smtClean="0">
                <a:solidFill>
                  <a:schemeClr val="tx1">
                    <a:lumMod val="75000"/>
                    <a:lumOff val="25000"/>
                  </a:schemeClr>
                </a:solidFill>
              </a:rPr>
              <a:t>                    US Supreme Court approved the principle of </a:t>
            </a:r>
          </a:p>
          <a:p>
            <a:pPr eaLnBrk="1" fontAlgn="auto" hangingPunct="1">
              <a:spcAft>
                <a:spcPts val="0"/>
              </a:spcAft>
              <a:buFontTx/>
              <a:buNone/>
              <a:defRPr/>
            </a:pPr>
            <a:r>
              <a:rPr lang="en-US" altLang="en-US" sz="2400" dirty="0" smtClean="0">
                <a:solidFill>
                  <a:schemeClr val="tx1">
                    <a:lumMod val="75000"/>
                    <a:lumOff val="25000"/>
                  </a:schemeClr>
                </a:solidFill>
              </a:rPr>
              <a:t>                    patenting organisms.</a:t>
            </a:r>
          </a:p>
          <a:p>
            <a:pPr eaLnBrk="1" fontAlgn="auto" hangingPunct="1">
              <a:spcAft>
                <a:spcPts val="0"/>
              </a:spcAft>
              <a:buFontTx/>
              <a:buNone/>
              <a:defRPr/>
            </a:pPr>
            <a:r>
              <a:rPr lang="en-US" altLang="en-US" sz="2400" dirty="0" smtClean="0">
                <a:solidFill>
                  <a:schemeClr val="tx1">
                    <a:lumMod val="75000"/>
                    <a:lumOff val="25000"/>
                  </a:schemeClr>
                </a:solidFill>
              </a:rPr>
              <a:t>                    First recombinant DNA vaccine for </a:t>
            </a:r>
            <a:r>
              <a:rPr lang="en-US" altLang="en-US" sz="2000" dirty="0" smtClean="0">
                <a:solidFill>
                  <a:schemeClr val="tx1">
                    <a:lumMod val="75000"/>
                    <a:lumOff val="25000"/>
                  </a:schemeClr>
                </a:solidFill>
              </a:rPr>
              <a:t>livestock</a:t>
            </a:r>
            <a:r>
              <a:rPr lang="en-US" altLang="en-US" sz="2400" dirty="0" smtClean="0">
                <a:solidFill>
                  <a:schemeClr val="tx1">
                    <a:lumMod val="75000"/>
                    <a:lumOff val="25000"/>
                  </a:schemeClr>
                </a:solidFill>
              </a:rPr>
              <a:t>.</a:t>
            </a:r>
          </a:p>
          <a:p>
            <a:pPr eaLnBrk="1" fontAlgn="auto" hangingPunct="1">
              <a:spcAft>
                <a:spcPts val="0"/>
              </a:spcAft>
              <a:buFontTx/>
              <a:buNone/>
              <a:defRPr/>
            </a:pPr>
            <a:r>
              <a:rPr lang="en-US" altLang="en-US" sz="2400" dirty="0" smtClean="0">
                <a:solidFill>
                  <a:schemeClr val="tx1">
                    <a:lumMod val="75000"/>
                    <a:lumOff val="25000"/>
                  </a:schemeClr>
                </a:solidFill>
              </a:rPr>
              <a:t>                    FDA approved Insulin drug.</a:t>
            </a:r>
          </a:p>
          <a:p>
            <a:pPr eaLnBrk="1" fontAlgn="auto" hangingPunct="1">
              <a:spcAft>
                <a:spcPts val="0"/>
              </a:spcAft>
              <a:buFontTx/>
              <a:buNone/>
              <a:defRPr/>
            </a:pPr>
            <a:r>
              <a:rPr lang="en-US" altLang="en-US" sz="2400" dirty="0" smtClean="0">
                <a:solidFill>
                  <a:schemeClr val="tx1">
                    <a:lumMod val="75000"/>
                    <a:lumOff val="25000"/>
                  </a:schemeClr>
                </a:solidFill>
              </a:rPr>
              <a:t>                    Interferon the first anticancer drug. </a:t>
            </a:r>
          </a:p>
          <a:p>
            <a:pPr eaLnBrk="1" fontAlgn="auto" hangingPunct="1">
              <a:spcAft>
                <a:spcPts val="0"/>
              </a:spcAft>
              <a:buFontTx/>
              <a:buNone/>
              <a:defRPr/>
            </a:pPr>
            <a:r>
              <a:rPr lang="en-US" altLang="en-US" sz="2400" dirty="0" smtClean="0">
                <a:solidFill>
                  <a:schemeClr val="tx1">
                    <a:lumMod val="75000"/>
                    <a:lumOff val="25000"/>
                  </a:schemeClr>
                </a:solidFill>
              </a:rPr>
              <a:t>                    The first pest resistant corn (</a:t>
            </a:r>
            <a:r>
              <a:rPr lang="en-US" altLang="en-US" sz="2400" dirty="0" err="1" smtClean="0">
                <a:solidFill>
                  <a:schemeClr val="tx1">
                    <a:lumMod val="75000"/>
                    <a:lumOff val="25000"/>
                  </a:schemeClr>
                </a:solidFill>
              </a:rPr>
              <a:t>Bt</a:t>
            </a:r>
            <a:r>
              <a:rPr lang="en-US" altLang="en-US" sz="2400" dirty="0" smtClean="0">
                <a:solidFill>
                  <a:schemeClr val="tx1">
                    <a:lumMod val="75000"/>
                    <a:lumOff val="25000"/>
                  </a:schemeClr>
                </a:solidFill>
              </a:rPr>
              <a:t> corn).</a:t>
            </a:r>
          </a:p>
          <a:p>
            <a:pPr eaLnBrk="1" fontAlgn="auto" hangingPunct="1">
              <a:spcAft>
                <a:spcPts val="0"/>
              </a:spcAft>
              <a:buFontTx/>
              <a:buNone/>
              <a:defRPr/>
            </a:pPr>
            <a:r>
              <a:rPr lang="en-US" altLang="en-US" sz="2400" dirty="0" smtClean="0">
                <a:solidFill>
                  <a:schemeClr val="tx1">
                    <a:lumMod val="75000"/>
                    <a:lumOff val="25000"/>
                  </a:schemeClr>
                </a:solidFill>
              </a:rPr>
              <a:t>                    FDA approve the first hepatitis C vaccine. </a:t>
            </a:r>
          </a:p>
          <a:p>
            <a:pPr eaLnBrk="1" fontAlgn="auto" hangingPunct="1">
              <a:spcAft>
                <a:spcPts val="0"/>
              </a:spcAft>
              <a:buFontTx/>
              <a:buNone/>
              <a:defRPr/>
            </a:pPr>
            <a:r>
              <a:rPr lang="en-US" altLang="en-US" sz="2400" dirty="0" smtClean="0">
                <a:solidFill>
                  <a:schemeClr val="tx1">
                    <a:lumMod val="75000"/>
                    <a:lumOff val="25000"/>
                  </a:schemeClr>
                </a:solidFill>
              </a:rPr>
              <a:t>                    The first transgenic animals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381000"/>
            <a:ext cx="8229600" cy="6019800"/>
          </a:xfrm>
        </p:spPr>
        <p:txBody>
          <a:bodyPr rtlCol="0">
            <a:normAutofit/>
          </a:bodyPr>
          <a:lstStyle/>
          <a:p>
            <a:pPr eaLnBrk="1" fontAlgn="auto" hangingPunct="1">
              <a:spcAft>
                <a:spcPts val="0"/>
              </a:spcAft>
              <a:buFont typeface="Wingdings 3" charset="2"/>
              <a:buChar char=""/>
              <a:defRPr/>
            </a:pPr>
            <a:r>
              <a:rPr lang="en-US" altLang="en-US" sz="2600" b="1" dirty="0" smtClean="0">
                <a:solidFill>
                  <a:schemeClr val="tx1">
                    <a:lumMod val="75000"/>
                    <a:lumOff val="25000"/>
                  </a:schemeClr>
                </a:solidFill>
              </a:rPr>
              <a:t>1990s</a:t>
            </a:r>
            <a:r>
              <a:rPr lang="en-US" altLang="en-US" sz="2400" b="1" dirty="0" smtClean="0">
                <a:solidFill>
                  <a:schemeClr val="tx1">
                    <a:lumMod val="75000"/>
                    <a:lumOff val="25000"/>
                  </a:schemeClr>
                </a:solidFill>
              </a:rPr>
              <a:t> </a:t>
            </a:r>
            <a:r>
              <a:rPr lang="en-US" altLang="en-US" sz="2400" dirty="0" smtClean="0">
                <a:solidFill>
                  <a:schemeClr val="tx1">
                    <a:lumMod val="75000"/>
                    <a:lumOff val="25000"/>
                  </a:schemeClr>
                </a:solidFill>
              </a:rPr>
              <a:t>   The production of amino acids (lysine, </a:t>
            </a:r>
          </a:p>
          <a:p>
            <a:pPr eaLnBrk="1" fontAlgn="auto" hangingPunct="1">
              <a:spcAft>
                <a:spcPts val="0"/>
              </a:spcAft>
              <a:buFont typeface="Wingdings 3" charset="2"/>
              <a:buChar char=""/>
              <a:defRPr/>
            </a:pPr>
            <a:r>
              <a:rPr lang="en-US" altLang="en-US" sz="2400" dirty="0" smtClean="0">
                <a:solidFill>
                  <a:schemeClr val="tx1">
                    <a:lumMod val="75000"/>
                    <a:lumOff val="25000"/>
                  </a:schemeClr>
                </a:solidFill>
              </a:rPr>
              <a:t>              threonine and isoleucine).</a:t>
            </a:r>
          </a:p>
          <a:p>
            <a:pPr eaLnBrk="1" fontAlgn="auto" hangingPunct="1">
              <a:spcAft>
                <a:spcPts val="0"/>
              </a:spcAft>
              <a:buFontTx/>
              <a:buNone/>
              <a:defRPr/>
            </a:pPr>
            <a:r>
              <a:rPr lang="en-US" altLang="en-US" sz="2400" dirty="0" smtClean="0">
                <a:solidFill>
                  <a:schemeClr val="tx1">
                    <a:lumMod val="75000"/>
                    <a:lumOff val="25000"/>
                  </a:schemeClr>
                </a:solidFill>
              </a:rPr>
              <a:t>                  The production of antibodies. </a:t>
            </a:r>
          </a:p>
          <a:p>
            <a:pPr eaLnBrk="1" fontAlgn="auto" hangingPunct="1">
              <a:spcAft>
                <a:spcPts val="0"/>
              </a:spcAft>
              <a:buFontTx/>
              <a:buNone/>
              <a:defRPr/>
            </a:pPr>
            <a:r>
              <a:rPr lang="en-US" altLang="en-US" sz="2400" dirty="0" smtClean="0">
                <a:solidFill>
                  <a:schemeClr val="tx1">
                    <a:lumMod val="75000"/>
                    <a:lumOff val="25000"/>
                  </a:schemeClr>
                </a:solidFill>
              </a:rPr>
              <a:t>                  The discovery of first breast cancer gene.</a:t>
            </a:r>
          </a:p>
          <a:p>
            <a:pPr eaLnBrk="1" fontAlgn="auto" hangingPunct="1">
              <a:spcAft>
                <a:spcPts val="0"/>
              </a:spcAft>
              <a:buFontTx/>
              <a:buNone/>
              <a:defRPr/>
            </a:pPr>
            <a:r>
              <a:rPr lang="en-US" altLang="en-US" sz="2400" dirty="0" smtClean="0">
                <a:solidFill>
                  <a:schemeClr val="tx1">
                    <a:lumMod val="75000"/>
                    <a:lumOff val="25000"/>
                  </a:schemeClr>
                </a:solidFill>
              </a:rPr>
              <a:t>                  The discovery of gene associated with</a:t>
            </a:r>
          </a:p>
          <a:p>
            <a:pPr eaLnBrk="1" fontAlgn="auto" hangingPunct="1">
              <a:spcAft>
                <a:spcPts val="0"/>
              </a:spcAft>
              <a:buFontTx/>
              <a:buNone/>
              <a:defRPr/>
            </a:pPr>
            <a:r>
              <a:rPr lang="en-US" altLang="en-US" sz="2400" dirty="0" smtClean="0">
                <a:solidFill>
                  <a:schemeClr val="tx1">
                    <a:lumMod val="75000"/>
                    <a:lumOff val="25000"/>
                  </a:schemeClr>
                </a:solidFill>
              </a:rPr>
              <a:t>                  Parkinson's disease.</a:t>
            </a:r>
          </a:p>
          <a:p>
            <a:pPr eaLnBrk="1" fontAlgn="auto" hangingPunct="1">
              <a:spcAft>
                <a:spcPts val="0"/>
              </a:spcAft>
              <a:buFontTx/>
              <a:buNone/>
              <a:defRPr/>
            </a:pPr>
            <a:r>
              <a:rPr lang="en-US" altLang="en-US" sz="2400" dirty="0" smtClean="0">
                <a:solidFill>
                  <a:schemeClr val="tx1">
                    <a:lumMod val="75000"/>
                    <a:lumOff val="25000"/>
                  </a:schemeClr>
                </a:solidFill>
              </a:rPr>
              <a:t>                  A sheep named Dolly become the first animal </a:t>
            </a:r>
          </a:p>
          <a:p>
            <a:pPr eaLnBrk="1" fontAlgn="auto" hangingPunct="1">
              <a:spcAft>
                <a:spcPts val="0"/>
              </a:spcAft>
              <a:buFontTx/>
              <a:buNone/>
              <a:defRPr/>
            </a:pPr>
            <a:r>
              <a:rPr lang="en-US" altLang="en-US" sz="2400" dirty="0" smtClean="0">
                <a:solidFill>
                  <a:schemeClr val="tx1">
                    <a:lumMod val="75000"/>
                    <a:lumOff val="25000"/>
                  </a:schemeClr>
                </a:solidFill>
              </a:rPr>
              <a:t>                  cloned from an adult cell.</a:t>
            </a:r>
          </a:p>
          <a:p>
            <a:pPr eaLnBrk="1" fontAlgn="auto" hangingPunct="1">
              <a:spcAft>
                <a:spcPts val="0"/>
              </a:spcAft>
              <a:buFontTx/>
              <a:buNone/>
              <a:defRPr/>
            </a:pPr>
            <a:r>
              <a:rPr lang="en-US" altLang="en-US" sz="2400" dirty="0" smtClean="0">
                <a:solidFill>
                  <a:schemeClr val="tx1">
                    <a:lumMod val="75000"/>
                    <a:lumOff val="25000"/>
                  </a:schemeClr>
                </a:solidFill>
              </a:rPr>
              <a:t>                  FDA approved bovine (BST) for dairy cows.</a:t>
            </a:r>
          </a:p>
          <a:p>
            <a:pPr eaLnBrk="1" fontAlgn="auto" hangingPunct="1">
              <a:spcAft>
                <a:spcPts val="0"/>
              </a:spcAft>
              <a:buFontTx/>
              <a:buNone/>
              <a:defRPr/>
            </a:pPr>
            <a:r>
              <a:rPr lang="en-US" altLang="en-US" sz="2400" dirty="0" smtClean="0">
                <a:solidFill>
                  <a:schemeClr val="tx1">
                    <a:lumMod val="75000"/>
                    <a:lumOff val="25000"/>
                  </a:schemeClr>
                </a:solidFill>
              </a:rPr>
              <a:t>                  The commercialization of first genetically</a:t>
            </a:r>
          </a:p>
          <a:p>
            <a:pPr eaLnBrk="1" fontAlgn="auto" hangingPunct="1">
              <a:spcAft>
                <a:spcPts val="0"/>
              </a:spcAft>
              <a:buFontTx/>
              <a:buNone/>
              <a:defRPr/>
            </a:pPr>
            <a:r>
              <a:rPr lang="en-US" altLang="en-US" sz="2400" dirty="0" smtClean="0">
                <a:solidFill>
                  <a:schemeClr val="tx1">
                    <a:lumMod val="75000"/>
                    <a:lumOff val="25000"/>
                  </a:schemeClr>
                </a:solidFill>
              </a:rPr>
              <a:t>                  engineered corps.</a:t>
            </a:r>
          </a:p>
          <a:p>
            <a:pPr eaLnBrk="1" fontAlgn="auto" hangingPunct="1">
              <a:spcAft>
                <a:spcPts val="0"/>
              </a:spcAft>
              <a:buFontTx/>
              <a:buNone/>
              <a:defRPr/>
            </a:pPr>
            <a:r>
              <a:rPr lang="en-US" altLang="en-US" sz="2400" dirty="0" smtClean="0">
                <a:solidFill>
                  <a:schemeClr val="tx1">
                    <a:lumMod val="75000"/>
                    <a:lumOff val="25000"/>
                  </a:schemeClr>
                </a:solidFill>
              </a:rPr>
              <a:t>                  The first gene therapy for immune disorder.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533400"/>
            <a:ext cx="8229600" cy="5592763"/>
          </a:xfrm>
        </p:spPr>
        <p:txBody>
          <a:bodyPr rtlCol="0">
            <a:normAutofit fontScale="92500"/>
          </a:bodyPr>
          <a:lstStyle/>
          <a:p>
            <a:pPr eaLnBrk="1" fontAlgn="auto" hangingPunct="1">
              <a:spcAft>
                <a:spcPts val="0"/>
              </a:spcAft>
              <a:buFont typeface="Wingdings 3" charset="2"/>
              <a:buChar char=""/>
              <a:defRPr/>
            </a:pPr>
            <a:r>
              <a:rPr lang="en-US" altLang="en-US" sz="2600" b="1" dirty="0" smtClean="0">
                <a:solidFill>
                  <a:schemeClr val="tx1">
                    <a:lumMod val="75000"/>
                    <a:lumOff val="25000"/>
                  </a:schemeClr>
                </a:solidFill>
              </a:rPr>
              <a:t>2000s</a:t>
            </a:r>
            <a:r>
              <a:rPr lang="en-US" altLang="en-US" sz="2400" dirty="0" smtClean="0">
                <a:solidFill>
                  <a:schemeClr val="tx1">
                    <a:lumMod val="75000"/>
                    <a:lumOff val="25000"/>
                  </a:schemeClr>
                </a:solidFill>
              </a:rPr>
              <a:t>     The production 1,2-propandiol.</a:t>
            </a:r>
          </a:p>
          <a:p>
            <a:pPr eaLnBrk="1" fontAlgn="auto" hangingPunct="1">
              <a:spcAft>
                <a:spcPts val="0"/>
              </a:spcAft>
              <a:buFontTx/>
              <a:buNone/>
              <a:defRPr/>
            </a:pPr>
            <a:r>
              <a:rPr lang="en-US" altLang="en-US" sz="2400" dirty="0" smtClean="0">
                <a:solidFill>
                  <a:schemeClr val="tx1">
                    <a:lumMod val="75000"/>
                    <a:lumOff val="25000"/>
                  </a:schemeClr>
                </a:solidFill>
              </a:rPr>
              <a:t>                   The production of xylitol</a:t>
            </a:r>
          </a:p>
          <a:p>
            <a:pPr eaLnBrk="1" fontAlgn="auto" hangingPunct="1">
              <a:spcAft>
                <a:spcPts val="0"/>
              </a:spcAft>
              <a:buFontTx/>
              <a:buNone/>
              <a:defRPr/>
            </a:pPr>
            <a:r>
              <a:rPr lang="en-US" altLang="en-US" sz="2400" dirty="0" smtClean="0">
                <a:solidFill>
                  <a:schemeClr val="tx1">
                    <a:lumMod val="75000"/>
                    <a:lumOff val="25000"/>
                  </a:schemeClr>
                </a:solidFill>
              </a:rPr>
              <a:t>                   The production of </a:t>
            </a:r>
            <a:r>
              <a:rPr lang="en-US" altLang="en-US" sz="2400" dirty="0" err="1" smtClean="0">
                <a:solidFill>
                  <a:schemeClr val="tx1">
                    <a:lumMod val="75000"/>
                    <a:lumOff val="25000"/>
                  </a:schemeClr>
                </a:solidFill>
              </a:rPr>
              <a:t>hydroxpropanoic</a:t>
            </a:r>
            <a:r>
              <a:rPr lang="en-US" altLang="en-US" sz="2400" dirty="0" smtClean="0">
                <a:solidFill>
                  <a:schemeClr val="tx1">
                    <a:lumMod val="75000"/>
                    <a:lumOff val="25000"/>
                  </a:schemeClr>
                </a:solidFill>
              </a:rPr>
              <a:t> acid.</a:t>
            </a:r>
          </a:p>
          <a:p>
            <a:pPr eaLnBrk="1" fontAlgn="auto" hangingPunct="1">
              <a:spcAft>
                <a:spcPts val="0"/>
              </a:spcAft>
              <a:buFontTx/>
              <a:buNone/>
              <a:defRPr/>
            </a:pPr>
            <a:r>
              <a:rPr lang="en-US" altLang="en-US" sz="2400" dirty="0" smtClean="0">
                <a:solidFill>
                  <a:schemeClr val="tx1">
                    <a:lumMod val="75000"/>
                    <a:lumOff val="25000"/>
                  </a:schemeClr>
                </a:solidFill>
              </a:rPr>
              <a:t>                   FDA approved the first gene target for patient</a:t>
            </a:r>
          </a:p>
          <a:p>
            <a:pPr eaLnBrk="1" fontAlgn="auto" hangingPunct="1">
              <a:spcAft>
                <a:spcPts val="0"/>
              </a:spcAft>
              <a:buFontTx/>
              <a:buNone/>
              <a:defRPr/>
            </a:pPr>
            <a:r>
              <a:rPr lang="en-US" altLang="en-US" sz="2400" dirty="0" smtClean="0">
                <a:solidFill>
                  <a:schemeClr val="tx1">
                    <a:lumMod val="75000"/>
                    <a:lumOff val="25000"/>
                  </a:schemeClr>
                </a:solidFill>
              </a:rPr>
              <a:t>                   with chronic myeloid leukemia. </a:t>
            </a:r>
          </a:p>
          <a:p>
            <a:pPr eaLnBrk="1" fontAlgn="auto" hangingPunct="1">
              <a:spcAft>
                <a:spcPts val="0"/>
              </a:spcAft>
              <a:buFontTx/>
              <a:buNone/>
              <a:defRPr/>
            </a:pPr>
            <a:r>
              <a:rPr lang="en-US" altLang="en-US" sz="2400" dirty="0" smtClean="0">
                <a:solidFill>
                  <a:schemeClr val="tx1">
                    <a:lumMod val="75000"/>
                    <a:lumOff val="25000"/>
                  </a:schemeClr>
                </a:solidFill>
              </a:rPr>
              <a:t>                   FDA approved the first transgenic rootworm</a:t>
            </a:r>
          </a:p>
          <a:p>
            <a:pPr eaLnBrk="1" fontAlgn="auto" hangingPunct="1">
              <a:spcAft>
                <a:spcPts val="0"/>
              </a:spcAft>
              <a:buFontTx/>
              <a:buNone/>
              <a:defRPr/>
            </a:pPr>
            <a:r>
              <a:rPr lang="en-US" altLang="en-US" sz="2400" dirty="0" smtClean="0">
                <a:solidFill>
                  <a:schemeClr val="tx1">
                    <a:lumMod val="75000"/>
                    <a:lumOff val="25000"/>
                  </a:schemeClr>
                </a:solidFill>
              </a:rPr>
              <a:t>                   resistant corn.</a:t>
            </a:r>
          </a:p>
          <a:p>
            <a:pPr eaLnBrk="1" fontAlgn="auto" hangingPunct="1">
              <a:spcAft>
                <a:spcPts val="0"/>
              </a:spcAft>
              <a:buFontTx/>
              <a:buNone/>
              <a:defRPr/>
            </a:pPr>
            <a:r>
              <a:rPr lang="en-US" altLang="en-US" sz="2400" dirty="0" smtClean="0">
                <a:solidFill>
                  <a:schemeClr val="tx1">
                    <a:lumMod val="75000"/>
                    <a:lumOff val="25000"/>
                  </a:schemeClr>
                </a:solidFill>
              </a:rPr>
              <a:t>                   Sequencing human genome.</a:t>
            </a:r>
          </a:p>
          <a:p>
            <a:pPr eaLnBrk="1" fontAlgn="auto" hangingPunct="1">
              <a:spcAft>
                <a:spcPts val="0"/>
              </a:spcAft>
              <a:buFontTx/>
              <a:buNone/>
              <a:defRPr/>
            </a:pPr>
            <a:r>
              <a:rPr lang="en-US" altLang="en-US" sz="2400" dirty="0" smtClean="0">
                <a:solidFill>
                  <a:schemeClr val="tx1">
                    <a:lumMod val="75000"/>
                    <a:lumOff val="25000"/>
                  </a:schemeClr>
                </a:solidFill>
              </a:rPr>
              <a:t>                   FDA approved the first anti-angiogenic drug for</a:t>
            </a:r>
          </a:p>
          <a:p>
            <a:pPr eaLnBrk="1" fontAlgn="auto" hangingPunct="1">
              <a:spcAft>
                <a:spcPts val="0"/>
              </a:spcAft>
              <a:buFontTx/>
              <a:buNone/>
              <a:defRPr/>
            </a:pPr>
            <a:r>
              <a:rPr lang="en-US" altLang="en-US" sz="2400" dirty="0" smtClean="0">
                <a:solidFill>
                  <a:schemeClr val="tx1">
                    <a:lumMod val="75000"/>
                    <a:lumOff val="25000"/>
                  </a:schemeClr>
                </a:solidFill>
              </a:rPr>
              <a:t>                   cancer.</a:t>
            </a:r>
          </a:p>
          <a:p>
            <a:pPr eaLnBrk="1" fontAlgn="auto" hangingPunct="1">
              <a:spcAft>
                <a:spcPts val="0"/>
              </a:spcAft>
              <a:buFontTx/>
              <a:buNone/>
              <a:defRPr/>
            </a:pPr>
            <a:r>
              <a:rPr lang="en-US" altLang="en-US" sz="2400" dirty="0" smtClean="0">
                <a:solidFill>
                  <a:schemeClr val="tx1">
                    <a:lumMod val="75000"/>
                    <a:lumOff val="25000"/>
                  </a:schemeClr>
                </a:solidFill>
              </a:rPr>
              <a:t>                   FDA approved the recombinant HPV vaccine. </a:t>
            </a:r>
          </a:p>
          <a:p>
            <a:pPr eaLnBrk="1" fontAlgn="auto" hangingPunct="1">
              <a:spcAft>
                <a:spcPts val="0"/>
              </a:spcAft>
              <a:buFontTx/>
              <a:buNone/>
              <a:defRPr/>
            </a:pPr>
            <a:r>
              <a:rPr lang="en-US" altLang="en-US" sz="2400" dirty="0" smtClean="0">
                <a:solidFill>
                  <a:schemeClr val="tx1">
                    <a:lumMod val="75000"/>
                    <a:lumOff val="25000"/>
                  </a:schemeClr>
                </a:solidFill>
              </a:rPr>
              <a:t>                   FDA approved the first H</a:t>
            </a:r>
            <a:r>
              <a:rPr lang="en-US" altLang="en-US" sz="2400" baseline="-25000" dirty="0" smtClean="0">
                <a:solidFill>
                  <a:schemeClr val="tx1">
                    <a:lumMod val="75000"/>
                    <a:lumOff val="25000"/>
                  </a:schemeClr>
                </a:solidFill>
              </a:rPr>
              <a:t>5</a:t>
            </a:r>
            <a:r>
              <a:rPr lang="en-US" altLang="en-US" sz="2400" dirty="0" smtClean="0">
                <a:solidFill>
                  <a:schemeClr val="tx1">
                    <a:lumMod val="75000"/>
                    <a:lumOff val="25000"/>
                  </a:schemeClr>
                </a:solidFill>
              </a:rPr>
              <a:t>N</a:t>
            </a:r>
            <a:r>
              <a:rPr lang="en-US" altLang="en-US" sz="2400" baseline="-25000" dirty="0" smtClean="0">
                <a:solidFill>
                  <a:schemeClr val="tx1">
                    <a:lumMod val="75000"/>
                    <a:lumOff val="25000"/>
                  </a:schemeClr>
                </a:solidFill>
              </a:rPr>
              <a:t>1</a:t>
            </a:r>
            <a:r>
              <a:rPr lang="en-US" altLang="en-US" sz="2400" dirty="0" smtClean="0">
                <a:solidFill>
                  <a:schemeClr val="tx1">
                    <a:lumMod val="75000"/>
                    <a:lumOff val="25000"/>
                  </a:schemeClr>
                </a:solidFill>
              </a:rPr>
              <a:t> avian flue vaccine.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533400"/>
            <a:ext cx="8229600" cy="5592763"/>
          </a:xfrm>
        </p:spPr>
        <p:txBody>
          <a:bodyPr rtlCol="0">
            <a:normAutofit fontScale="92500" lnSpcReduction="10000"/>
          </a:bodyPr>
          <a:lstStyle/>
          <a:p>
            <a:pPr eaLnBrk="1" fontAlgn="auto" hangingPunct="1">
              <a:spcAft>
                <a:spcPts val="0"/>
              </a:spcAft>
              <a:buFont typeface="Wingdings 3" charset="2"/>
              <a:buChar char=""/>
              <a:defRPr/>
            </a:pPr>
            <a:r>
              <a:rPr lang="en-US" altLang="en-US" sz="2400" b="1" dirty="0" smtClean="0">
                <a:solidFill>
                  <a:schemeClr val="tx1">
                    <a:lumMod val="75000"/>
                    <a:lumOff val="25000"/>
                  </a:schemeClr>
                </a:solidFill>
              </a:rPr>
              <a:t>2000s</a:t>
            </a:r>
            <a:r>
              <a:rPr lang="en-US" altLang="en-US" sz="2400" dirty="0" smtClean="0">
                <a:solidFill>
                  <a:schemeClr val="tx1">
                    <a:lumMod val="75000"/>
                    <a:lumOff val="25000"/>
                  </a:schemeClr>
                </a:solidFill>
              </a:rPr>
              <a:t>    FDA approved the first transgenic animal for</a:t>
            </a:r>
          </a:p>
          <a:p>
            <a:pPr eaLnBrk="1" fontAlgn="auto" hangingPunct="1">
              <a:spcAft>
                <a:spcPts val="0"/>
              </a:spcAft>
              <a:buFont typeface="Wingdings" panose="05000000000000000000" pitchFamily="2" charset="2"/>
              <a:buNone/>
              <a:defRPr/>
            </a:pPr>
            <a:r>
              <a:rPr lang="en-US" altLang="en-US" sz="2400" dirty="0" smtClean="0">
                <a:solidFill>
                  <a:schemeClr val="tx1">
                    <a:lumMod val="75000"/>
                    <a:lumOff val="25000"/>
                  </a:schemeClr>
                </a:solidFill>
              </a:rPr>
              <a:t>                  the production of human recombinant anti-</a:t>
            </a:r>
          </a:p>
          <a:p>
            <a:pPr eaLnBrk="1" fontAlgn="auto" hangingPunct="1">
              <a:spcAft>
                <a:spcPts val="0"/>
              </a:spcAft>
              <a:buFont typeface="Wingdings" panose="05000000000000000000" pitchFamily="2" charset="2"/>
              <a:buNone/>
              <a:defRPr/>
            </a:pPr>
            <a:r>
              <a:rPr lang="en-US" altLang="en-US" sz="2400" dirty="0" smtClean="0">
                <a:solidFill>
                  <a:schemeClr val="tx1">
                    <a:lumMod val="75000"/>
                    <a:lumOff val="25000"/>
                  </a:schemeClr>
                </a:solidFill>
              </a:rPr>
              <a:t>                  </a:t>
            </a:r>
            <a:r>
              <a:rPr lang="en-US" altLang="en-US" sz="2400" dirty="0" err="1" smtClean="0">
                <a:solidFill>
                  <a:schemeClr val="tx1">
                    <a:lumMod val="75000"/>
                    <a:lumOff val="25000"/>
                  </a:schemeClr>
                </a:solidFill>
              </a:rPr>
              <a:t>thrombine</a:t>
            </a:r>
            <a:r>
              <a:rPr lang="en-US" altLang="en-US" sz="2400" dirty="0" smtClean="0">
                <a:solidFill>
                  <a:schemeClr val="tx1">
                    <a:lumMod val="75000"/>
                    <a:lumOff val="25000"/>
                  </a:schemeClr>
                </a:solidFill>
              </a:rPr>
              <a:t>. </a:t>
            </a:r>
          </a:p>
          <a:p>
            <a:pPr eaLnBrk="1" fontAlgn="auto" hangingPunct="1">
              <a:spcAft>
                <a:spcPts val="0"/>
              </a:spcAft>
              <a:buFont typeface="Wingdings" panose="05000000000000000000" pitchFamily="2" charset="2"/>
              <a:buNone/>
              <a:defRPr/>
            </a:pPr>
            <a:r>
              <a:rPr lang="en-US" altLang="en-US" sz="2400" dirty="0" smtClean="0">
                <a:solidFill>
                  <a:schemeClr val="tx1">
                    <a:lumMod val="75000"/>
                    <a:lumOff val="25000"/>
                  </a:schemeClr>
                </a:solidFill>
              </a:rPr>
              <a:t>                  USDA granted the first regulatory for a plant </a:t>
            </a:r>
          </a:p>
          <a:p>
            <a:pPr eaLnBrk="1" fontAlgn="auto" hangingPunct="1">
              <a:spcAft>
                <a:spcPts val="0"/>
              </a:spcAft>
              <a:buFont typeface="Wingdings" panose="05000000000000000000" pitchFamily="2" charset="2"/>
              <a:buNone/>
              <a:defRPr/>
            </a:pPr>
            <a:r>
              <a:rPr lang="en-US" altLang="en-US" sz="2400" dirty="0" smtClean="0">
                <a:solidFill>
                  <a:schemeClr val="tx1">
                    <a:lumMod val="75000"/>
                    <a:lumOff val="25000"/>
                  </a:schemeClr>
                </a:solidFill>
              </a:rPr>
              <a:t>                  made vaccine. </a:t>
            </a:r>
          </a:p>
          <a:p>
            <a:pPr eaLnBrk="1" fontAlgn="auto" hangingPunct="1">
              <a:spcAft>
                <a:spcPts val="0"/>
              </a:spcAft>
              <a:buFont typeface="Wingdings" panose="05000000000000000000" pitchFamily="2" charset="2"/>
              <a:buNone/>
              <a:defRPr/>
            </a:pPr>
            <a:r>
              <a:rPr lang="en-US" altLang="en-US" sz="2400" dirty="0" smtClean="0">
                <a:solidFill>
                  <a:schemeClr val="tx1">
                    <a:lumMod val="75000"/>
                    <a:lumOff val="25000"/>
                  </a:schemeClr>
                </a:solidFill>
              </a:rPr>
              <a:t>                  Global biotechnology crops reaches over 330 </a:t>
            </a:r>
          </a:p>
          <a:p>
            <a:pPr eaLnBrk="1" fontAlgn="auto" hangingPunct="1">
              <a:spcAft>
                <a:spcPts val="0"/>
              </a:spcAft>
              <a:buFont typeface="Wingdings" panose="05000000000000000000" pitchFamily="2" charset="2"/>
              <a:buNone/>
              <a:defRPr/>
            </a:pPr>
            <a:r>
              <a:rPr lang="en-US" altLang="en-US" sz="2400" dirty="0" smtClean="0">
                <a:solidFill>
                  <a:schemeClr val="tx1">
                    <a:lumMod val="75000"/>
                    <a:lumOff val="25000"/>
                  </a:schemeClr>
                </a:solidFill>
              </a:rPr>
              <a:t>                  million acres.</a:t>
            </a:r>
          </a:p>
          <a:p>
            <a:pPr eaLnBrk="1" fontAlgn="auto" hangingPunct="1">
              <a:spcAft>
                <a:spcPts val="0"/>
              </a:spcAft>
              <a:buFont typeface="Wingdings" panose="05000000000000000000" pitchFamily="2" charset="2"/>
              <a:buNone/>
              <a:defRPr/>
            </a:pPr>
            <a:endParaRPr lang="en-US" altLang="en-US" sz="2400"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2400" b="1" dirty="0" smtClean="0">
                <a:solidFill>
                  <a:schemeClr val="tx1">
                    <a:lumMod val="75000"/>
                    <a:lumOff val="25000"/>
                  </a:schemeClr>
                </a:solidFill>
              </a:rPr>
              <a:t>2010s    </a:t>
            </a:r>
            <a:r>
              <a:rPr lang="en-US" altLang="en-US" sz="2400" dirty="0" smtClean="0">
                <a:solidFill>
                  <a:schemeClr val="tx1">
                    <a:lumMod val="75000"/>
                    <a:lumOff val="25000"/>
                  </a:schemeClr>
                </a:solidFill>
              </a:rPr>
              <a:t>The creation of first synthetic cell.</a:t>
            </a:r>
          </a:p>
          <a:p>
            <a:pPr eaLnBrk="1" fontAlgn="auto" hangingPunct="1">
              <a:spcAft>
                <a:spcPts val="0"/>
              </a:spcAft>
              <a:buFontTx/>
              <a:buNone/>
              <a:defRPr/>
            </a:pPr>
            <a:r>
              <a:rPr lang="en-US" altLang="en-US" sz="2400" dirty="0" smtClean="0">
                <a:solidFill>
                  <a:schemeClr val="tx1">
                    <a:lumMod val="75000"/>
                    <a:lumOff val="25000"/>
                  </a:schemeClr>
                </a:solidFill>
              </a:rPr>
              <a:t>                  Advances in stem cell technology.</a:t>
            </a:r>
          </a:p>
          <a:p>
            <a:pPr eaLnBrk="1" fontAlgn="auto" hangingPunct="1">
              <a:spcAft>
                <a:spcPts val="0"/>
              </a:spcAft>
              <a:buFontTx/>
              <a:buNone/>
              <a:defRPr/>
            </a:pPr>
            <a:r>
              <a:rPr lang="en-US" altLang="en-US" sz="2400" dirty="0" smtClean="0">
                <a:solidFill>
                  <a:schemeClr val="tx1">
                    <a:lumMod val="75000"/>
                    <a:lumOff val="25000"/>
                  </a:schemeClr>
                </a:solidFill>
              </a:rPr>
              <a:t>                  Advances in 3-D printing technology leading</a:t>
            </a:r>
          </a:p>
          <a:p>
            <a:pPr eaLnBrk="1" fontAlgn="auto" hangingPunct="1">
              <a:spcAft>
                <a:spcPts val="0"/>
              </a:spcAft>
              <a:buFontTx/>
              <a:buNone/>
              <a:defRPr/>
            </a:pPr>
            <a:r>
              <a:rPr lang="en-US" altLang="en-US" dirty="0" smtClean="0">
                <a:solidFill>
                  <a:schemeClr val="tx1">
                    <a:lumMod val="75000"/>
                    <a:lumOff val="25000"/>
                  </a:schemeClr>
                </a:solidFill>
              </a:rPr>
              <a:t>                 </a:t>
            </a:r>
            <a:r>
              <a:rPr lang="en-US" altLang="en-US" sz="2400" dirty="0" smtClean="0">
                <a:solidFill>
                  <a:schemeClr val="tx1">
                    <a:lumMod val="75000"/>
                    <a:lumOff val="25000"/>
                  </a:schemeClr>
                </a:solidFill>
              </a:rPr>
              <a:t> to skin printing.</a:t>
            </a:r>
          </a:p>
          <a:p>
            <a:pPr eaLnBrk="1" fontAlgn="auto" hangingPunct="1">
              <a:spcAft>
                <a:spcPts val="0"/>
              </a:spcAft>
              <a:buFontTx/>
              <a:buNone/>
              <a:defRPr/>
            </a:pPr>
            <a:endParaRPr lang="en-GB" altLang="en-US" dirty="0" smtClean="0">
              <a:solidFill>
                <a:schemeClr val="tx1">
                  <a:lumMod val="75000"/>
                  <a:lumOff val="25000"/>
                </a:schemeClr>
              </a:solidFill>
            </a:endParaRPr>
          </a:p>
          <a:p>
            <a:pPr eaLnBrk="1" fontAlgn="auto" hangingPunct="1">
              <a:spcAft>
                <a:spcPts val="0"/>
              </a:spcAft>
              <a:buFontTx/>
              <a:buNone/>
              <a:defRPr/>
            </a:pPr>
            <a:r>
              <a:rPr lang="en-GB" altLang="en-US" sz="2400" dirty="0" smtClean="0">
                <a:solidFill>
                  <a:schemeClr val="tx1">
                    <a:lumMod val="75000"/>
                    <a:lumOff val="25000"/>
                  </a:schemeClr>
                </a:solidFill>
              </a:rPr>
              <a:t>&amp; many more till date</a:t>
            </a:r>
            <a:endParaRPr lang="en-US" altLang="en-US" sz="2400" dirty="0" smtClean="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en-GB" b="1" dirty="0" smtClean="0"/>
              <a:t>How it works</a:t>
            </a:r>
            <a:endParaRPr lang="en-US" b="1" dirty="0"/>
          </a:p>
        </p:txBody>
      </p:sp>
      <p:pic>
        <p:nvPicPr>
          <p:cNvPr id="15362" name="Picture 2" descr="Characteristic flow chart for biotechnology centred on bioprocess ..."/>
          <p:cNvPicPr>
            <a:picLocks noChangeAspect="1" noChangeArrowheads="1"/>
          </p:cNvPicPr>
          <p:nvPr/>
        </p:nvPicPr>
        <p:blipFill>
          <a:blip r:embed="rId2" cstate="print"/>
          <a:srcRect/>
          <a:stretch>
            <a:fillRect/>
          </a:stretch>
        </p:blipFill>
        <p:spPr bwMode="auto">
          <a:xfrm>
            <a:off x="683568" y="1412776"/>
            <a:ext cx="7410967" cy="507833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pPr algn="ctr"/>
            <a:r>
              <a:rPr lang="en-GB" b="1" dirty="0" smtClean="0"/>
              <a:t>Bioprocess components</a:t>
            </a:r>
            <a:endParaRPr lang="en-US" b="1" dirty="0"/>
          </a:p>
        </p:txBody>
      </p:sp>
      <p:sp>
        <p:nvSpPr>
          <p:cNvPr id="3" name="Content Placeholder 2"/>
          <p:cNvSpPr>
            <a:spLocks noGrp="1"/>
          </p:cNvSpPr>
          <p:nvPr>
            <p:ph sz="quarter" idx="1"/>
          </p:nvPr>
        </p:nvSpPr>
        <p:spPr/>
        <p:txBody>
          <a:bodyPr/>
          <a:lstStyle/>
          <a:p>
            <a:endParaRPr lang="en-US" dirty="0"/>
          </a:p>
        </p:txBody>
      </p:sp>
      <p:pic>
        <p:nvPicPr>
          <p:cNvPr id="30722" name="Picture 2" descr="Bioprocessing - an overview | ScienceDirect Topics"/>
          <p:cNvPicPr>
            <a:picLocks noChangeAspect="1" noChangeArrowheads="1"/>
          </p:cNvPicPr>
          <p:nvPr/>
        </p:nvPicPr>
        <p:blipFill>
          <a:blip r:embed="rId2" cstate="print"/>
          <a:srcRect/>
          <a:stretch>
            <a:fillRect/>
          </a:stretch>
        </p:blipFill>
        <p:spPr bwMode="auto">
          <a:xfrm>
            <a:off x="539552" y="1988840"/>
            <a:ext cx="8115248" cy="321029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844" y="365233"/>
            <a:ext cx="4845046" cy="461665"/>
          </a:xfrm>
          <a:prstGeom prst="rect">
            <a:avLst/>
          </a:prstGeom>
          <a:noFill/>
        </p:spPr>
        <p:txBody>
          <a:bodyPr wrap="none" rtlCol="0">
            <a:spAutoFit/>
          </a:bodyPr>
          <a:lstStyle/>
          <a:p>
            <a:r>
              <a:rPr lang="en-US" sz="2400" u="sng" dirty="0">
                <a:latin typeface="Comic Sans MS"/>
                <a:cs typeface="Comic Sans MS"/>
              </a:rPr>
              <a:t>Component parts of a fermenter</a:t>
            </a:r>
          </a:p>
        </p:txBody>
      </p:sp>
      <p:sp>
        <p:nvSpPr>
          <p:cNvPr id="4" name="TextBox 3"/>
          <p:cNvSpPr txBox="1"/>
          <p:nvPr/>
        </p:nvSpPr>
        <p:spPr>
          <a:xfrm>
            <a:off x="395536" y="1412776"/>
            <a:ext cx="8254708" cy="3970318"/>
          </a:xfrm>
          <a:prstGeom prst="rect">
            <a:avLst/>
          </a:prstGeom>
          <a:noFill/>
        </p:spPr>
        <p:txBody>
          <a:bodyPr wrap="square" rtlCol="0">
            <a:spAutoFit/>
          </a:bodyPr>
          <a:lstStyle/>
          <a:p>
            <a:pPr marL="342900" indent="-342900" algn="just">
              <a:buFont typeface="+mj-lt"/>
              <a:buAutoNum type="arabicPeriod"/>
            </a:pPr>
            <a:r>
              <a:rPr lang="en-US" b="1" dirty="0">
                <a:latin typeface="Comic Sans MS"/>
                <a:cs typeface="Comic Sans MS"/>
              </a:rPr>
              <a:t>Formulation of media </a:t>
            </a:r>
            <a:r>
              <a:rPr lang="en-US" dirty="0">
                <a:latin typeface="Comic Sans MS"/>
                <a:cs typeface="Comic Sans MS"/>
              </a:rPr>
              <a:t>to be used in culturing the organism during development of inoculum and in the production fermenter</a:t>
            </a:r>
          </a:p>
          <a:p>
            <a:pPr marL="342900" indent="-342900" algn="just">
              <a:buFont typeface="+mj-lt"/>
              <a:buAutoNum type="arabicPeriod"/>
            </a:pPr>
            <a:endParaRPr lang="en-US" dirty="0">
              <a:latin typeface="Comic Sans MS"/>
              <a:cs typeface="Comic Sans MS"/>
            </a:endParaRPr>
          </a:p>
          <a:p>
            <a:pPr marL="342900" indent="-342900" algn="just">
              <a:buFont typeface="+mj-lt"/>
              <a:buAutoNum type="arabicPeriod"/>
            </a:pPr>
            <a:r>
              <a:rPr lang="en-US" b="1" dirty="0">
                <a:latin typeface="Comic Sans MS"/>
                <a:cs typeface="Comic Sans MS"/>
              </a:rPr>
              <a:t>Sterilization </a:t>
            </a:r>
            <a:r>
              <a:rPr lang="en-US" dirty="0">
                <a:latin typeface="Comic Sans MS"/>
                <a:cs typeface="Comic Sans MS"/>
              </a:rPr>
              <a:t>of the medium, fermenter and ancillary equipment</a:t>
            </a:r>
          </a:p>
          <a:p>
            <a:pPr marL="342900" indent="-342900" algn="just">
              <a:buFont typeface="+mj-lt"/>
              <a:buAutoNum type="arabicPeriod"/>
            </a:pPr>
            <a:endParaRPr lang="en-US" dirty="0">
              <a:latin typeface="Comic Sans MS"/>
              <a:cs typeface="Comic Sans MS"/>
            </a:endParaRPr>
          </a:p>
          <a:p>
            <a:pPr marL="342900" indent="-342900" algn="just">
              <a:buFont typeface="+mj-lt"/>
              <a:buAutoNum type="arabicPeriod"/>
            </a:pPr>
            <a:r>
              <a:rPr lang="en-US" b="1" dirty="0">
                <a:latin typeface="Comic Sans MS"/>
                <a:cs typeface="Comic Sans MS"/>
              </a:rPr>
              <a:t>Production of </a:t>
            </a:r>
            <a:r>
              <a:rPr lang="en-US" dirty="0">
                <a:latin typeface="Comic Sans MS"/>
                <a:cs typeface="Comic Sans MS"/>
              </a:rPr>
              <a:t>an active, </a:t>
            </a:r>
            <a:r>
              <a:rPr lang="en-US" b="1" dirty="0">
                <a:latin typeface="Comic Sans MS"/>
                <a:cs typeface="Comic Sans MS"/>
              </a:rPr>
              <a:t>pure culture </a:t>
            </a:r>
            <a:r>
              <a:rPr lang="en-US" dirty="0">
                <a:latin typeface="Comic Sans MS"/>
                <a:cs typeface="Comic Sans MS"/>
              </a:rPr>
              <a:t>in sufficient quantity to inoculate the production vessel</a:t>
            </a:r>
          </a:p>
          <a:p>
            <a:pPr marL="342900" indent="-342900" algn="just">
              <a:buFont typeface="+mj-lt"/>
              <a:buAutoNum type="arabicPeriod"/>
            </a:pPr>
            <a:endParaRPr lang="en-US" dirty="0">
              <a:latin typeface="Comic Sans MS"/>
              <a:cs typeface="Comic Sans MS"/>
            </a:endParaRPr>
          </a:p>
          <a:p>
            <a:pPr marL="342900" indent="-342900" algn="just">
              <a:buFont typeface="+mj-lt"/>
              <a:buAutoNum type="arabicPeriod"/>
            </a:pPr>
            <a:r>
              <a:rPr lang="en-US" dirty="0">
                <a:latin typeface="Comic Sans MS"/>
                <a:cs typeface="Comic Sans MS"/>
              </a:rPr>
              <a:t>The </a:t>
            </a:r>
            <a:r>
              <a:rPr lang="en-US" b="1" dirty="0">
                <a:latin typeface="Comic Sans MS"/>
                <a:cs typeface="Comic Sans MS"/>
              </a:rPr>
              <a:t>growth of the organism in</a:t>
            </a:r>
            <a:r>
              <a:rPr lang="en-US" dirty="0">
                <a:latin typeface="Comic Sans MS"/>
                <a:cs typeface="Comic Sans MS"/>
              </a:rPr>
              <a:t> the production </a:t>
            </a:r>
            <a:r>
              <a:rPr lang="en-US" b="1" dirty="0">
                <a:latin typeface="Comic Sans MS"/>
                <a:cs typeface="Comic Sans MS"/>
              </a:rPr>
              <a:t>fermenter</a:t>
            </a:r>
            <a:r>
              <a:rPr lang="en-US" dirty="0">
                <a:latin typeface="Comic Sans MS"/>
                <a:cs typeface="Comic Sans MS"/>
              </a:rPr>
              <a:t> under optimum conditions  for product formation</a:t>
            </a:r>
          </a:p>
          <a:p>
            <a:pPr marL="342900" indent="-342900" algn="just">
              <a:buFont typeface="+mj-lt"/>
              <a:buAutoNum type="arabicPeriod"/>
            </a:pPr>
            <a:endParaRPr lang="en-US" dirty="0">
              <a:latin typeface="Comic Sans MS"/>
              <a:cs typeface="Comic Sans MS"/>
            </a:endParaRPr>
          </a:p>
          <a:p>
            <a:pPr marL="342900" indent="-342900" algn="just">
              <a:buFont typeface="+mj-lt"/>
              <a:buAutoNum type="arabicPeriod"/>
            </a:pPr>
            <a:r>
              <a:rPr lang="en-US" dirty="0">
                <a:latin typeface="Comic Sans MS"/>
                <a:cs typeface="Comic Sans MS"/>
              </a:rPr>
              <a:t>The </a:t>
            </a:r>
            <a:r>
              <a:rPr lang="en-US" b="1" dirty="0">
                <a:latin typeface="Comic Sans MS"/>
                <a:cs typeface="Comic Sans MS"/>
              </a:rPr>
              <a:t>extraction of the product </a:t>
            </a:r>
            <a:r>
              <a:rPr lang="en-US" dirty="0">
                <a:latin typeface="Comic Sans MS"/>
                <a:cs typeface="Comic Sans MS"/>
              </a:rPr>
              <a:t>and its purification</a:t>
            </a:r>
          </a:p>
          <a:p>
            <a:pPr marL="342900" indent="-342900" algn="just">
              <a:buFont typeface="+mj-lt"/>
              <a:buAutoNum type="arabicPeriod"/>
            </a:pPr>
            <a:endParaRPr lang="en-US" dirty="0">
              <a:latin typeface="Comic Sans MS"/>
              <a:cs typeface="Comic Sans MS"/>
            </a:endParaRPr>
          </a:p>
          <a:p>
            <a:pPr marL="342900" indent="-342900" algn="just">
              <a:buFont typeface="+mj-lt"/>
              <a:buAutoNum type="arabicPeriod"/>
            </a:pPr>
            <a:r>
              <a:rPr lang="en-US" b="1" dirty="0">
                <a:latin typeface="Comic Sans MS"/>
                <a:cs typeface="Comic Sans MS"/>
              </a:rPr>
              <a:t>Disposal of effluents </a:t>
            </a:r>
            <a:r>
              <a:rPr lang="en-US" dirty="0">
                <a:latin typeface="Comic Sans MS"/>
                <a:cs typeface="Comic Sans MS"/>
              </a:rPr>
              <a:t>produced by the process</a:t>
            </a:r>
          </a:p>
        </p:txBody>
      </p:sp>
      <p:sp>
        <p:nvSpPr>
          <p:cNvPr id="5" name="Down Arrow 4"/>
          <p:cNvSpPr/>
          <p:nvPr/>
        </p:nvSpPr>
        <p:spPr>
          <a:xfrm>
            <a:off x="4004246" y="1969610"/>
            <a:ext cx="401720" cy="272117"/>
          </a:xfrm>
          <a:prstGeom prst="downArrow">
            <a:avLst/>
          </a:prstGeom>
          <a:solidFill>
            <a:srgbClr val="0000FF"/>
          </a:solid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Down Arrow 5"/>
          <p:cNvSpPr/>
          <p:nvPr/>
        </p:nvSpPr>
        <p:spPr>
          <a:xfrm>
            <a:off x="4030163" y="2523707"/>
            <a:ext cx="401720" cy="272117"/>
          </a:xfrm>
          <a:prstGeom prst="downArrow">
            <a:avLst/>
          </a:prstGeom>
          <a:solidFill>
            <a:srgbClr val="0000FF"/>
          </a:solid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Down Arrow 6"/>
          <p:cNvSpPr/>
          <p:nvPr/>
        </p:nvSpPr>
        <p:spPr>
          <a:xfrm>
            <a:off x="4030163" y="3262311"/>
            <a:ext cx="401720" cy="272117"/>
          </a:xfrm>
          <a:prstGeom prst="downArrow">
            <a:avLst/>
          </a:prstGeom>
          <a:solidFill>
            <a:srgbClr val="0000FF"/>
          </a:solid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Down Arrow 7"/>
          <p:cNvSpPr/>
          <p:nvPr/>
        </p:nvSpPr>
        <p:spPr>
          <a:xfrm>
            <a:off x="4030163" y="4182326"/>
            <a:ext cx="401720" cy="272117"/>
          </a:xfrm>
          <a:prstGeom prst="downArrow">
            <a:avLst/>
          </a:prstGeom>
          <a:solidFill>
            <a:srgbClr val="0000FF"/>
          </a:solid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Down Arrow 8"/>
          <p:cNvSpPr/>
          <p:nvPr/>
        </p:nvSpPr>
        <p:spPr>
          <a:xfrm>
            <a:off x="4030163" y="4752476"/>
            <a:ext cx="401720" cy="272117"/>
          </a:xfrm>
          <a:prstGeom prst="downArrow">
            <a:avLst/>
          </a:prstGeom>
          <a:solidFill>
            <a:srgbClr val="0000FF"/>
          </a:solid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2920706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ioprocess – Bioingenious"/>
          <p:cNvPicPr>
            <a:picLocks noChangeAspect="1" noChangeArrowheads="1"/>
          </p:cNvPicPr>
          <p:nvPr/>
        </p:nvPicPr>
        <p:blipFill>
          <a:blip r:embed="rId2" cstate="print"/>
          <a:srcRect/>
          <a:stretch>
            <a:fillRect/>
          </a:stretch>
        </p:blipFill>
        <p:spPr bwMode="auto">
          <a:xfrm>
            <a:off x="1403648" y="0"/>
            <a:ext cx="643459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2160" y="116632"/>
            <a:ext cx="2947864" cy="548680"/>
          </a:xfrm>
        </p:spPr>
        <p:txBody>
          <a:bodyPr>
            <a:normAutofit fontScale="90000"/>
          </a:bodyPr>
          <a:lstStyle/>
          <a:p>
            <a:pPr algn="r"/>
            <a:r>
              <a:rPr lang="en-GB" sz="3100" i="1" dirty="0" smtClean="0"/>
              <a:t>Introduction</a:t>
            </a:r>
            <a:r>
              <a:rPr lang="en-GB" dirty="0" smtClean="0"/>
              <a:t> </a:t>
            </a:r>
            <a:endParaRPr lang="en-US" dirty="0"/>
          </a:p>
        </p:txBody>
      </p:sp>
      <p:sp>
        <p:nvSpPr>
          <p:cNvPr id="3" name="Subtitle 2"/>
          <p:cNvSpPr>
            <a:spLocks noGrp="1"/>
          </p:cNvSpPr>
          <p:nvPr>
            <p:ph type="subTitle" idx="1"/>
          </p:nvPr>
        </p:nvSpPr>
        <p:spPr>
          <a:xfrm>
            <a:off x="179512" y="548680"/>
            <a:ext cx="6400800" cy="504056"/>
          </a:xfrm>
        </p:spPr>
        <p:txBody>
          <a:bodyPr>
            <a:normAutofit/>
          </a:bodyPr>
          <a:lstStyle/>
          <a:p>
            <a:pPr algn="l"/>
            <a:r>
              <a:rPr lang="en-GB" b="1" dirty="0" smtClean="0"/>
              <a:t>Parts of fermentation process</a:t>
            </a:r>
            <a:endParaRPr lang="en-US" b="1" dirty="0"/>
          </a:p>
        </p:txBody>
      </p:sp>
      <p:sp>
        <p:nvSpPr>
          <p:cNvPr id="4" name="Rectangle 3"/>
          <p:cNvSpPr/>
          <p:nvPr/>
        </p:nvSpPr>
        <p:spPr>
          <a:xfrm>
            <a:off x="323528" y="1772816"/>
            <a:ext cx="4104456" cy="2585323"/>
          </a:xfrm>
          <a:prstGeom prst="rect">
            <a:avLst/>
          </a:prstGeom>
        </p:spPr>
        <p:txBody>
          <a:bodyPr wrap="square">
            <a:spAutoFit/>
          </a:bodyPr>
          <a:lstStyle/>
          <a:p>
            <a:r>
              <a:rPr lang="en-GB" dirty="0" smtClean="0"/>
              <a:t>Fermentation process may be divided in six basic components</a:t>
            </a:r>
          </a:p>
          <a:p>
            <a:endParaRPr lang="en-GB" dirty="0" smtClean="0"/>
          </a:p>
          <a:p>
            <a:pPr marL="342900" indent="-342900">
              <a:buAutoNum type="arabicPeriod"/>
            </a:pPr>
            <a:r>
              <a:rPr lang="en-GB" dirty="0" smtClean="0"/>
              <a:t>Formulation of media</a:t>
            </a:r>
          </a:p>
          <a:p>
            <a:pPr marL="342900" indent="-342900">
              <a:buAutoNum type="arabicPeriod"/>
            </a:pPr>
            <a:r>
              <a:rPr lang="en-GB" dirty="0" smtClean="0"/>
              <a:t>Sterilization of the medium </a:t>
            </a:r>
          </a:p>
          <a:p>
            <a:pPr marL="342900" indent="-342900">
              <a:buAutoNum type="arabicPeriod"/>
            </a:pPr>
            <a:r>
              <a:rPr lang="en-GB" dirty="0" smtClean="0"/>
              <a:t>Production of an active pure culture</a:t>
            </a:r>
          </a:p>
          <a:p>
            <a:pPr marL="342900" indent="-342900">
              <a:buAutoNum type="arabicPeriod"/>
            </a:pPr>
            <a:r>
              <a:rPr lang="en-GB" dirty="0" smtClean="0"/>
              <a:t>Growth of the organism</a:t>
            </a:r>
          </a:p>
          <a:p>
            <a:pPr marL="342900" indent="-342900">
              <a:buAutoNum type="arabicPeriod"/>
            </a:pPr>
            <a:r>
              <a:rPr lang="en-GB" dirty="0" smtClean="0"/>
              <a:t>Extraction of the product</a:t>
            </a:r>
          </a:p>
          <a:p>
            <a:pPr marL="342900" indent="-342900">
              <a:buAutoNum type="arabicPeriod"/>
            </a:pPr>
            <a:r>
              <a:rPr lang="en-GB" dirty="0" smtClean="0"/>
              <a:t>Disposal of effluents</a:t>
            </a:r>
          </a:p>
        </p:txBody>
      </p:sp>
      <p:pic>
        <p:nvPicPr>
          <p:cNvPr id="13314" name="Picture 2" descr="Industrial Biotechnology First generation processes ..."/>
          <p:cNvPicPr>
            <a:picLocks noChangeAspect="1" noChangeArrowheads="1"/>
          </p:cNvPicPr>
          <p:nvPr/>
        </p:nvPicPr>
        <p:blipFill>
          <a:blip r:embed="rId3" cstate="print"/>
          <a:srcRect/>
          <a:stretch>
            <a:fillRect/>
          </a:stretch>
        </p:blipFill>
        <p:spPr bwMode="auto">
          <a:xfrm>
            <a:off x="4427984" y="836712"/>
            <a:ext cx="4355976" cy="580796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Fermentation </a:t>
            </a:r>
            <a:r>
              <a:rPr lang="en-US" sz="2400" b="1" u="sng" dirty="0" smtClean="0"/>
              <a:t>(Process): </a:t>
            </a:r>
            <a:r>
              <a:rPr lang="en-US" sz="2400" dirty="0" smtClean="0"/>
              <a:t>typically refers to the fermentation of sugar to alcohol using yeast, but other fermentation processes include making of yogurt, souring of milk, rising of dough</a:t>
            </a:r>
          </a:p>
          <a:p>
            <a:endParaRPr lang="en-GB" sz="2400" dirty="0" smtClean="0"/>
          </a:p>
          <a:p>
            <a:endParaRPr lang="en-US" sz="2400" dirty="0" smtClean="0"/>
          </a:p>
          <a:p>
            <a:r>
              <a:rPr lang="en-US" sz="2400" dirty="0" smtClean="0"/>
              <a:t>Bioreactor: An </a:t>
            </a:r>
            <a:r>
              <a:rPr lang="en-US" sz="2400" b="1" u="sng" dirty="0" smtClean="0"/>
              <a:t>apparatus</a:t>
            </a:r>
            <a:r>
              <a:rPr lang="en-US" sz="2400" dirty="0" smtClean="0"/>
              <a:t> (usually jacketed cylindrical SS vessel) for growing organisms such as bacteria, viruses, or yeast that are used in the production of pharmaceuticals, antibodies, or vaccines, or for the bioconversion of organic wastes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GB" dirty="0" smtClean="0">
                <a:solidFill>
                  <a:schemeClr val="accent1"/>
                </a:solidFill>
              </a:rPr>
              <a:t>Introduction</a:t>
            </a:r>
            <a:endParaRPr lang="en-US" dirty="0">
              <a:solidFill>
                <a:schemeClr val="accent1"/>
              </a:solidFill>
            </a:endParaRPr>
          </a:p>
        </p:txBody>
      </p:sp>
      <p:sp>
        <p:nvSpPr>
          <p:cNvPr id="3" name="Content Placeholder 2"/>
          <p:cNvSpPr>
            <a:spLocks noGrp="1"/>
          </p:cNvSpPr>
          <p:nvPr>
            <p:ph sz="quarter" idx="1"/>
          </p:nvPr>
        </p:nvSpPr>
        <p:spPr>
          <a:xfrm>
            <a:off x="467544" y="1052736"/>
            <a:ext cx="8075240" cy="5256584"/>
          </a:xfrm>
        </p:spPr>
        <p:txBody>
          <a:bodyPr>
            <a:normAutofit lnSpcReduction="10000"/>
          </a:bodyPr>
          <a:lstStyle/>
          <a:p>
            <a:pPr>
              <a:buNone/>
            </a:pPr>
            <a:r>
              <a:rPr lang="en-GB" b="1" dirty="0" smtClean="0"/>
              <a:t>Fields of study</a:t>
            </a:r>
            <a:r>
              <a:rPr lang="en-GB" dirty="0" smtClean="0"/>
              <a:t>: </a:t>
            </a:r>
          </a:p>
          <a:p>
            <a:pPr algn="just">
              <a:buNone/>
            </a:pPr>
            <a:r>
              <a:rPr lang="en-GB" dirty="0" smtClean="0"/>
              <a:t>Biology, engineering, bio-engineering, medicine, genetic</a:t>
            </a:r>
          </a:p>
          <a:p>
            <a:pPr algn="just">
              <a:buNone/>
            </a:pPr>
            <a:r>
              <a:rPr lang="en-GB" dirty="0" smtClean="0"/>
              <a:t>engineering, molecular biology</a:t>
            </a:r>
          </a:p>
          <a:p>
            <a:pPr algn="just">
              <a:buNone/>
            </a:pPr>
            <a:endParaRPr lang="en-GB" sz="1200" dirty="0" smtClean="0"/>
          </a:p>
          <a:p>
            <a:pPr algn="just">
              <a:buNone/>
            </a:pPr>
            <a:r>
              <a:rPr lang="en-GB" b="1" dirty="0" smtClean="0"/>
              <a:t>Interdisciplinary </a:t>
            </a:r>
          </a:p>
          <a:p>
            <a:pPr algn="just">
              <a:buNone/>
            </a:pPr>
            <a:r>
              <a:rPr lang="en-GB" b="1" dirty="0" smtClean="0"/>
              <a:t>sciences</a:t>
            </a:r>
            <a:r>
              <a:rPr lang="en-GB" dirty="0" smtClean="0"/>
              <a:t>: </a:t>
            </a:r>
          </a:p>
          <a:p>
            <a:pPr algn="just">
              <a:buNone/>
            </a:pPr>
            <a:r>
              <a:rPr lang="en-GB" dirty="0" smtClean="0"/>
              <a:t>combines the disciplines </a:t>
            </a:r>
          </a:p>
          <a:p>
            <a:pPr algn="just">
              <a:buNone/>
            </a:pPr>
            <a:r>
              <a:rPr lang="en-GB" dirty="0" smtClean="0"/>
              <a:t>of biology &amp; engineering</a:t>
            </a:r>
          </a:p>
          <a:p>
            <a:pPr algn="just">
              <a:buNone/>
            </a:pPr>
            <a:endParaRPr lang="en-GB" sz="1400" dirty="0" smtClean="0"/>
          </a:p>
          <a:p>
            <a:pPr algn="just">
              <a:buNone/>
            </a:pPr>
            <a:endParaRPr lang="en-GB" dirty="0" smtClean="0"/>
          </a:p>
          <a:p>
            <a:pPr algn="just">
              <a:buNone/>
            </a:pPr>
            <a:endParaRPr lang="en-GB" dirty="0" smtClean="0"/>
          </a:p>
          <a:p>
            <a:pPr algn="just">
              <a:buNone/>
            </a:pPr>
            <a:r>
              <a:rPr lang="en-GB" dirty="0" smtClean="0"/>
              <a:t>Commercial exploitation of the living things on a large scale</a:t>
            </a:r>
          </a:p>
          <a:p>
            <a:pPr algn="just">
              <a:buNone/>
            </a:pPr>
            <a:endParaRPr lang="en-GB" dirty="0" smtClean="0"/>
          </a:p>
          <a:p>
            <a:pPr algn="just">
              <a:buNone/>
            </a:pPr>
            <a:endParaRPr lang="en-GB" dirty="0" smtClean="0"/>
          </a:p>
          <a:p>
            <a:pPr algn="just">
              <a:buNone/>
            </a:pP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3995936" y="2276872"/>
            <a:ext cx="4696396" cy="2810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836712"/>
            <a:ext cx="3456384" cy="838200"/>
          </a:xfrm>
        </p:spPr>
        <p:txBody>
          <a:bodyPr>
            <a:normAutofit fontScale="90000"/>
          </a:bodyPr>
          <a:lstStyle/>
          <a:p>
            <a:pPr algn="ctr"/>
            <a:r>
              <a:rPr lang="en-GB" dirty="0" smtClean="0"/>
              <a:t>Fermentation Meaning </a:t>
            </a:r>
            <a:endParaRPr lang="en-US" dirty="0"/>
          </a:p>
        </p:txBody>
      </p:sp>
      <p:sp>
        <p:nvSpPr>
          <p:cNvPr id="4" name="Down Arrow 3"/>
          <p:cNvSpPr/>
          <p:nvPr/>
        </p:nvSpPr>
        <p:spPr>
          <a:xfrm>
            <a:off x="4427984" y="1700808"/>
            <a:ext cx="216024"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5616" y="3501008"/>
            <a:ext cx="187220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36096" y="3501008"/>
            <a:ext cx="187220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p:nvPr/>
        </p:nvCxnSpPr>
        <p:spPr>
          <a:xfrm flipV="1">
            <a:off x="1907704" y="2636912"/>
            <a:ext cx="2520280" cy="792088"/>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a:endCxn id="4" idx="3"/>
          </p:cNvCxnSpPr>
          <p:nvPr/>
        </p:nvCxnSpPr>
        <p:spPr>
          <a:xfrm rot="10800000">
            <a:off x="4644008" y="2600908"/>
            <a:ext cx="1863824" cy="747700"/>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87624" y="3861048"/>
            <a:ext cx="1745927" cy="307777"/>
          </a:xfrm>
          <a:prstGeom prst="rect">
            <a:avLst/>
          </a:prstGeom>
        </p:spPr>
        <p:txBody>
          <a:bodyPr wrap="none">
            <a:spAutoFit/>
          </a:bodyPr>
          <a:lstStyle/>
          <a:p>
            <a:r>
              <a:rPr lang="en-GB" sz="1400" dirty="0" smtClean="0"/>
              <a:t>Biochemical Process</a:t>
            </a:r>
            <a:endParaRPr lang="en-US" sz="1400" dirty="0"/>
          </a:p>
        </p:txBody>
      </p:sp>
      <p:sp>
        <p:nvSpPr>
          <p:cNvPr id="13" name="Rectangle 12"/>
          <p:cNvSpPr/>
          <p:nvPr/>
        </p:nvSpPr>
        <p:spPr>
          <a:xfrm>
            <a:off x="5436096" y="3933056"/>
            <a:ext cx="1888594" cy="307777"/>
          </a:xfrm>
          <a:prstGeom prst="rect">
            <a:avLst/>
          </a:prstGeom>
        </p:spPr>
        <p:txBody>
          <a:bodyPr wrap="none">
            <a:spAutoFit/>
          </a:bodyPr>
          <a:lstStyle/>
          <a:p>
            <a:r>
              <a:rPr lang="en-GB" sz="1400" dirty="0" smtClean="0"/>
              <a:t>Industrial Microbiology</a:t>
            </a:r>
            <a:endParaRPr lang="en-US" sz="1400" dirty="0"/>
          </a:p>
        </p:txBody>
      </p:sp>
      <p:pic>
        <p:nvPicPr>
          <p:cNvPr id="2050" name="Picture 2" descr="How do the products of fermentation in animals differ from yeast ..."/>
          <p:cNvPicPr>
            <a:picLocks noChangeAspect="1" noChangeArrowheads="1"/>
          </p:cNvPicPr>
          <p:nvPr/>
        </p:nvPicPr>
        <p:blipFill>
          <a:blip r:embed="rId3" cstate="print"/>
          <a:srcRect/>
          <a:stretch>
            <a:fillRect/>
          </a:stretch>
        </p:blipFill>
        <p:spPr bwMode="auto">
          <a:xfrm>
            <a:off x="2195736" y="4653136"/>
            <a:ext cx="4401034" cy="2016224"/>
          </a:xfrm>
          <a:prstGeom prst="rect">
            <a:avLst/>
          </a:prstGeom>
          <a:noFill/>
        </p:spPr>
      </p:pic>
      <p:cxnSp>
        <p:nvCxnSpPr>
          <p:cNvPr id="22" name="Straight Arrow Connector 21"/>
          <p:cNvCxnSpPr/>
          <p:nvPr/>
        </p:nvCxnSpPr>
        <p:spPr>
          <a:xfrm>
            <a:off x="2267744" y="4509120"/>
            <a:ext cx="864096" cy="15841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004048" y="4509120"/>
            <a:ext cx="1584176" cy="11605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686800" cy="4525963"/>
          </a:xfrm>
        </p:spPr>
        <p:txBody>
          <a:bodyPr>
            <a:normAutofit fontScale="85000" lnSpcReduction="10000"/>
          </a:bodyPr>
          <a:lstStyle/>
          <a:p>
            <a:r>
              <a:rPr lang="en-US" b="1" dirty="0" smtClean="0"/>
              <a:t>Fermentation Processes can be classify into five different categories </a:t>
            </a:r>
          </a:p>
          <a:p>
            <a:endParaRPr lang="en-GB" dirty="0" smtClean="0"/>
          </a:p>
          <a:p>
            <a:endParaRPr lang="en-US" dirty="0" smtClean="0"/>
          </a:p>
          <a:p>
            <a:r>
              <a:rPr lang="en-US" dirty="0" smtClean="0"/>
              <a:t>1. Processes Producing Microbial Enzymes</a:t>
            </a:r>
          </a:p>
          <a:p>
            <a:endParaRPr lang="en-US" dirty="0" smtClean="0"/>
          </a:p>
          <a:p>
            <a:r>
              <a:rPr lang="en-US" dirty="0" smtClean="0"/>
              <a:t> 2. Processes Producing Microbial Metabolites </a:t>
            </a:r>
          </a:p>
          <a:p>
            <a:endParaRPr lang="en-US" dirty="0" smtClean="0"/>
          </a:p>
          <a:p>
            <a:r>
              <a:rPr lang="en-US" dirty="0" smtClean="0"/>
              <a:t>3. Processes Producing Microbial Cells (Biomass) as the Products</a:t>
            </a:r>
          </a:p>
          <a:p>
            <a:r>
              <a:rPr lang="en-US" dirty="0" smtClean="0"/>
              <a:t> </a:t>
            </a:r>
          </a:p>
          <a:p>
            <a:r>
              <a:rPr lang="en-US" dirty="0" smtClean="0"/>
              <a:t>4. Processes Producing Recombinant Products </a:t>
            </a:r>
          </a:p>
          <a:p>
            <a:endParaRPr lang="en-US" dirty="0" smtClean="0"/>
          </a:p>
          <a:p>
            <a:r>
              <a:rPr lang="en-US" dirty="0" smtClean="0"/>
              <a:t>5. Processes modifying Substrates (Transformation Process)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86800" cy="838200"/>
          </a:xfrm>
        </p:spPr>
        <p:txBody>
          <a:bodyPr/>
          <a:lstStyle/>
          <a:p>
            <a:r>
              <a:rPr lang="en-GB" dirty="0" smtClean="0"/>
              <a:t>What is bioreactor</a:t>
            </a:r>
            <a:endParaRPr lang="en-US" dirty="0"/>
          </a:p>
        </p:txBody>
      </p:sp>
      <p:sp>
        <p:nvSpPr>
          <p:cNvPr id="3" name="Content Placeholder 2"/>
          <p:cNvSpPr>
            <a:spLocks noGrp="1"/>
          </p:cNvSpPr>
          <p:nvPr>
            <p:ph idx="1"/>
          </p:nvPr>
        </p:nvSpPr>
        <p:spPr>
          <a:xfrm>
            <a:off x="611560" y="1268760"/>
            <a:ext cx="3744416" cy="2090862"/>
          </a:xfrm>
        </p:spPr>
        <p:txBody>
          <a:bodyPr>
            <a:normAutofit fontScale="85000" lnSpcReduction="10000"/>
          </a:bodyPr>
          <a:lstStyle/>
          <a:p>
            <a:r>
              <a:rPr lang="en-US" dirty="0" smtClean="0"/>
              <a:t>An apparatus for growing organisms (yeast, bacteria, or animal cells) under controlled conditions</a:t>
            </a:r>
          </a:p>
          <a:p>
            <a:pPr lvl="3"/>
            <a:r>
              <a:rPr lang="en-US" dirty="0" smtClean="0"/>
              <a:t>used to convert raw materials into useful byproducts</a:t>
            </a:r>
            <a:endParaRPr lang="en-US" dirty="0"/>
          </a:p>
        </p:txBody>
      </p:sp>
      <p:pic>
        <p:nvPicPr>
          <p:cNvPr id="16386" name="Picture 2" descr="Minifors 2 - The complete entry-level bioreactor package | INFORS HT"/>
          <p:cNvPicPr>
            <a:picLocks noChangeAspect="1" noChangeArrowheads="1"/>
          </p:cNvPicPr>
          <p:nvPr/>
        </p:nvPicPr>
        <p:blipFill>
          <a:blip r:embed="rId2" cstate="print"/>
          <a:srcRect/>
          <a:stretch>
            <a:fillRect/>
          </a:stretch>
        </p:blipFill>
        <p:spPr bwMode="auto">
          <a:xfrm>
            <a:off x="4499992" y="836712"/>
            <a:ext cx="4140100" cy="5594730"/>
          </a:xfrm>
          <a:prstGeom prst="rect">
            <a:avLst/>
          </a:prstGeom>
          <a:noFill/>
        </p:spPr>
      </p:pic>
      <p:sp>
        <p:nvSpPr>
          <p:cNvPr id="5" name="Rectangle 4"/>
          <p:cNvSpPr/>
          <p:nvPr/>
        </p:nvSpPr>
        <p:spPr>
          <a:xfrm>
            <a:off x="179512" y="3429000"/>
            <a:ext cx="5112568" cy="3231654"/>
          </a:xfrm>
          <a:prstGeom prst="rect">
            <a:avLst/>
          </a:prstGeom>
        </p:spPr>
        <p:txBody>
          <a:bodyPr wrap="square">
            <a:spAutoFit/>
          </a:bodyPr>
          <a:lstStyle/>
          <a:p>
            <a:r>
              <a:rPr lang="en-US" sz="1200" b="1" dirty="0">
                <a:solidFill>
                  <a:schemeClr val="accent6">
                    <a:lumMod val="75000"/>
                  </a:schemeClr>
                </a:solidFill>
              </a:rPr>
              <a:t>Bioreactor </a:t>
            </a:r>
            <a:r>
              <a:rPr lang="en-US" sz="1200" b="1" dirty="0" smtClean="0">
                <a:solidFill>
                  <a:schemeClr val="accent6">
                    <a:lumMod val="75000"/>
                  </a:schemeClr>
                </a:solidFill>
              </a:rPr>
              <a:t>basics</a:t>
            </a:r>
          </a:p>
          <a:p>
            <a:endParaRPr lang="en-US" sz="1200" b="1" dirty="0">
              <a:solidFill>
                <a:schemeClr val="accent6">
                  <a:lumMod val="75000"/>
                </a:schemeClr>
              </a:solidFill>
            </a:endParaRPr>
          </a:p>
          <a:p>
            <a:pPr>
              <a:buFont typeface="Arial" pitchFamily="34" charset="0"/>
              <a:buChar char="•"/>
            </a:pPr>
            <a:r>
              <a:rPr lang="en-US" sz="1200" dirty="0" smtClean="0"/>
              <a:t>Systems </a:t>
            </a:r>
            <a:r>
              <a:rPr lang="en-US" sz="1200" dirty="0"/>
              <a:t>or devices that supports a biologically active </a:t>
            </a:r>
            <a:r>
              <a:rPr lang="en-US" sz="1200" dirty="0" smtClean="0"/>
              <a:t>environment</a:t>
            </a:r>
          </a:p>
          <a:p>
            <a:endParaRPr lang="en-US" sz="1200" dirty="0"/>
          </a:p>
          <a:p>
            <a:pPr>
              <a:buFont typeface="Arial" pitchFamily="34" charset="0"/>
              <a:buChar char="•"/>
            </a:pPr>
            <a:r>
              <a:rPr lang="en-US" sz="1200" dirty="0" smtClean="0"/>
              <a:t>Vessels </a:t>
            </a:r>
            <a:r>
              <a:rPr lang="en-US" sz="1200" dirty="0"/>
              <a:t>in which a chemical process is carried out which </a:t>
            </a:r>
            <a:r>
              <a:rPr lang="en-US" sz="1200" dirty="0" smtClean="0"/>
              <a:t>involves</a:t>
            </a:r>
          </a:p>
          <a:p>
            <a:r>
              <a:rPr lang="en-US" sz="1200" dirty="0" smtClean="0"/>
              <a:t> </a:t>
            </a:r>
            <a:r>
              <a:rPr lang="en-US" sz="1200" dirty="0"/>
              <a:t>organisms or biochemically active substances derived from such </a:t>
            </a:r>
            <a:r>
              <a:rPr lang="en-US" sz="1200" dirty="0" smtClean="0"/>
              <a:t>organisms</a:t>
            </a:r>
          </a:p>
          <a:p>
            <a:endParaRPr lang="en-US" sz="1200" dirty="0"/>
          </a:p>
          <a:p>
            <a:pPr>
              <a:buFont typeface="Arial" pitchFamily="34" charset="0"/>
              <a:buChar char="•"/>
            </a:pPr>
            <a:r>
              <a:rPr lang="en-US" sz="1200" dirty="0" smtClean="0"/>
              <a:t>aerobic </a:t>
            </a:r>
            <a:r>
              <a:rPr lang="en-US" sz="1200" dirty="0"/>
              <a:t>or </a:t>
            </a:r>
            <a:r>
              <a:rPr lang="en-US" sz="1200" dirty="0" smtClean="0"/>
              <a:t>anaerobic</a:t>
            </a:r>
          </a:p>
          <a:p>
            <a:pPr>
              <a:buFont typeface="Arial" pitchFamily="34" charset="0"/>
              <a:buChar char="•"/>
            </a:pPr>
            <a:endParaRPr lang="en-US" sz="1200" dirty="0"/>
          </a:p>
          <a:p>
            <a:pPr>
              <a:buFont typeface="Arial" pitchFamily="34" charset="0"/>
              <a:buChar char="•"/>
            </a:pPr>
            <a:r>
              <a:rPr lang="en-US" sz="1200" dirty="0" smtClean="0"/>
              <a:t>Cylindrical</a:t>
            </a:r>
            <a:r>
              <a:rPr lang="en-US" sz="1200" dirty="0"/>
              <a:t>, ranging in size from liters to cubic meters, and are often made of stainless </a:t>
            </a:r>
            <a:r>
              <a:rPr lang="en-US" sz="1200" dirty="0" smtClean="0"/>
              <a:t>steel</a:t>
            </a:r>
          </a:p>
          <a:p>
            <a:pPr>
              <a:buFont typeface="Arial" pitchFamily="34" charset="0"/>
              <a:buChar char="•"/>
            </a:pPr>
            <a:endParaRPr lang="en-US" sz="1200" dirty="0"/>
          </a:p>
          <a:p>
            <a:pPr>
              <a:buFont typeface="Arial" pitchFamily="34" charset="0"/>
              <a:buChar char="•"/>
            </a:pPr>
            <a:r>
              <a:rPr lang="en-US" sz="1200" i="1" dirty="0" smtClean="0"/>
              <a:t>homogeneous</a:t>
            </a:r>
            <a:r>
              <a:rPr lang="en-US" sz="1200" dirty="0"/>
              <a:t> (same throughout) environment by constantly stirring the contents</a:t>
            </a:r>
            <a:r>
              <a:rPr lang="en-US" sz="1200" dirty="0" smtClean="0"/>
              <a:t>.</a:t>
            </a:r>
          </a:p>
          <a:p>
            <a:pPr>
              <a:buFont typeface="Arial" pitchFamily="34" charset="0"/>
              <a:buChar char="•"/>
            </a:pPr>
            <a:endParaRPr lang="en-US" sz="1200" dirty="0"/>
          </a:p>
          <a:p>
            <a:pPr>
              <a:buFont typeface="Arial" pitchFamily="34" charset="0"/>
              <a:buChar char="•"/>
            </a:pPr>
            <a:r>
              <a:rPr lang="en-US" sz="1200" dirty="0" smtClean="0"/>
              <a:t>Give </a:t>
            </a:r>
            <a:r>
              <a:rPr lang="en-US" sz="1200" dirty="0"/>
              <a:t>the cells a </a:t>
            </a:r>
            <a:r>
              <a:rPr lang="en-US" sz="1200" i="1" dirty="0"/>
              <a:t>controlled</a:t>
            </a:r>
            <a:r>
              <a:rPr lang="en-US" sz="1200" dirty="0"/>
              <a:t> environment by ensuring the same temperature, pH, and oxygen levels.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686800" cy="838200"/>
          </a:xfrm>
        </p:spPr>
        <p:txBody>
          <a:bodyPr>
            <a:normAutofit fontScale="90000"/>
          </a:bodyPr>
          <a:lstStyle/>
          <a:p>
            <a:r>
              <a:rPr lang="en-US" dirty="0" smtClean="0"/>
              <a:t>Considerations in bioreactor design</a:t>
            </a:r>
            <a:br>
              <a:rPr lang="en-US" dirty="0" smtClean="0"/>
            </a:br>
            <a:endParaRPr lang="en-US" dirty="0"/>
          </a:p>
        </p:txBody>
      </p:sp>
      <p:pic>
        <p:nvPicPr>
          <p:cNvPr id="30722" name="Picture 2" descr="culture lifecycle"/>
          <p:cNvPicPr>
            <a:picLocks noChangeAspect="1" noChangeArrowheads="1"/>
          </p:cNvPicPr>
          <p:nvPr/>
        </p:nvPicPr>
        <p:blipFill>
          <a:blip r:embed="rId2" cstate="print"/>
          <a:srcRect/>
          <a:stretch>
            <a:fillRect/>
          </a:stretch>
        </p:blipFill>
        <p:spPr bwMode="auto">
          <a:xfrm>
            <a:off x="1619672" y="1916832"/>
            <a:ext cx="6305550" cy="4676776"/>
          </a:xfrm>
          <a:prstGeom prst="rect">
            <a:avLst/>
          </a:prstGeom>
          <a:noFill/>
        </p:spPr>
      </p:pic>
      <p:sp>
        <p:nvSpPr>
          <p:cNvPr id="5" name="Rectangle 4"/>
          <p:cNvSpPr/>
          <p:nvPr/>
        </p:nvSpPr>
        <p:spPr>
          <a:xfrm>
            <a:off x="1547664" y="692696"/>
            <a:ext cx="5688632" cy="1200329"/>
          </a:xfrm>
          <a:prstGeom prst="rect">
            <a:avLst/>
          </a:prstGeom>
        </p:spPr>
        <p:txBody>
          <a:bodyPr wrap="square">
            <a:spAutoFit/>
          </a:bodyPr>
          <a:lstStyle/>
          <a:p>
            <a:pPr>
              <a:buFont typeface="Arial" pitchFamily="34" charset="0"/>
              <a:buChar char="•"/>
            </a:pPr>
            <a:r>
              <a:rPr lang="en-US" dirty="0"/>
              <a:t>Oxygenation for aerobic microorganisms</a:t>
            </a:r>
          </a:p>
          <a:p>
            <a:pPr>
              <a:buFont typeface="Arial" pitchFamily="34" charset="0"/>
              <a:buChar char="•"/>
            </a:pPr>
            <a:r>
              <a:rPr lang="en-US" dirty="0"/>
              <a:t>Temperature management</a:t>
            </a:r>
          </a:p>
          <a:p>
            <a:pPr>
              <a:buFont typeface="Arial" pitchFamily="34" charset="0"/>
              <a:buChar char="•"/>
            </a:pPr>
            <a:r>
              <a:rPr lang="en-US" dirty="0"/>
              <a:t>Methods for monitoring the culture</a:t>
            </a:r>
          </a:p>
          <a:p>
            <a:pPr>
              <a:buFont typeface="Arial" pitchFamily="34" charset="0"/>
              <a:buChar char="•"/>
            </a:pPr>
            <a:r>
              <a:rPr lang="en-US" dirty="0"/>
              <a:t>Sterility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a:bodyPr>
          <a:lstStyle/>
          <a:p>
            <a:r>
              <a:rPr lang="en-GB" sz="2400" b="1" dirty="0" smtClean="0"/>
              <a:t>Keywords used</a:t>
            </a:r>
            <a:endParaRPr lang="en-US" sz="2400" b="1" dirty="0"/>
          </a:p>
        </p:txBody>
      </p:sp>
      <p:sp>
        <p:nvSpPr>
          <p:cNvPr id="3" name="Content Placeholder 2"/>
          <p:cNvSpPr>
            <a:spLocks noGrp="1"/>
          </p:cNvSpPr>
          <p:nvPr>
            <p:ph sz="quarter" idx="1"/>
          </p:nvPr>
        </p:nvSpPr>
        <p:spPr>
          <a:xfrm>
            <a:off x="467544" y="1196752"/>
            <a:ext cx="7467600" cy="2764904"/>
          </a:xfrm>
        </p:spPr>
        <p:txBody>
          <a:bodyPr>
            <a:normAutofit/>
          </a:bodyPr>
          <a:lstStyle/>
          <a:p>
            <a:r>
              <a:rPr lang="en-GB" dirty="0" smtClean="0"/>
              <a:t>Biomass</a:t>
            </a:r>
          </a:p>
          <a:p>
            <a:r>
              <a:rPr lang="en-GB" dirty="0" smtClean="0"/>
              <a:t>Bioreactor</a:t>
            </a:r>
          </a:p>
          <a:p>
            <a:r>
              <a:rPr lang="en-GB" dirty="0" smtClean="0"/>
              <a:t>Bioremediation</a:t>
            </a:r>
          </a:p>
          <a:p>
            <a:r>
              <a:rPr lang="en-GB" dirty="0" smtClean="0"/>
              <a:t>Enzymes</a:t>
            </a:r>
          </a:p>
          <a:p>
            <a:r>
              <a:rPr lang="en-GB" dirty="0" smtClean="0"/>
              <a:t>Fermentation</a:t>
            </a:r>
          </a:p>
          <a:p>
            <a:r>
              <a:rPr lang="en-GB" dirty="0" err="1" smtClean="0"/>
              <a:t>Fermenter</a:t>
            </a:r>
            <a:r>
              <a:rPr lang="en-GB" dirty="0" smtClean="0"/>
              <a:t> </a:t>
            </a:r>
          </a:p>
          <a:p>
            <a:endParaRPr lang="en-GB" dirty="0" smtClean="0"/>
          </a:p>
          <a:p>
            <a:pPr>
              <a:buNone/>
            </a:pPr>
            <a:endParaRPr lang="en-US" dirty="0"/>
          </a:p>
        </p:txBody>
      </p:sp>
      <p:sp>
        <p:nvSpPr>
          <p:cNvPr id="4" name="Rectangle 3"/>
          <p:cNvSpPr/>
          <p:nvPr/>
        </p:nvSpPr>
        <p:spPr>
          <a:xfrm>
            <a:off x="539552" y="4293096"/>
            <a:ext cx="7853432" cy="1200329"/>
          </a:xfrm>
          <a:prstGeom prst="rect">
            <a:avLst/>
          </a:prstGeom>
        </p:spPr>
        <p:txBody>
          <a:bodyPr wrap="none">
            <a:spAutoFit/>
          </a:bodyPr>
          <a:lstStyle/>
          <a:p>
            <a:pPr algn="just"/>
            <a:r>
              <a:rPr lang="en-GB" b="1" dirty="0" smtClean="0"/>
              <a:t>Definition</a:t>
            </a:r>
            <a:r>
              <a:rPr lang="en-GB" dirty="0" smtClean="0"/>
              <a:t>: Use of engineering devices in biological process carried out </a:t>
            </a:r>
          </a:p>
          <a:p>
            <a:pPr algn="just"/>
            <a:r>
              <a:rPr lang="en-GB" dirty="0" smtClean="0"/>
              <a:t>by living organisms or cells in order to improve or analyze the process.</a:t>
            </a:r>
          </a:p>
          <a:p>
            <a:pPr algn="just"/>
            <a:r>
              <a:rPr lang="en-GB" baseline="0" dirty="0" smtClean="0"/>
              <a:t>Having</a:t>
            </a:r>
            <a:r>
              <a:rPr lang="en-GB" dirty="0" smtClean="0"/>
              <a:t> an important role in industries including food, microbiological, </a:t>
            </a:r>
          </a:p>
          <a:p>
            <a:pPr algn="just"/>
            <a:r>
              <a:rPr lang="en-GB" dirty="0" err="1" smtClean="0"/>
              <a:t>pharma</a:t>
            </a:r>
            <a:r>
              <a:rPr lang="en-GB" dirty="0" smtClean="0"/>
              <a:t>, chemical and biotechnological</a:t>
            </a:r>
            <a:r>
              <a:rPr lang="en-GB" baseline="0"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251520" y="1412776"/>
            <a:ext cx="8352928" cy="4920208"/>
          </a:xfrm>
        </p:spPr>
        <p:txBody>
          <a:bodyPr rtlCol="0">
            <a:normAutofit fontScale="92500" lnSpcReduction="20000"/>
          </a:bodyPr>
          <a:lstStyle/>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10,000-7,000 BC  </a:t>
            </a:r>
            <a:r>
              <a:rPr lang="en-US" altLang="en-US" sz="2400" dirty="0" smtClean="0">
                <a:solidFill>
                  <a:schemeClr val="tx1">
                    <a:lumMod val="75000"/>
                    <a:lumOff val="25000"/>
                  </a:schemeClr>
                </a:solidFill>
              </a:rPr>
              <a:t>Wine making developed in Eastern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Mediterranean.</a:t>
            </a:r>
          </a:p>
          <a:p>
            <a:pPr eaLnBrk="1" fontAlgn="auto" hangingPunct="1">
              <a:lnSpc>
                <a:spcPct val="80000"/>
              </a:lnSpc>
              <a:spcAft>
                <a:spcPts val="0"/>
              </a:spcAft>
              <a:buFont typeface="Wingdings 3" charset="2"/>
              <a:buChar char=""/>
              <a:defRPr/>
            </a:pPr>
            <a:endParaRPr lang="en-US" altLang="en-US" sz="17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400" b="1" dirty="0" smtClean="0">
                <a:solidFill>
                  <a:schemeClr val="tx1">
                    <a:lumMod val="75000"/>
                    <a:lumOff val="25000"/>
                  </a:schemeClr>
                </a:solidFill>
              </a:rPr>
              <a:t>  </a:t>
            </a:r>
            <a:r>
              <a:rPr lang="en-US" altLang="en-US" sz="2600" b="1" dirty="0" smtClean="0">
                <a:solidFill>
                  <a:schemeClr val="tx1">
                    <a:lumMod val="75000"/>
                    <a:lumOff val="25000"/>
                  </a:schemeClr>
                </a:solidFill>
              </a:rPr>
              <a:t>7,000-5,000 BC  </a:t>
            </a:r>
            <a:r>
              <a:rPr lang="en-US" altLang="en-US" sz="2400" dirty="0" smtClean="0">
                <a:solidFill>
                  <a:schemeClr val="tx1">
                    <a:lumMod val="75000"/>
                    <a:lumOff val="25000"/>
                  </a:schemeClr>
                </a:solidFill>
              </a:rPr>
              <a:t>Beer developed in Egypt and Babylon.</a:t>
            </a:r>
          </a:p>
          <a:p>
            <a:pPr eaLnBrk="1" fontAlgn="auto" hangingPunct="1">
              <a:lnSpc>
                <a:spcPct val="80000"/>
              </a:lnSpc>
              <a:spcAft>
                <a:spcPts val="0"/>
              </a:spcAft>
              <a:buFont typeface="Wingdings 3" charset="2"/>
              <a:buChar char=""/>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400" dirty="0" smtClean="0">
                <a:solidFill>
                  <a:schemeClr val="tx1">
                    <a:lumMod val="75000"/>
                    <a:lumOff val="25000"/>
                  </a:schemeClr>
                </a:solidFill>
              </a:rPr>
              <a:t>  </a:t>
            </a:r>
            <a:r>
              <a:rPr lang="en-US" altLang="en-US" sz="2600" b="1" dirty="0" smtClean="0">
                <a:solidFill>
                  <a:schemeClr val="tx1">
                    <a:lumMod val="75000"/>
                    <a:lumOff val="25000"/>
                  </a:schemeClr>
                </a:solidFill>
              </a:rPr>
              <a:t>5.000 BC</a:t>
            </a:r>
            <a:r>
              <a:rPr lang="en-US" altLang="en-US" sz="2600" dirty="0" smtClean="0">
                <a:solidFill>
                  <a:schemeClr val="tx1">
                    <a:lumMod val="75000"/>
                    <a:lumOff val="25000"/>
                  </a:schemeClr>
                </a:solidFill>
              </a:rPr>
              <a:t>            </a:t>
            </a:r>
            <a:r>
              <a:rPr lang="en-US" altLang="en-US" sz="2400" dirty="0" smtClean="0">
                <a:solidFill>
                  <a:schemeClr val="tx1">
                    <a:lumMod val="75000"/>
                    <a:lumOff val="25000"/>
                  </a:schemeClr>
                </a:solidFill>
              </a:rPr>
              <a:t>Cheese making and some medicinal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plants were developed.</a:t>
            </a:r>
          </a:p>
          <a:p>
            <a:pPr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400" dirty="0" smtClean="0">
                <a:solidFill>
                  <a:schemeClr val="tx1">
                    <a:lumMod val="75000"/>
                    <a:lumOff val="25000"/>
                  </a:schemeClr>
                </a:solidFill>
              </a:rPr>
              <a:t>  </a:t>
            </a:r>
            <a:r>
              <a:rPr lang="en-US" altLang="en-US" sz="2600" b="1" dirty="0" smtClean="0">
                <a:solidFill>
                  <a:schemeClr val="tx1">
                    <a:lumMod val="75000"/>
                    <a:lumOff val="25000"/>
                  </a:schemeClr>
                </a:solidFill>
              </a:rPr>
              <a:t>4,000 BC            </a:t>
            </a:r>
            <a:r>
              <a:rPr lang="en-US" altLang="en-US" sz="2400" dirty="0" smtClean="0">
                <a:solidFill>
                  <a:schemeClr val="tx1">
                    <a:lumMod val="75000"/>
                    <a:lumOff val="25000"/>
                  </a:schemeClr>
                </a:solidFill>
              </a:rPr>
              <a:t>Vinegar was referenced in old testament.</a:t>
            </a:r>
          </a:p>
          <a:p>
            <a:pPr eaLnBrk="1" fontAlgn="auto" hangingPunct="1">
              <a:lnSpc>
                <a:spcPct val="80000"/>
              </a:lnSpc>
              <a:spcAft>
                <a:spcPts val="0"/>
              </a:spcAft>
              <a:buFont typeface="Wingdings 3" charset="2"/>
              <a:buChar char=""/>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600" dirty="0" smtClean="0">
                <a:solidFill>
                  <a:schemeClr val="tx1">
                    <a:lumMod val="75000"/>
                    <a:lumOff val="25000"/>
                  </a:schemeClr>
                </a:solidFill>
              </a:rPr>
              <a:t>  </a:t>
            </a:r>
            <a:r>
              <a:rPr lang="en-US" altLang="en-US" sz="2600" b="1" dirty="0" smtClean="0">
                <a:solidFill>
                  <a:schemeClr val="tx1">
                    <a:lumMod val="75000"/>
                    <a:lumOff val="25000"/>
                  </a:schemeClr>
                </a:solidFill>
              </a:rPr>
              <a:t>500 AD               </a:t>
            </a:r>
            <a:r>
              <a:rPr lang="en-US" altLang="en-US" sz="2400" dirty="0" smtClean="0">
                <a:solidFill>
                  <a:schemeClr val="tx1">
                    <a:lumMod val="75000"/>
                    <a:lumOff val="25000"/>
                  </a:schemeClr>
                </a:solidFill>
              </a:rPr>
              <a:t>Algae was cultivated for food by Aztecs.</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a:t>
            </a:r>
          </a:p>
          <a:p>
            <a:pPr eaLnBrk="1" fontAlgn="auto" hangingPunct="1">
              <a:lnSpc>
                <a:spcPct val="80000"/>
              </a:lnSpc>
              <a:spcAft>
                <a:spcPts val="0"/>
              </a:spcAft>
              <a:buFont typeface="Wingdings 3" charset="2"/>
              <a:buChar char=""/>
              <a:defRPr/>
            </a:pPr>
            <a:r>
              <a:rPr lang="en-US" altLang="en-US" sz="2400" dirty="0" smtClean="0">
                <a:solidFill>
                  <a:schemeClr val="tx1">
                    <a:lumMod val="75000"/>
                    <a:lumOff val="25000"/>
                  </a:schemeClr>
                </a:solidFill>
              </a:rPr>
              <a:t>  </a:t>
            </a:r>
            <a:r>
              <a:rPr lang="en-US" altLang="en-US" sz="2600" b="1" dirty="0" smtClean="0">
                <a:solidFill>
                  <a:schemeClr val="tx1">
                    <a:lumMod val="75000"/>
                    <a:lumOff val="25000"/>
                  </a:schemeClr>
                </a:solidFill>
              </a:rPr>
              <a:t>500 AD</a:t>
            </a:r>
            <a:r>
              <a:rPr lang="en-US" altLang="en-US" sz="2600" dirty="0" smtClean="0">
                <a:solidFill>
                  <a:schemeClr val="tx1">
                    <a:lumMod val="75000"/>
                    <a:lumOff val="25000"/>
                  </a:schemeClr>
                </a:solidFill>
              </a:rPr>
              <a:t>               </a:t>
            </a:r>
            <a:r>
              <a:rPr lang="en-US" altLang="en-US" sz="2400" dirty="0" smtClean="0">
                <a:solidFill>
                  <a:schemeClr val="tx1">
                    <a:lumMod val="75000"/>
                    <a:lumOff val="25000"/>
                  </a:schemeClr>
                </a:solidFill>
              </a:rPr>
              <a:t>Yogurt, sauces and fermented meats 			 were developed.</a:t>
            </a:r>
          </a:p>
          <a:p>
            <a:pPr eaLnBrk="1" fontAlgn="auto" hangingPunct="1">
              <a:lnSpc>
                <a:spcPct val="80000"/>
              </a:lnSpc>
              <a:spcAft>
                <a:spcPts val="0"/>
              </a:spcAft>
              <a:buFont typeface="Wingdings 3" charset="2"/>
              <a:buChar char=""/>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1600</a:t>
            </a:r>
            <a:r>
              <a:rPr lang="en-US" altLang="en-US" sz="2600" dirty="0" smtClean="0">
                <a:solidFill>
                  <a:schemeClr val="tx1">
                    <a:lumMod val="75000"/>
                    <a:lumOff val="25000"/>
                  </a:schemeClr>
                </a:solidFill>
              </a:rPr>
              <a:t> </a:t>
            </a:r>
            <a:r>
              <a:rPr lang="en-US" altLang="en-US" sz="2600" b="1" dirty="0" smtClean="0">
                <a:solidFill>
                  <a:schemeClr val="tx1">
                    <a:lumMod val="75000"/>
                    <a:lumOff val="25000"/>
                  </a:schemeClr>
                </a:solidFill>
              </a:rPr>
              <a:t>AD</a:t>
            </a:r>
            <a:r>
              <a:rPr lang="en-US" altLang="en-US" sz="2600" dirty="0" smtClean="0">
                <a:solidFill>
                  <a:schemeClr val="tx1">
                    <a:lumMod val="75000"/>
                    <a:lumOff val="25000"/>
                  </a:schemeClr>
                </a:solidFill>
              </a:rPr>
              <a:t>               </a:t>
            </a:r>
            <a:r>
              <a:rPr lang="en-US" altLang="en-US" sz="2400" dirty="0" smtClean="0">
                <a:solidFill>
                  <a:schemeClr val="tx1">
                    <a:lumMod val="75000"/>
                    <a:lumOff val="25000"/>
                  </a:schemeClr>
                </a:solidFill>
              </a:rPr>
              <a:t>The name fermentation was used.  </a:t>
            </a:r>
          </a:p>
          <a:p>
            <a:pPr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p:txBody>
      </p:sp>
      <p:sp>
        <p:nvSpPr>
          <p:cNvPr id="4" name="Rectangle 3"/>
          <p:cNvSpPr/>
          <p:nvPr/>
        </p:nvSpPr>
        <p:spPr>
          <a:xfrm>
            <a:off x="3131840" y="404664"/>
            <a:ext cx="2366738" cy="646331"/>
          </a:xfrm>
          <a:prstGeom prst="rect">
            <a:avLst/>
          </a:prstGeom>
        </p:spPr>
        <p:txBody>
          <a:bodyPr wrap="none">
            <a:spAutoFit/>
          </a:bodyPr>
          <a:lstStyle/>
          <a:p>
            <a:r>
              <a:rPr lang="en-GB" sz="3600" dirty="0" smtClean="0">
                <a:latin typeface="Arial Rounded MT Bold" pitchFamily="34" charset="0"/>
              </a:rPr>
              <a:t>HISTORY</a:t>
            </a:r>
            <a:r>
              <a:rPr lang="en-GB" sz="3600" dirty="0" smtClean="0"/>
              <a:t> </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685800"/>
            <a:ext cx="8229600" cy="5791200"/>
          </a:xfrm>
        </p:spPr>
        <p:txBody>
          <a:bodyPr rtlCol="0">
            <a:normAutofit fontScale="92500"/>
          </a:bodyPr>
          <a:lstStyle/>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1680 AD</a:t>
            </a:r>
            <a:r>
              <a:rPr lang="en-US" altLang="en-US" sz="2600" dirty="0" smtClean="0">
                <a:solidFill>
                  <a:schemeClr val="tx1">
                    <a:lumMod val="75000"/>
                    <a:lumOff val="25000"/>
                  </a:schemeClr>
                </a:solidFill>
              </a:rPr>
              <a:t>        </a:t>
            </a:r>
            <a:r>
              <a:rPr lang="en-US" altLang="en-US" sz="2400" i="1" u="sng" dirty="0" smtClean="0">
                <a:solidFill>
                  <a:schemeClr val="tx1">
                    <a:lumMod val="75000"/>
                    <a:lumOff val="25000"/>
                  </a:schemeClr>
                </a:solidFill>
              </a:rPr>
              <a:t>Van Leeuwenhoek</a:t>
            </a:r>
            <a:r>
              <a:rPr lang="en-US" altLang="en-US" sz="2400" dirty="0" smtClean="0">
                <a:solidFill>
                  <a:schemeClr val="tx1">
                    <a:lumMod val="75000"/>
                    <a:lumOff val="25000"/>
                  </a:schemeClr>
                </a:solidFill>
              </a:rPr>
              <a:t> observed yeast cells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in alcohol fermentation.</a:t>
            </a:r>
          </a:p>
          <a:p>
            <a:pPr eaLnBrk="1" fontAlgn="auto" hangingPunct="1">
              <a:lnSpc>
                <a:spcPct val="80000"/>
              </a:lnSpc>
              <a:spcAft>
                <a:spcPts val="0"/>
              </a:spcAft>
              <a:buFontTx/>
              <a:buNone/>
              <a:defRPr/>
            </a:pPr>
            <a:endParaRPr lang="en-US" altLang="en-US" sz="2400" b="1"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1781 AD        </a:t>
            </a:r>
            <a:r>
              <a:rPr lang="en-US" altLang="en-US" sz="2400" dirty="0" smtClean="0">
                <a:solidFill>
                  <a:schemeClr val="tx1">
                    <a:lumMod val="75000"/>
                    <a:lumOff val="25000"/>
                  </a:schemeClr>
                </a:solidFill>
              </a:rPr>
              <a:t>Pressed Baker’s yeast produced by Dutch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(this was the first improvement process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in handling  Baker’s yeast).</a:t>
            </a:r>
          </a:p>
          <a:p>
            <a:pPr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1789 AD         </a:t>
            </a:r>
            <a:r>
              <a:rPr lang="en-US" altLang="en-US" sz="2400" i="1" dirty="0" smtClean="0">
                <a:solidFill>
                  <a:schemeClr val="tx1">
                    <a:lumMod val="75000"/>
                    <a:lumOff val="25000"/>
                  </a:schemeClr>
                </a:solidFill>
              </a:rPr>
              <a:t>J</a:t>
            </a:r>
            <a:r>
              <a:rPr lang="en-US" altLang="en-US" sz="2400" i="1" u="sng" dirty="0" smtClean="0">
                <a:solidFill>
                  <a:schemeClr val="tx1">
                    <a:lumMod val="75000"/>
                    <a:lumOff val="25000"/>
                  </a:schemeClr>
                </a:solidFill>
              </a:rPr>
              <a:t>enner</a:t>
            </a:r>
            <a:r>
              <a:rPr lang="en-US" altLang="en-US" sz="2400" i="1" dirty="0" smtClean="0">
                <a:solidFill>
                  <a:schemeClr val="tx1">
                    <a:lumMod val="75000"/>
                    <a:lumOff val="25000"/>
                  </a:schemeClr>
                </a:solidFill>
              </a:rPr>
              <a:t> </a:t>
            </a:r>
            <a:r>
              <a:rPr lang="en-US" altLang="en-US" sz="2400" dirty="0" smtClean="0">
                <a:solidFill>
                  <a:schemeClr val="tx1">
                    <a:lumMod val="75000"/>
                    <a:lumOff val="25000"/>
                  </a:schemeClr>
                </a:solidFill>
              </a:rPr>
              <a:t>demonstrated vaccination against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smallpox infection (First immunization).                         </a:t>
            </a:r>
          </a:p>
          <a:p>
            <a:pPr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1837 AD         </a:t>
            </a:r>
            <a:r>
              <a:rPr lang="en-US" altLang="en-US" sz="2400" i="1" u="sng" dirty="0" err="1" smtClean="0">
                <a:solidFill>
                  <a:schemeClr val="tx1">
                    <a:lumMod val="75000"/>
                    <a:lumOff val="25000"/>
                  </a:schemeClr>
                </a:solidFill>
              </a:rPr>
              <a:t>Cagniard-Latour</a:t>
            </a:r>
            <a:r>
              <a:rPr lang="en-US" altLang="en-US" sz="2400" i="1" dirty="0" smtClean="0">
                <a:solidFill>
                  <a:schemeClr val="tx1">
                    <a:lumMod val="75000"/>
                    <a:lumOff val="25000"/>
                  </a:schemeClr>
                </a:solidFill>
              </a:rPr>
              <a:t>, </a:t>
            </a:r>
            <a:r>
              <a:rPr lang="en-US" altLang="en-US" sz="2400" i="1" u="sng" dirty="0" smtClean="0">
                <a:solidFill>
                  <a:schemeClr val="tx1">
                    <a:lumMod val="75000"/>
                    <a:lumOff val="25000"/>
                  </a:schemeClr>
                </a:solidFill>
              </a:rPr>
              <a:t>Schwann</a:t>
            </a:r>
            <a:r>
              <a:rPr lang="en-US" altLang="en-US" sz="2400" i="1" dirty="0" smtClean="0">
                <a:solidFill>
                  <a:schemeClr val="tx1">
                    <a:lumMod val="75000"/>
                    <a:lumOff val="25000"/>
                  </a:schemeClr>
                </a:solidFill>
              </a:rPr>
              <a:t> and </a:t>
            </a:r>
            <a:r>
              <a:rPr lang="en-US" altLang="en-US" sz="2400" i="1" u="sng" dirty="0" err="1" smtClean="0">
                <a:solidFill>
                  <a:schemeClr val="tx1">
                    <a:lumMod val="75000"/>
                    <a:lumOff val="25000"/>
                  </a:schemeClr>
                </a:solidFill>
              </a:rPr>
              <a:t>Kutzing</a:t>
            </a:r>
            <a:endParaRPr lang="en-US" altLang="en-US" sz="2400" i="1" dirty="0" smtClean="0">
              <a:solidFill>
                <a:schemeClr val="tx1">
                  <a:lumMod val="75000"/>
                  <a:lumOff val="25000"/>
                </a:schemeClr>
              </a:solidFill>
            </a:endParaRP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independently hypothesized that yeast is a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living  thing. (First knowledge on cell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biology). </a:t>
            </a:r>
            <a:endParaRPr lang="en-US" altLang="en-US" sz="2400" i="1"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endParaRPr lang="en-US" altLang="en-US" sz="2400" dirty="0" smtClean="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81000" y="457200"/>
            <a:ext cx="8382000" cy="5943600"/>
          </a:xfrm>
        </p:spPr>
        <p:txBody>
          <a:bodyPr rtlCol="0">
            <a:normAutofit fontScale="92500"/>
          </a:bodyPr>
          <a:lstStyle/>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1847 AD</a:t>
            </a:r>
            <a:r>
              <a:rPr lang="en-US" altLang="en-US" sz="2600" dirty="0" smtClean="0">
                <a:solidFill>
                  <a:schemeClr val="tx1">
                    <a:lumMod val="75000"/>
                    <a:lumOff val="25000"/>
                  </a:schemeClr>
                </a:solidFill>
              </a:rPr>
              <a:t>    </a:t>
            </a:r>
            <a:r>
              <a:rPr lang="en-US" altLang="en-US" sz="2400" i="1" u="sng" dirty="0" err="1" smtClean="0">
                <a:solidFill>
                  <a:schemeClr val="tx1">
                    <a:lumMod val="75000"/>
                    <a:lumOff val="25000"/>
                  </a:schemeClr>
                </a:solidFill>
              </a:rPr>
              <a:t>Blondeau</a:t>
            </a:r>
            <a:r>
              <a:rPr lang="en-US" altLang="en-US" sz="2400" dirty="0" smtClean="0">
                <a:solidFill>
                  <a:schemeClr val="tx1">
                    <a:lumMod val="75000"/>
                    <a:lumOff val="25000"/>
                  </a:schemeClr>
                </a:solidFill>
              </a:rPr>
              <a:t> studied fermentation of lactic acid,</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butyric acid, acetic acid and urea. He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hypothesized that different fermentations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carried out by different organisms (fungi?). </a:t>
            </a:r>
          </a:p>
          <a:p>
            <a:pPr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1857 AD   </a:t>
            </a:r>
            <a:r>
              <a:rPr lang="en-US" altLang="en-US" sz="2400" i="1" u="sng" dirty="0" smtClean="0">
                <a:solidFill>
                  <a:schemeClr val="tx1">
                    <a:lumMod val="75000"/>
                    <a:lumOff val="25000"/>
                  </a:schemeClr>
                </a:solidFill>
              </a:rPr>
              <a:t>Pasteur</a:t>
            </a:r>
            <a:r>
              <a:rPr lang="en-US" altLang="en-US" sz="2400" dirty="0" smtClean="0">
                <a:solidFill>
                  <a:schemeClr val="tx1">
                    <a:lumMod val="75000"/>
                    <a:lumOff val="25000"/>
                  </a:schemeClr>
                </a:solidFill>
              </a:rPr>
              <a:t> demonstrated that living yeast cells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ferment sugar into ethanol and carbon dioxide</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a:t>
            </a:r>
            <a:r>
              <a:rPr lang="en-US" altLang="en-US" sz="2400" i="1" u="sng" dirty="0" smtClean="0">
                <a:solidFill>
                  <a:schemeClr val="tx1">
                    <a:lumMod val="75000"/>
                    <a:lumOff val="25000"/>
                  </a:schemeClr>
                </a:solidFill>
              </a:rPr>
              <a:t>Pasteur</a:t>
            </a:r>
            <a:r>
              <a:rPr lang="en-US" altLang="en-US" sz="2400" dirty="0" smtClean="0">
                <a:solidFill>
                  <a:schemeClr val="tx1">
                    <a:lumMod val="75000"/>
                    <a:lumOff val="25000"/>
                  </a:schemeClr>
                </a:solidFill>
              </a:rPr>
              <a:t> noted cylindrical organisms produce</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butyric acid only in absence of oxygen.</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(First knowledge on anaerobic fermentation).</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a:t>
            </a:r>
          </a:p>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1859 AD   </a:t>
            </a:r>
            <a:r>
              <a:rPr lang="en-US" altLang="en-US" sz="2400" i="1" u="sng" dirty="0" smtClean="0">
                <a:solidFill>
                  <a:schemeClr val="tx1">
                    <a:lumMod val="75000"/>
                    <a:lumOff val="25000"/>
                  </a:schemeClr>
                </a:solidFill>
              </a:rPr>
              <a:t>Darwin</a:t>
            </a:r>
            <a:r>
              <a:rPr lang="en-US" altLang="en-US" sz="2400" dirty="0" smtClean="0">
                <a:solidFill>
                  <a:schemeClr val="tx1">
                    <a:lumMod val="75000"/>
                    <a:lumOff val="25000"/>
                  </a:schemeClr>
                </a:solidFill>
              </a:rPr>
              <a:t> published the Origin of Species.</a:t>
            </a:r>
          </a:p>
          <a:p>
            <a:pPr eaLnBrk="1" fontAlgn="auto" hangingPunct="1">
              <a:lnSpc>
                <a:spcPct val="80000"/>
              </a:lnSpc>
              <a:spcAft>
                <a:spcPts val="0"/>
              </a:spcAft>
              <a:buFont typeface="Wingdings 3" charset="2"/>
              <a:buChar char=""/>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1877 AD</a:t>
            </a:r>
            <a:r>
              <a:rPr lang="en-US" altLang="en-US" sz="2600" dirty="0" smtClean="0">
                <a:solidFill>
                  <a:schemeClr val="tx1">
                    <a:lumMod val="75000"/>
                    <a:lumOff val="25000"/>
                  </a:schemeClr>
                </a:solidFill>
              </a:rPr>
              <a:t>   </a:t>
            </a:r>
            <a:r>
              <a:rPr lang="en-US" altLang="en-US" sz="2400" i="1" u="sng" dirty="0" smtClean="0">
                <a:solidFill>
                  <a:schemeClr val="tx1">
                    <a:lumMod val="75000"/>
                    <a:lumOff val="25000"/>
                  </a:schemeClr>
                </a:solidFill>
              </a:rPr>
              <a:t>Pasteur</a:t>
            </a:r>
            <a:r>
              <a:rPr lang="en-US" altLang="en-US" sz="2400" dirty="0" smtClean="0">
                <a:solidFill>
                  <a:schemeClr val="tx1">
                    <a:lumMod val="75000"/>
                    <a:lumOff val="25000"/>
                  </a:schemeClr>
                </a:solidFill>
              </a:rPr>
              <a:t> noted relationship between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microbes / infectious disease. (First knowledge</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on pathogenic organisms).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533400" y="533400"/>
            <a:ext cx="8077200" cy="5909310"/>
          </a:xfrm>
          <a:prstGeom prst="rect">
            <a:avLst/>
          </a:prstGeom>
          <a:noFill/>
          <a:ln w="9525">
            <a:noFill/>
            <a:miter lim="800000"/>
            <a:headEnd/>
            <a:tailEnd/>
          </a:ln>
        </p:spPr>
        <p:txBody>
          <a:bodyPr>
            <a:spAutoFit/>
          </a:bodyPr>
          <a:lstStyle/>
          <a:p>
            <a:pPr eaLnBrk="1" hangingPunct="1">
              <a:buFont typeface="Wingdings" pitchFamily="2" charset="2"/>
              <a:buChar char="Ø"/>
            </a:pPr>
            <a:r>
              <a:rPr lang="en-US" altLang="en-US" sz="2400" b="1" dirty="0"/>
              <a:t>  1881 AD</a:t>
            </a:r>
            <a:r>
              <a:rPr lang="en-US" altLang="en-US" sz="2400" dirty="0"/>
              <a:t>  </a:t>
            </a:r>
            <a:r>
              <a:rPr lang="en-US" altLang="en-US" sz="2400" i="1" u="sng" dirty="0"/>
              <a:t>Koch</a:t>
            </a:r>
            <a:r>
              <a:rPr lang="en-US" altLang="en-US" sz="2400" dirty="0"/>
              <a:t> developed methods for handling </a:t>
            </a:r>
          </a:p>
          <a:p>
            <a:pPr eaLnBrk="1" hangingPunct="1"/>
            <a:r>
              <a:rPr lang="en-US" altLang="en-US" sz="2400" dirty="0"/>
              <a:t>                    microbial cultures (First knowledge on</a:t>
            </a:r>
          </a:p>
          <a:p>
            <a:pPr eaLnBrk="1" hangingPunct="1"/>
            <a:r>
              <a:rPr lang="en-US" altLang="en-US" sz="2400" dirty="0"/>
              <a:t>                    microbial technique and maintenance).                      </a:t>
            </a:r>
          </a:p>
          <a:p>
            <a:pPr eaLnBrk="1" hangingPunct="1">
              <a:buFont typeface="Wingdings" pitchFamily="2" charset="2"/>
              <a:buChar char="Ø"/>
            </a:pPr>
            <a:endParaRPr lang="en-US" altLang="en-US" sz="2400" dirty="0"/>
          </a:p>
          <a:p>
            <a:pPr eaLnBrk="1" hangingPunct="1">
              <a:buFont typeface="Wingdings" pitchFamily="2" charset="2"/>
              <a:buChar char="Ø"/>
            </a:pPr>
            <a:r>
              <a:rPr lang="en-US" altLang="en-US" sz="2400" b="1" dirty="0"/>
              <a:t>  1881 AD</a:t>
            </a:r>
            <a:r>
              <a:rPr lang="en-US" altLang="en-US" sz="2400" dirty="0"/>
              <a:t>  First commercial production of lactic </a:t>
            </a:r>
            <a:r>
              <a:rPr lang="en-US" altLang="en-US" sz="2400" dirty="0" smtClean="0"/>
              <a:t>acid</a:t>
            </a:r>
          </a:p>
          <a:p>
            <a:pPr eaLnBrk="1" hangingPunct="1"/>
            <a:r>
              <a:rPr lang="en-US" altLang="en-US" sz="2400" dirty="0" smtClean="0"/>
              <a:t>                      </a:t>
            </a:r>
            <a:r>
              <a:rPr lang="en-US" altLang="en-US" sz="2400" dirty="0"/>
              <a:t>by </a:t>
            </a:r>
            <a:r>
              <a:rPr lang="en-US" altLang="en-US" sz="2400" dirty="0" smtClean="0"/>
              <a:t>anaerobic </a:t>
            </a:r>
            <a:r>
              <a:rPr lang="en-US" altLang="en-US" sz="2400" dirty="0"/>
              <a:t>fermentation.</a:t>
            </a:r>
          </a:p>
          <a:p>
            <a:pPr eaLnBrk="1" hangingPunct="1">
              <a:buFont typeface="Wingdings" pitchFamily="2" charset="2"/>
              <a:buChar char="Ø"/>
            </a:pPr>
            <a:endParaRPr lang="en-US" altLang="en-US" sz="2400" dirty="0"/>
          </a:p>
          <a:p>
            <a:pPr eaLnBrk="1" hangingPunct="1">
              <a:buFont typeface="Wingdings" pitchFamily="2" charset="2"/>
              <a:buChar char="Ø"/>
            </a:pPr>
            <a:r>
              <a:rPr lang="en-US" altLang="en-US" sz="2400" b="1" dirty="0"/>
              <a:t>  1894 AD</a:t>
            </a:r>
            <a:r>
              <a:rPr lang="en-US" altLang="en-US" sz="2400" dirty="0"/>
              <a:t>  </a:t>
            </a:r>
            <a:r>
              <a:rPr lang="en-US" altLang="en-US" sz="2400" i="1" u="sng" dirty="0" err="1"/>
              <a:t>Takamine</a:t>
            </a:r>
            <a:r>
              <a:rPr lang="en-US" altLang="en-US" sz="2400" i="1" dirty="0"/>
              <a:t> </a:t>
            </a:r>
            <a:r>
              <a:rPr lang="en-US" altLang="en-US" sz="2400" dirty="0"/>
              <a:t>patented a process to isolate</a:t>
            </a:r>
          </a:p>
          <a:p>
            <a:pPr eaLnBrk="1" hangingPunct="1"/>
            <a:r>
              <a:rPr lang="en-US" altLang="en-US" sz="2400" dirty="0" smtClean="0"/>
              <a:t>                     diastase </a:t>
            </a:r>
            <a:r>
              <a:rPr lang="en-US" altLang="en-US" sz="2400" dirty="0"/>
              <a:t>enzymes from molds that </a:t>
            </a:r>
            <a:r>
              <a:rPr lang="en-US" altLang="en-US" sz="2400" dirty="0" smtClean="0"/>
              <a:t>can    		break down </a:t>
            </a:r>
            <a:r>
              <a:rPr lang="en-US" altLang="en-US" sz="2400" dirty="0"/>
              <a:t>starch. (First knowledge </a:t>
            </a:r>
            <a:r>
              <a:rPr lang="en-US" altLang="en-US" sz="2400" dirty="0" smtClean="0"/>
              <a:t>on</a:t>
            </a:r>
          </a:p>
          <a:p>
            <a:pPr eaLnBrk="1" hangingPunct="1"/>
            <a:r>
              <a:rPr lang="en-US" altLang="en-US" sz="2400" dirty="0"/>
              <a:t> </a:t>
            </a:r>
            <a:r>
              <a:rPr lang="en-US" altLang="en-US" sz="2400" dirty="0" smtClean="0"/>
              <a:t>                     enzymes </a:t>
            </a:r>
            <a:r>
              <a:rPr lang="en-US" altLang="en-US" sz="2400" dirty="0"/>
              <a:t>it’s applications).</a:t>
            </a:r>
          </a:p>
          <a:p>
            <a:pPr eaLnBrk="1" hangingPunct="1">
              <a:buFont typeface="Wingdings" pitchFamily="2" charset="2"/>
              <a:buChar char="Ø"/>
            </a:pPr>
            <a:endParaRPr lang="en-US" altLang="en-US" sz="2400" dirty="0"/>
          </a:p>
          <a:p>
            <a:pPr eaLnBrk="1" hangingPunct="1">
              <a:buFont typeface="Wingdings" pitchFamily="2" charset="2"/>
              <a:buChar char="Ø"/>
            </a:pPr>
            <a:r>
              <a:rPr lang="en-US" altLang="en-US" sz="2400" b="1" dirty="0"/>
              <a:t>  1916 AD  </a:t>
            </a:r>
            <a:r>
              <a:rPr lang="en-US" altLang="en-US" sz="2400" dirty="0"/>
              <a:t>Germany produces baker’s yeast grown on</a:t>
            </a:r>
          </a:p>
          <a:p>
            <a:pPr eaLnBrk="1" hangingPunct="1"/>
            <a:r>
              <a:rPr lang="en-US" altLang="en-US" sz="2400" dirty="0"/>
              <a:t>                    </a:t>
            </a:r>
            <a:r>
              <a:rPr lang="en-US" altLang="en-US" sz="2400" dirty="0" smtClean="0"/>
              <a:t>  molasses </a:t>
            </a:r>
            <a:r>
              <a:rPr lang="en-US" altLang="en-US" sz="2400" dirty="0"/>
              <a:t>as protein supplement. Also, </a:t>
            </a:r>
          </a:p>
          <a:p>
            <a:pPr eaLnBrk="1" hangingPunct="1"/>
            <a:r>
              <a:rPr lang="en-US" altLang="en-US" sz="2400" dirty="0"/>
              <a:t>                    </a:t>
            </a:r>
            <a:r>
              <a:rPr lang="en-US" altLang="en-US" sz="2400" dirty="0" smtClean="0"/>
              <a:t>  produced </a:t>
            </a:r>
            <a:r>
              <a:rPr lang="en-US" altLang="en-US" sz="2400" dirty="0"/>
              <a:t>glycerol by yeast fermentation.     </a:t>
            </a:r>
          </a:p>
          <a:p>
            <a:pPr eaLnBrk="1" hangingPunct="1"/>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381000" y="609600"/>
            <a:ext cx="8382000" cy="5791200"/>
          </a:xfrm>
        </p:spPr>
        <p:txBody>
          <a:bodyPr rtlCol="0">
            <a:normAutofit fontScale="92500"/>
          </a:bodyPr>
          <a:lstStyle/>
          <a:p>
            <a:pPr marL="457200" indent="-457200"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1918 AD  </a:t>
            </a:r>
            <a:r>
              <a:rPr lang="en-US" altLang="en-US" sz="2400" dirty="0" smtClean="0">
                <a:solidFill>
                  <a:schemeClr val="tx1">
                    <a:lumMod val="75000"/>
                    <a:lumOff val="25000"/>
                  </a:schemeClr>
                </a:solidFill>
              </a:rPr>
              <a:t>Great Britain produced acetone and butanol</a:t>
            </a:r>
          </a:p>
          <a:p>
            <a:pPr marL="457200" indent="-457200" eaLnBrk="1" fontAlgn="auto" hangingPunct="1">
              <a:lnSpc>
                <a:spcPct val="80000"/>
              </a:lnSpc>
              <a:spcAft>
                <a:spcPts val="0"/>
              </a:spcAft>
              <a:buFontTx/>
              <a:buNone/>
              <a:defRPr/>
            </a:pPr>
            <a:r>
              <a:rPr lang="en-US" altLang="en-US" sz="2400" dirty="0" smtClean="0">
                <a:solidFill>
                  <a:schemeClr val="tx1">
                    <a:lumMod val="75000"/>
                    <a:lumOff val="25000"/>
                  </a:schemeClr>
                </a:solidFill>
              </a:rPr>
              <a:t>                      by anaerobic fermentation process.</a:t>
            </a:r>
            <a:endParaRPr lang="en-US" altLang="en-US" sz="2400" b="1" dirty="0" smtClean="0">
              <a:solidFill>
                <a:schemeClr val="tx1">
                  <a:lumMod val="75000"/>
                  <a:lumOff val="25000"/>
                </a:schemeClr>
              </a:solidFill>
            </a:endParaRPr>
          </a:p>
          <a:p>
            <a:pPr marL="457200" indent="-457200" eaLnBrk="1" fontAlgn="auto" hangingPunct="1">
              <a:lnSpc>
                <a:spcPct val="80000"/>
              </a:lnSpc>
              <a:spcAft>
                <a:spcPts val="0"/>
              </a:spcAft>
              <a:buFont typeface="Wingdings 3" charset="2"/>
              <a:buChar char=""/>
              <a:defRPr/>
            </a:pPr>
            <a:endParaRPr lang="en-US" altLang="en-US" sz="2400" b="1" dirty="0" smtClean="0">
              <a:solidFill>
                <a:schemeClr val="tx1">
                  <a:lumMod val="75000"/>
                  <a:lumOff val="25000"/>
                </a:schemeClr>
              </a:solidFill>
            </a:endParaRPr>
          </a:p>
          <a:p>
            <a:pPr marL="457200" indent="-457200"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1923 AD  </a:t>
            </a:r>
            <a:r>
              <a:rPr lang="en-US" altLang="en-US" sz="2400" dirty="0" smtClean="0">
                <a:solidFill>
                  <a:schemeClr val="tx1">
                    <a:lumMod val="75000"/>
                    <a:lumOff val="25000"/>
                  </a:schemeClr>
                </a:solidFill>
              </a:rPr>
              <a:t>Commercial production of citric acid by</a:t>
            </a:r>
          </a:p>
          <a:p>
            <a:pPr marL="457200" indent="-457200" eaLnBrk="1" fontAlgn="auto" hangingPunct="1">
              <a:lnSpc>
                <a:spcPct val="80000"/>
              </a:lnSpc>
              <a:spcAft>
                <a:spcPts val="0"/>
              </a:spcAft>
              <a:buFontTx/>
              <a:buNone/>
              <a:defRPr/>
            </a:pPr>
            <a:r>
              <a:rPr lang="en-US" altLang="en-US" sz="2400" dirty="0" smtClean="0">
                <a:solidFill>
                  <a:schemeClr val="tx1">
                    <a:lumMod val="75000"/>
                    <a:lumOff val="25000"/>
                  </a:schemeClr>
                </a:solidFill>
              </a:rPr>
              <a:t>                      surface cultures.</a:t>
            </a:r>
          </a:p>
          <a:p>
            <a:pPr marL="457200" indent="-457200"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a:p>
            <a:pPr marL="457200" indent="-457200"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1929 AD  </a:t>
            </a:r>
            <a:r>
              <a:rPr lang="en-US" altLang="en-US" sz="2400" i="1" u="sng" dirty="0" smtClean="0">
                <a:solidFill>
                  <a:schemeClr val="tx1">
                    <a:lumMod val="75000"/>
                    <a:lumOff val="25000"/>
                  </a:schemeClr>
                </a:solidFill>
              </a:rPr>
              <a:t>Fleming </a:t>
            </a:r>
            <a:r>
              <a:rPr lang="en-US" altLang="en-US" sz="2400" dirty="0" smtClean="0">
                <a:solidFill>
                  <a:schemeClr val="tx1">
                    <a:lumMod val="75000"/>
                    <a:lumOff val="25000"/>
                  </a:schemeClr>
                </a:solidFill>
              </a:rPr>
              <a:t>demonstrated that mold </a:t>
            </a:r>
          </a:p>
          <a:p>
            <a:pPr marL="457200" indent="-457200" eaLnBrk="1" fontAlgn="auto" hangingPunct="1">
              <a:lnSpc>
                <a:spcPct val="80000"/>
              </a:lnSpc>
              <a:spcAft>
                <a:spcPts val="0"/>
              </a:spcAft>
              <a:buFontTx/>
              <a:buNone/>
              <a:defRPr/>
            </a:pPr>
            <a:r>
              <a:rPr lang="en-US" altLang="en-US" sz="2400" dirty="0" smtClean="0">
                <a:solidFill>
                  <a:schemeClr val="tx1">
                    <a:lumMod val="75000"/>
                    <a:lumOff val="25000"/>
                  </a:schemeClr>
                </a:solidFill>
              </a:rPr>
              <a:t>                      contaminant in a  petri-dish causes bacterial </a:t>
            </a:r>
          </a:p>
          <a:p>
            <a:pPr marL="457200" indent="-457200" eaLnBrk="1" fontAlgn="auto" hangingPunct="1">
              <a:lnSpc>
                <a:spcPct val="80000"/>
              </a:lnSpc>
              <a:spcAft>
                <a:spcPts val="0"/>
              </a:spcAft>
              <a:buFontTx/>
              <a:buNone/>
              <a:defRPr/>
            </a:pPr>
            <a:r>
              <a:rPr lang="en-US" altLang="en-US" sz="2400" dirty="0" smtClean="0">
                <a:solidFill>
                  <a:schemeClr val="tx1">
                    <a:lumMod val="75000"/>
                    <a:lumOff val="25000"/>
                  </a:schemeClr>
                </a:solidFill>
              </a:rPr>
              <a:t>                      death. (Fist discovery of microbial antibiotics)</a:t>
            </a:r>
          </a:p>
          <a:p>
            <a:pPr marL="457200" indent="-457200"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a:p>
            <a:pPr marL="457200" indent="-457200"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1934 AD</a:t>
            </a:r>
            <a:r>
              <a:rPr lang="en-US" altLang="en-US" sz="2600" dirty="0" smtClean="0">
                <a:solidFill>
                  <a:schemeClr val="tx1">
                    <a:lumMod val="75000"/>
                    <a:lumOff val="25000"/>
                  </a:schemeClr>
                </a:solidFill>
              </a:rPr>
              <a:t>   </a:t>
            </a:r>
            <a:r>
              <a:rPr lang="en-US" altLang="en-US" sz="2400" i="1" u="sng" dirty="0" err="1" smtClean="0">
                <a:solidFill>
                  <a:schemeClr val="tx1">
                    <a:lumMod val="75000"/>
                    <a:lumOff val="25000"/>
                  </a:schemeClr>
                </a:solidFill>
              </a:rPr>
              <a:t>Gautheret</a:t>
            </a:r>
            <a:r>
              <a:rPr lang="en-US" altLang="en-US" sz="2400" dirty="0" smtClean="0">
                <a:solidFill>
                  <a:schemeClr val="tx1">
                    <a:lumMod val="75000"/>
                    <a:lumOff val="25000"/>
                  </a:schemeClr>
                </a:solidFill>
              </a:rPr>
              <a:t> successfully cultured plant cells.</a:t>
            </a:r>
          </a:p>
          <a:p>
            <a:pPr marL="457200" indent="-457200" eaLnBrk="1" fontAlgn="auto" hangingPunct="1">
              <a:lnSpc>
                <a:spcPct val="80000"/>
              </a:lnSpc>
              <a:spcAft>
                <a:spcPts val="0"/>
              </a:spcAft>
              <a:buFontTx/>
              <a:buNone/>
              <a:defRPr/>
            </a:pPr>
            <a:r>
              <a:rPr lang="en-US" altLang="en-US" sz="2400" dirty="0" smtClean="0">
                <a:solidFill>
                  <a:schemeClr val="tx1">
                    <a:lumMod val="75000"/>
                    <a:lumOff val="25000"/>
                  </a:schemeClr>
                </a:solidFill>
              </a:rPr>
              <a:t>                       (First knowledge on plant tissue culture).</a:t>
            </a:r>
          </a:p>
          <a:p>
            <a:pPr marL="457200" indent="-457200" eaLnBrk="1" fontAlgn="auto" hangingPunct="1">
              <a:lnSpc>
                <a:spcPct val="80000"/>
              </a:lnSpc>
              <a:spcAft>
                <a:spcPts val="0"/>
              </a:spcAft>
              <a:buFont typeface="Wingdings 3" charset="2"/>
              <a:buChar char=""/>
              <a:defRPr/>
            </a:pPr>
            <a:endParaRPr lang="en-US" altLang="en-US" sz="2400" dirty="0" smtClean="0">
              <a:solidFill>
                <a:schemeClr val="tx1">
                  <a:lumMod val="75000"/>
                  <a:lumOff val="25000"/>
                </a:schemeClr>
              </a:solidFill>
            </a:endParaRPr>
          </a:p>
          <a:p>
            <a:pPr marL="457200" indent="-457200" eaLnBrk="1" fontAlgn="auto" hangingPunct="1">
              <a:lnSpc>
                <a:spcPct val="80000"/>
              </a:lnSpc>
              <a:spcAft>
                <a:spcPts val="0"/>
              </a:spcAft>
              <a:buFont typeface="Wingdings 3" charset="2"/>
              <a:buChar char=""/>
              <a:defRPr/>
            </a:pPr>
            <a:r>
              <a:rPr lang="en-US" altLang="en-US" sz="2400" b="1" dirty="0" smtClean="0">
                <a:solidFill>
                  <a:schemeClr val="tx1">
                    <a:lumMod val="75000"/>
                    <a:lumOff val="25000"/>
                  </a:schemeClr>
                </a:solidFill>
              </a:rPr>
              <a:t>1940 AD</a:t>
            </a:r>
            <a:r>
              <a:rPr lang="en-US" altLang="en-US" sz="2400" dirty="0" smtClean="0">
                <a:solidFill>
                  <a:schemeClr val="tx1">
                    <a:lumMod val="75000"/>
                    <a:lumOff val="25000"/>
                  </a:schemeClr>
                </a:solidFill>
              </a:rPr>
              <a:t>   </a:t>
            </a:r>
            <a:r>
              <a:rPr lang="en-US" altLang="en-US" sz="2400" u="sng" dirty="0" smtClean="0">
                <a:solidFill>
                  <a:schemeClr val="tx1">
                    <a:lumMod val="75000"/>
                    <a:lumOff val="25000"/>
                  </a:schemeClr>
                </a:solidFill>
              </a:rPr>
              <a:t>Florey</a:t>
            </a:r>
            <a:r>
              <a:rPr lang="en-US" altLang="en-US" sz="2400" dirty="0" smtClean="0">
                <a:solidFill>
                  <a:schemeClr val="tx1">
                    <a:lumMod val="75000"/>
                    <a:lumOff val="25000"/>
                  </a:schemeClr>
                </a:solidFill>
              </a:rPr>
              <a:t> and </a:t>
            </a:r>
            <a:r>
              <a:rPr lang="en-US" altLang="en-US" sz="2400" i="1" u="sng" dirty="0" smtClean="0">
                <a:solidFill>
                  <a:schemeClr val="tx1">
                    <a:lumMod val="75000"/>
                    <a:lumOff val="25000"/>
                  </a:schemeClr>
                </a:solidFill>
              </a:rPr>
              <a:t>Chain</a:t>
            </a:r>
            <a:r>
              <a:rPr lang="en-US" altLang="en-US" sz="2400" dirty="0" smtClean="0">
                <a:solidFill>
                  <a:schemeClr val="tx1">
                    <a:lumMod val="75000"/>
                    <a:lumOff val="25000"/>
                  </a:schemeClr>
                </a:solidFill>
              </a:rPr>
              <a:t> isolated penicillin, elucidated</a:t>
            </a:r>
          </a:p>
          <a:p>
            <a:pPr marL="457200" indent="-457200" eaLnBrk="1" fontAlgn="auto" hangingPunct="1">
              <a:lnSpc>
                <a:spcPct val="80000"/>
              </a:lnSpc>
              <a:spcAft>
                <a:spcPts val="0"/>
              </a:spcAft>
              <a:buFontTx/>
              <a:buNone/>
              <a:defRPr/>
            </a:pPr>
            <a:r>
              <a:rPr lang="en-US" altLang="en-US" sz="2400" dirty="0" smtClean="0">
                <a:solidFill>
                  <a:schemeClr val="tx1">
                    <a:lumMod val="75000"/>
                    <a:lumOff val="25000"/>
                  </a:schemeClr>
                </a:solidFill>
              </a:rPr>
              <a:t>                      its structure and demonstrated its bacterial </a:t>
            </a:r>
          </a:p>
          <a:p>
            <a:pPr marL="457200" indent="-457200" eaLnBrk="1" fontAlgn="auto" hangingPunct="1">
              <a:lnSpc>
                <a:spcPct val="80000"/>
              </a:lnSpc>
              <a:spcAft>
                <a:spcPts val="0"/>
              </a:spcAft>
              <a:buFontTx/>
              <a:buNone/>
              <a:defRPr/>
            </a:pPr>
            <a:r>
              <a:rPr lang="en-US" altLang="en-US" sz="2400" dirty="0" smtClean="0">
                <a:solidFill>
                  <a:schemeClr val="tx1">
                    <a:lumMod val="75000"/>
                    <a:lumOff val="25000"/>
                  </a:schemeClr>
                </a:solidFill>
              </a:rPr>
              <a:t>                      properties on G(+) bacteria.</a:t>
            </a:r>
            <a:endParaRPr lang="en-US" altLang="en-US" sz="2000" dirty="0" smtClean="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533400" y="457200"/>
            <a:ext cx="8153400" cy="6096000"/>
          </a:xfrm>
        </p:spPr>
        <p:txBody>
          <a:bodyPr rtlCol="0">
            <a:normAutofit/>
          </a:bodyPr>
          <a:lstStyle/>
          <a:p>
            <a:pPr eaLnBrk="1" fontAlgn="auto" hangingPunct="1">
              <a:lnSpc>
                <a:spcPct val="80000"/>
              </a:lnSpc>
              <a:spcAft>
                <a:spcPts val="0"/>
              </a:spcAft>
              <a:buFont typeface="Wingdings 3" charset="2"/>
              <a:buChar char=""/>
              <a:defRPr/>
            </a:pPr>
            <a:r>
              <a:rPr lang="en-US" altLang="en-US" sz="2400" dirty="0" smtClean="0">
                <a:solidFill>
                  <a:schemeClr val="tx1">
                    <a:lumMod val="75000"/>
                    <a:lumOff val="25000"/>
                  </a:schemeClr>
                </a:solidFill>
              </a:rPr>
              <a:t> </a:t>
            </a:r>
            <a:r>
              <a:rPr lang="en-US" altLang="en-US" sz="2600" b="1" dirty="0" smtClean="0">
                <a:solidFill>
                  <a:schemeClr val="tx1">
                    <a:lumMod val="75000"/>
                    <a:lumOff val="25000"/>
                  </a:schemeClr>
                </a:solidFill>
              </a:rPr>
              <a:t>1940s</a:t>
            </a:r>
            <a:r>
              <a:rPr lang="en-US" altLang="en-US" sz="2400" b="1" dirty="0" smtClean="0">
                <a:solidFill>
                  <a:schemeClr val="tx1">
                    <a:lumMod val="75000"/>
                    <a:lumOff val="25000"/>
                  </a:schemeClr>
                </a:solidFill>
              </a:rPr>
              <a:t>   </a:t>
            </a:r>
            <a:r>
              <a:rPr lang="en-US" altLang="en-US" sz="2400" i="1" u="sng" dirty="0" smtClean="0">
                <a:solidFill>
                  <a:schemeClr val="tx1">
                    <a:lumMod val="75000"/>
                    <a:lumOff val="25000"/>
                  </a:schemeClr>
                </a:solidFill>
              </a:rPr>
              <a:t>Waxman</a:t>
            </a:r>
            <a:r>
              <a:rPr lang="en-US" altLang="en-US" sz="2400" b="1" dirty="0" smtClean="0">
                <a:solidFill>
                  <a:schemeClr val="tx1">
                    <a:lumMod val="75000"/>
                    <a:lumOff val="25000"/>
                  </a:schemeClr>
                </a:solidFill>
              </a:rPr>
              <a:t> </a:t>
            </a:r>
            <a:r>
              <a:rPr lang="en-US" altLang="en-US" sz="2400" dirty="0" smtClean="0">
                <a:solidFill>
                  <a:schemeClr val="tx1">
                    <a:lumMod val="75000"/>
                    <a:lumOff val="25000"/>
                  </a:schemeClr>
                </a:solidFill>
              </a:rPr>
              <a:t>discovered streptomycin's. and its</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properties on G(-) bacteria (first microbial</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screening method for new antibiotics </a:t>
            </a:r>
            <a:r>
              <a:rPr lang="en-US" altLang="en-US" sz="2000" dirty="0" smtClean="0">
                <a:solidFill>
                  <a:schemeClr val="tx1">
                    <a:lumMod val="75000"/>
                    <a:lumOff val="25000"/>
                  </a:schemeClr>
                </a:solidFill>
              </a:rPr>
              <a:t>discovery)</a:t>
            </a:r>
          </a:p>
          <a:p>
            <a:pPr eaLnBrk="1" fontAlgn="auto" hangingPunct="1">
              <a:lnSpc>
                <a:spcPct val="80000"/>
              </a:lnSpc>
              <a:spcAft>
                <a:spcPts val="0"/>
              </a:spcAft>
              <a:buFontTx/>
              <a:buNone/>
              <a:defRPr/>
            </a:pPr>
            <a:r>
              <a:rPr lang="en-US" altLang="en-US" sz="2000" dirty="0" smtClean="0">
                <a:solidFill>
                  <a:schemeClr val="tx1">
                    <a:lumMod val="75000"/>
                    <a:lumOff val="25000"/>
                  </a:schemeClr>
                </a:solidFill>
              </a:rPr>
              <a:t>                   </a:t>
            </a:r>
            <a:r>
              <a:rPr lang="en-US" altLang="en-US" sz="2400" dirty="0" smtClean="0">
                <a:solidFill>
                  <a:schemeClr val="tx1">
                    <a:lumMod val="75000"/>
                    <a:lumOff val="25000"/>
                  </a:schemeClr>
                </a:solidFill>
              </a:rPr>
              <a:t>  </a:t>
            </a:r>
            <a:r>
              <a:rPr lang="en-US" altLang="en-US" sz="2400" i="1" u="sng" dirty="0" smtClean="0">
                <a:solidFill>
                  <a:schemeClr val="tx1">
                    <a:lumMod val="75000"/>
                    <a:lumOff val="25000"/>
                  </a:schemeClr>
                </a:solidFill>
              </a:rPr>
              <a:t>Waxman</a:t>
            </a:r>
            <a:r>
              <a:rPr lang="en-US" altLang="en-US" sz="2400" b="1" dirty="0" smtClean="0">
                <a:solidFill>
                  <a:schemeClr val="tx1">
                    <a:lumMod val="75000"/>
                    <a:lumOff val="25000"/>
                  </a:schemeClr>
                </a:solidFill>
              </a:rPr>
              <a:t> </a:t>
            </a:r>
            <a:r>
              <a:rPr lang="en-US" altLang="en-US" sz="2400" dirty="0" smtClean="0">
                <a:solidFill>
                  <a:schemeClr val="tx1">
                    <a:lumMod val="75000"/>
                    <a:lumOff val="25000"/>
                  </a:schemeClr>
                </a:solidFill>
              </a:rPr>
              <a:t>also discovered vitamin B12.</a:t>
            </a:r>
          </a:p>
          <a:p>
            <a:pPr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1950s </a:t>
            </a:r>
            <a:r>
              <a:rPr lang="en-US" altLang="en-US" sz="2400" b="1" dirty="0" smtClean="0">
                <a:solidFill>
                  <a:schemeClr val="tx1">
                    <a:lumMod val="75000"/>
                    <a:lumOff val="25000"/>
                  </a:schemeClr>
                </a:solidFill>
              </a:rPr>
              <a:t>   </a:t>
            </a:r>
            <a:r>
              <a:rPr lang="en-US" altLang="en-US" sz="2400" dirty="0" smtClean="0">
                <a:solidFill>
                  <a:schemeClr val="tx1">
                    <a:lumMod val="75000"/>
                    <a:lumOff val="25000"/>
                  </a:schemeClr>
                </a:solidFill>
              </a:rPr>
              <a:t>The production of</a:t>
            </a:r>
            <a:r>
              <a:rPr lang="en-US" altLang="en-US" sz="2400" b="1" dirty="0" smtClean="0">
                <a:solidFill>
                  <a:schemeClr val="tx1">
                    <a:lumMod val="75000"/>
                    <a:lumOff val="25000"/>
                  </a:schemeClr>
                </a:solidFill>
              </a:rPr>
              <a:t> </a:t>
            </a:r>
            <a:r>
              <a:rPr lang="en-US" altLang="en-US" sz="2400" dirty="0" smtClean="0">
                <a:solidFill>
                  <a:schemeClr val="tx1">
                    <a:lumMod val="75000"/>
                    <a:lumOff val="25000"/>
                  </a:schemeClr>
                </a:solidFill>
              </a:rPr>
              <a:t>Cortisone at the cost of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$200/g  (now it’s cost is  $16/g).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The production of polio and peruses vaccines.</a:t>
            </a:r>
          </a:p>
          <a:p>
            <a:pPr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1960s</a:t>
            </a:r>
            <a:r>
              <a:rPr lang="en-US" altLang="en-US" sz="2400" dirty="0" smtClean="0">
                <a:solidFill>
                  <a:schemeClr val="tx1">
                    <a:lumMod val="75000"/>
                    <a:lumOff val="25000"/>
                  </a:schemeClr>
                </a:solidFill>
              </a:rPr>
              <a:t>   The production of Xanthus gum.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The production of </a:t>
            </a:r>
            <a:r>
              <a:rPr lang="en-US" altLang="en-US" sz="2400" dirty="0" err="1" smtClean="0">
                <a:solidFill>
                  <a:schemeClr val="tx1">
                    <a:lumMod val="75000"/>
                    <a:lumOff val="25000"/>
                  </a:schemeClr>
                </a:solidFill>
              </a:rPr>
              <a:t>alkine</a:t>
            </a:r>
            <a:r>
              <a:rPr lang="en-US" altLang="en-US" sz="2400" dirty="0" smtClean="0">
                <a:solidFill>
                  <a:schemeClr val="tx1">
                    <a:lumMod val="75000"/>
                    <a:lumOff val="25000"/>
                  </a:schemeClr>
                </a:solidFill>
              </a:rPr>
              <a:t> protease for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detergents industry.</a:t>
            </a:r>
          </a:p>
          <a:p>
            <a:pPr eaLnBrk="1" fontAlgn="auto" hangingPunct="1">
              <a:lnSpc>
                <a:spcPct val="80000"/>
              </a:lnSpc>
              <a:spcAft>
                <a:spcPts val="0"/>
              </a:spcAft>
              <a:buFontTx/>
              <a:buNone/>
              <a:defRPr/>
            </a:pPr>
            <a:endParaRPr lang="en-US" altLang="en-US" sz="2400" dirty="0" smtClean="0">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ltLang="en-US" sz="2600" b="1" dirty="0" smtClean="0">
                <a:solidFill>
                  <a:schemeClr val="tx1">
                    <a:lumMod val="75000"/>
                    <a:lumOff val="25000"/>
                  </a:schemeClr>
                </a:solidFill>
              </a:rPr>
              <a:t>1970s</a:t>
            </a:r>
            <a:r>
              <a:rPr lang="en-US" altLang="en-US" sz="2400" b="1" dirty="0" smtClean="0">
                <a:solidFill>
                  <a:schemeClr val="tx1">
                    <a:lumMod val="75000"/>
                    <a:lumOff val="25000"/>
                  </a:schemeClr>
                </a:solidFill>
              </a:rPr>
              <a:t>   </a:t>
            </a:r>
            <a:r>
              <a:rPr lang="en-US" altLang="en-US" sz="2400" dirty="0" smtClean="0">
                <a:solidFill>
                  <a:schemeClr val="tx1">
                    <a:lumMod val="75000"/>
                    <a:lumOff val="25000"/>
                  </a:schemeClr>
                </a:solidFill>
              </a:rPr>
              <a:t>The discovery of glucose isomerase and the </a:t>
            </a:r>
          </a:p>
          <a:p>
            <a:pPr eaLnBrk="1" fontAlgn="auto" hangingPunct="1">
              <a:lnSpc>
                <a:spcPct val="80000"/>
              </a:lnSpc>
              <a:spcAft>
                <a:spcPts val="0"/>
              </a:spcAft>
              <a:buFontTx/>
              <a:buNone/>
              <a:defRPr/>
            </a:pPr>
            <a:r>
              <a:rPr lang="en-US" altLang="en-US" sz="2400" dirty="0" smtClean="0">
                <a:solidFill>
                  <a:schemeClr val="tx1">
                    <a:lumMod val="75000"/>
                    <a:lumOff val="25000"/>
                  </a:schemeClr>
                </a:solidFill>
              </a:rPr>
              <a:t>                  production of high fructose corn syrup </a:t>
            </a:r>
            <a:r>
              <a:rPr lang="en-US" altLang="en-US" sz="2000" dirty="0" smtClean="0">
                <a:solidFill>
                  <a:schemeClr val="tx1">
                    <a:lumMod val="75000"/>
                    <a:lumOff val="25000"/>
                  </a:schemeClr>
                </a:solidFill>
              </a:rPr>
              <a:t>(HFCS)</a:t>
            </a:r>
          </a:p>
          <a:p>
            <a:pPr eaLnBrk="1" fontAlgn="auto" hangingPunct="1">
              <a:lnSpc>
                <a:spcPct val="80000"/>
              </a:lnSpc>
              <a:spcAft>
                <a:spcPts val="0"/>
              </a:spcAft>
              <a:buFontTx/>
              <a:buNone/>
              <a:defRPr/>
            </a:pPr>
            <a:r>
              <a:rPr lang="en-US" altLang="en-US" sz="2000" dirty="0" smtClean="0">
                <a:solidFill>
                  <a:schemeClr val="tx1">
                    <a:lumMod val="75000"/>
                    <a:lumOff val="25000"/>
                  </a:schemeClr>
                </a:solidFill>
              </a:rPr>
              <a:t>                     as a sweetener.</a:t>
            </a:r>
            <a:r>
              <a:rPr lang="en-US" altLang="en-US" sz="2000" i="1" dirty="0" smtClean="0">
                <a:solidFill>
                  <a:schemeClr val="tx1">
                    <a:lumMod val="75000"/>
                    <a:lumOff val="25000"/>
                  </a:schemeClr>
                </a:solidFill>
              </a:rPr>
              <a:t>           </a:t>
            </a:r>
            <a:endParaRPr lang="en-US" altLang="en-US" sz="2000" dirty="0" smtClean="0">
              <a:solidFill>
                <a:schemeClr val="tx1">
                  <a:lumMod val="75000"/>
                  <a:lumOff val="25000"/>
                </a:schemeClr>
              </a:solidFill>
            </a:endParaRPr>
          </a:p>
        </p:txBody>
      </p:sp>
      <p:sp>
        <p:nvSpPr>
          <p:cNvPr id="12291" name="Rectangle 6"/>
          <p:cNvSpPr>
            <a:spLocks noGrp="1" noChangeArrowheads="1"/>
          </p:cNvSpPr>
          <p:nvPr>
            <p:ph type="sldNum" sz="quarter" idx="4294967295"/>
          </p:nvPr>
        </p:nvSpPr>
        <p:spPr bwMode="auto">
          <a:xfrm>
            <a:off x="6445250" y="6042025"/>
            <a:ext cx="512763" cy="365125"/>
          </a:xfrm>
          <a:prstGeom prst="rect">
            <a:avLst/>
          </a:prstGeom>
          <a:noFill/>
          <a:ln>
            <a:miter lim="800000"/>
            <a:headEnd/>
            <a:tailEnd/>
          </a:ln>
        </p:spPr>
        <p:txBody>
          <a:bodyPr/>
          <a:lstStyle/>
          <a:p>
            <a:fld id="{2769758B-7D11-41F8-A99D-582A71506E87}" type="slidenum">
              <a:rPr lang="en-US" altLang="en-US"/>
              <a:pPr/>
              <a:t>9</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188</TotalTime>
  <Words>1268</Words>
  <Application>Microsoft Office PowerPoint</Application>
  <PresentationFormat>On-screen Show (4:3)</PresentationFormat>
  <Paragraphs>244</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Oriel</vt:lpstr>
      <vt:lpstr>BIOPROCESS TECHNOLOGY  (MBT-303)</vt:lpstr>
      <vt:lpstr>Introduction</vt:lpstr>
      <vt:lpstr>Keywords used</vt:lpstr>
      <vt:lpstr>Slide 4</vt:lpstr>
      <vt:lpstr>Slide 5</vt:lpstr>
      <vt:lpstr>Slide 6</vt:lpstr>
      <vt:lpstr>Slide 7</vt:lpstr>
      <vt:lpstr>Slide 8</vt:lpstr>
      <vt:lpstr>Slide 9</vt:lpstr>
      <vt:lpstr>Slide 10</vt:lpstr>
      <vt:lpstr>Slide 11</vt:lpstr>
      <vt:lpstr>Slide 12</vt:lpstr>
      <vt:lpstr>Slide 13</vt:lpstr>
      <vt:lpstr>How it works</vt:lpstr>
      <vt:lpstr>Bioprocess components</vt:lpstr>
      <vt:lpstr>Slide 16</vt:lpstr>
      <vt:lpstr>Slide 17</vt:lpstr>
      <vt:lpstr>Introduction </vt:lpstr>
      <vt:lpstr>Slide 19</vt:lpstr>
      <vt:lpstr>Fermentation Meaning </vt:lpstr>
      <vt:lpstr>Slide 21</vt:lpstr>
      <vt:lpstr>What is bioreactor</vt:lpstr>
      <vt:lpstr>Considerations in bioreactor design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BIOPROCESS TECHNOLOGY  (MBT-303)</dc:title>
  <dc:creator>pc</dc:creator>
  <cp:lastModifiedBy>pc</cp:lastModifiedBy>
  <cp:revision>17</cp:revision>
  <dcterms:created xsi:type="dcterms:W3CDTF">2020-08-24T04:23:09Z</dcterms:created>
  <dcterms:modified xsi:type="dcterms:W3CDTF">2020-08-26T04:43:27Z</dcterms:modified>
</cp:coreProperties>
</file>