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92" r:id="rId2"/>
    <p:sldId id="293" r:id="rId3"/>
    <p:sldId id="294" r:id="rId4"/>
    <p:sldId id="296" r:id="rId5"/>
    <p:sldId id="297" r:id="rId6"/>
    <p:sldId id="298" r:id="rId7"/>
    <p:sldId id="299" r:id="rId8"/>
    <p:sldId id="300" r:id="rId9"/>
    <p:sldId id="301" r:id="rId10"/>
    <p:sldId id="303" r:id="rId11"/>
    <p:sldId id="304" r:id="rId12"/>
    <p:sldId id="302" r:id="rId13"/>
    <p:sldId id="305" r:id="rId14"/>
    <p:sldId id="306" r:id="rId15"/>
    <p:sldId id="307" r:id="rId16"/>
    <p:sldId id="308" r:id="rId17"/>
    <p:sldId id="309"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59"/>
  </p:normalViewPr>
  <p:slideViewPr>
    <p:cSldViewPr snapToGrid="0" snapToObjects="1">
      <p:cViewPr varScale="1">
        <p:scale>
          <a:sx n="113" d="100"/>
          <a:sy n="113"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69187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54925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15208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3635950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3672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2625370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810414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287476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246121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DAC67FB-7469-3C4A-816C-60DED8B9463B}"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371527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DAC67FB-7469-3C4A-816C-60DED8B9463B}"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42625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DAC67FB-7469-3C4A-816C-60DED8B9463B}" type="datetimeFigureOut">
              <a:rPr lang="en-US" smtClean="0"/>
              <a:t>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145984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DAC67FB-7469-3C4A-816C-60DED8B9463B}" type="datetimeFigureOut">
              <a:rPr lang="en-US" smtClean="0"/>
              <a:t>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28448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C67FB-7469-3C4A-816C-60DED8B9463B}" type="datetimeFigureOut">
              <a:rPr lang="en-US" smtClean="0"/>
              <a:t>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1284417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DAC67FB-7469-3C4A-816C-60DED8B9463B}"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391417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DAC67FB-7469-3C4A-816C-60DED8B9463B}"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A30A1-944A-4B46-BDB5-075F5E05043A}" type="slidenum">
              <a:rPr lang="en-US" smtClean="0"/>
              <a:t>‹#›</a:t>
            </a:fld>
            <a:endParaRPr lang="en-US"/>
          </a:p>
        </p:txBody>
      </p:sp>
    </p:spTree>
    <p:extLst>
      <p:ext uri="{BB962C8B-B14F-4D97-AF65-F5344CB8AC3E}">
        <p14:creationId xmlns:p14="http://schemas.microsoft.com/office/powerpoint/2010/main" val="1421236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AC67FB-7469-3C4A-816C-60DED8B9463B}" type="datetimeFigureOut">
              <a:rPr lang="en-US" smtClean="0"/>
              <a:t>2/2/21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DA30A1-944A-4B46-BDB5-075F5E05043A}" type="slidenum">
              <a:rPr lang="en-US" smtClean="0"/>
              <a:t>‹#›</a:t>
            </a:fld>
            <a:endParaRPr lang="en-US"/>
          </a:p>
        </p:txBody>
      </p:sp>
    </p:spTree>
    <p:extLst>
      <p:ext uri="{BB962C8B-B14F-4D97-AF65-F5344CB8AC3E}">
        <p14:creationId xmlns:p14="http://schemas.microsoft.com/office/powerpoint/2010/main" val="1987547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Samuel_Richardson" TargetMode="External"/><Relationship Id="rId3" Type="http://schemas.openxmlformats.org/officeDocument/2006/relationships/hyperlink" Target="https://en.wikipedia.org/wiki/Robinson_Crusoe" TargetMode="External"/><Relationship Id="rId7" Type="http://schemas.openxmlformats.org/officeDocument/2006/relationships/hyperlink" Target="https://en.wikipedia.org/wiki/Aphra_Behn" TargetMode="External"/><Relationship Id="rId2" Type="http://schemas.openxmlformats.org/officeDocument/2006/relationships/hyperlink" Target="https://en.wikipedia.org/wiki/Pamphleteer" TargetMode="External"/><Relationship Id="rId1" Type="http://schemas.openxmlformats.org/officeDocument/2006/relationships/slideLayout" Target="../slideLayouts/slideLayout2.xml"/><Relationship Id="rId6" Type="http://schemas.openxmlformats.org/officeDocument/2006/relationships/hyperlink" Target="https://en.wikipedia.org/wiki/English_novel" TargetMode="External"/><Relationship Id="rId5" Type="http://schemas.openxmlformats.org/officeDocument/2006/relationships/hyperlink" Target="https://en.wikipedia.org/wiki/Daniel_Defoe#cite_note-:0-2" TargetMode="External"/><Relationship Id="rId4" Type="http://schemas.openxmlformats.org/officeDocument/2006/relationships/hyperlink" Target="https://en.wikipedia.org/wiki/Bible" TargetMode="External"/><Relationship Id="rId9" Type="http://schemas.openxmlformats.org/officeDocument/2006/relationships/hyperlink" Target="https://en.wikipedia.org/wiki/Daniel_Defoe#cite_note-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48FE9D4-19DE-1F4A-B4EF-06DBE6900B76}"/>
              </a:ext>
            </a:extLst>
          </p:cNvPr>
          <p:cNvSpPr>
            <a:spLocks noGrp="1"/>
          </p:cNvSpPr>
          <p:nvPr>
            <p:ph idx="1"/>
          </p:nvPr>
        </p:nvSpPr>
        <p:spPr>
          <a:xfrm>
            <a:off x="677334" y="1477927"/>
            <a:ext cx="8596668" cy="1786268"/>
          </a:xfrm>
        </p:spPr>
        <p:txBody>
          <a:bodyPr>
            <a:normAutofit/>
          </a:bodyPr>
          <a:lstStyle/>
          <a:p>
            <a:r>
              <a:rPr lang="en-GB"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Neo-Classical Literature and Prominent Literary Figures</a:t>
            </a:r>
            <a:endParaRPr lang="en-US" sz="3200" dirty="0">
              <a:solidFill>
                <a:srgbClr val="FF0000"/>
              </a:solidFill>
            </a:endParaRPr>
          </a:p>
        </p:txBody>
      </p:sp>
    </p:spTree>
    <p:extLst>
      <p:ext uri="{BB962C8B-B14F-4D97-AF65-F5344CB8AC3E}">
        <p14:creationId xmlns:p14="http://schemas.microsoft.com/office/powerpoint/2010/main" val="227048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Criticism in Neo-Classical Era</a:t>
            </a:r>
          </a:p>
        </p:txBody>
      </p:sp>
      <p:sp>
        <p:nvSpPr>
          <p:cNvPr id="3" name="Content Placeholder 2"/>
          <p:cNvSpPr>
            <a:spLocks noGrp="1"/>
          </p:cNvSpPr>
          <p:nvPr>
            <p:ph idx="1"/>
          </p:nvPr>
        </p:nvSpPr>
        <p:spPr/>
        <p:txBody>
          <a:bodyPr>
            <a:normAutofit/>
          </a:bodyPr>
          <a:lstStyle/>
          <a:p>
            <a:r>
              <a:rPr lang="en-GB" sz="2400" dirty="0">
                <a:latin typeface="Times New Roman" pitchFamily="18" charset="0"/>
                <a:cs typeface="Times New Roman" pitchFamily="18" charset="0"/>
              </a:rPr>
              <a:t>At the beginning of this era, John Dryden was the major critic whereas at the end of it was Dr. Samuel Johnson. </a:t>
            </a:r>
          </a:p>
          <a:p>
            <a:r>
              <a:rPr lang="en-GB" sz="2400" i="1" dirty="0">
                <a:latin typeface="Times New Roman" pitchFamily="18" charset="0"/>
                <a:cs typeface="Times New Roman" pitchFamily="18" charset="0"/>
              </a:rPr>
              <a:t>An Essay on dramatic poesy</a:t>
            </a:r>
          </a:p>
          <a:p>
            <a:r>
              <a:rPr lang="en-GB" sz="2400" i="1" dirty="0">
                <a:latin typeface="Times New Roman" pitchFamily="18" charset="0"/>
                <a:cs typeface="Times New Roman" pitchFamily="18" charset="0"/>
              </a:rPr>
              <a:t>Preface to Shakespeare</a:t>
            </a:r>
          </a:p>
        </p:txBody>
      </p:sp>
    </p:spTree>
    <p:extLst>
      <p:ext uri="{BB962C8B-B14F-4D97-AF65-F5344CB8AC3E}">
        <p14:creationId xmlns:p14="http://schemas.microsoft.com/office/powerpoint/2010/main" val="2973520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Rise of Novel</a:t>
            </a:r>
          </a:p>
        </p:txBody>
      </p:sp>
      <p:sp>
        <p:nvSpPr>
          <p:cNvPr id="3" name="Content Placeholder 2"/>
          <p:cNvSpPr>
            <a:spLocks noGrp="1"/>
          </p:cNvSpPr>
          <p:nvPr>
            <p:ph idx="1"/>
          </p:nvPr>
        </p:nvSpPr>
        <p:spPr/>
        <p:txBody>
          <a:bodyPr>
            <a:normAutofit/>
          </a:bodyPr>
          <a:lstStyle/>
          <a:p>
            <a:r>
              <a:rPr lang="en-GB" sz="2800" dirty="0">
                <a:latin typeface="Times New Roman" pitchFamily="18" charset="0"/>
                <a:cs typeface="Times New Roman" pitchFamily="18" charset="0"/>
              </a:rPr>
              <a:t>Modern novel began to develop during the 18</a:t>
            </a:r>
            <a:r>
              <a:rPr lang="en-GB" sz="2800" baseline="30000" dirty="0">
                <a:latin typeface="Times New Roman" pitchFamily="18" charset="0"/>
                <a:cs typeface="Times New Roman" pitchFamily="18" charset="0"/>
              </a:rPr>
              <a:t>th</a:t>
            </a:r>
            <a:r>
              <a:rPr lang="en-GB" sz="2800" dirty="0">
                <a:latin typeface="Times New Roman" pitchFamily="18" charset="0"/>
                <a:cs typeface="Times New Roman" pitchFamily="18" charset="0"/>
              </a:rPr>
              <a:t> century. The term novel derives from the Latin ‘</a:t>
            </a:r>
            <a:r>
              <a:rPr lang="en-GB" sz="2800" dirty="0" err="1">
                <a:latin typeface="Times New Roman" pitchFamily="18" charset="0"/>
                <a:cs typeface="Times New Roman" pitchFamily="18" charset="0"/>
              </a:rPr>
              <a:t>novus</a:t>
            </a:r>
            <a:r>
              <a:rPr lang="en-GB" sz="2800" dirty="0">
                <a:latin typeface="Times New Roman" pitchFamily="18" charset="0"/>
                <a:cs typeface="Times New Roman" pitchFamily="18" charset="0"/>
              </a:rPr>
              <a:t>’ and from the Italian ‘novella’. It was in opposition to the term ‘Romance’ referring to a chivalric story in verse. It was used to refer to a prose fiction which was new because it told stories about recent events.</a:t>
            </a:r>
          </a:p>
          <a:p>
            <a:endParaRPr lang="en-GB" sz="3600" dirty="0">
              <a:latin typeface="Times New Roman" pitchFamily="18" charset="0"/>
              <a:cs typeface="Times New Roman" pitchFamily="18" charset="0"/>
            </a:endParaRPr>
          </a:p>
          <a:p>
            <a:endParaRPr lang="en-GB" sz="3600" dirty="0">
              <a:latin typeface="Times New Roman" pitchFamily="18" charset="0"/>
              <a:cs typeface="Times New Roman" pitchFamily="18" charset="0"/>
            </a:endParaRPr>
          </a:p>
          <a:p>
            <a:endParaRPr lang="en-GB" sz="3600" dirty="0">
              <a:latin typeface="Times New Roman" pitchFamily="18" charset="0"/>
              <a:cs typeface="Times New Roman" pitchFamily="18" charset="0"/>
            </a:endParaRPr>
          </a:p>
          <a:p>
            <a:pPr>
              <a:buNone/>
            </a:pPr>
            <a:endParaRPr lang="en-GB" sz="3600" dirty="0">
              <a:latin typeface="Times New Roman" pitchFamily="18" charset="0"/>
              <a:cs typeface="Times New Roman" pitchFamily="18" charset="0"/>
            </a:endParaRPr>
          </a:p>
        </p:txBody>
      </p:sp>
    </p:spTree>
    <p:extLst>
      <p:ext uri="{BB962C8B-B14F-4D97-AF65-F5344CB8AC3E}">
        <p14:creationId xmlns:p14="http://schemas.microsoft.com/office/powerpoint/2010/main" val="2750955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Daniel Defoe</a:t>
            </a:r>
          </a:p>
        </p:txBody>
      </p:sp>
      <p:sp>
        <p:nvSpPr>
          <p:cNvPr id="3" name="Content Placeholder 2"/>
          <p:cNvSpPr>
            <a:spLocks noGrp="1"/>
          </p:cNvSpPr>
          <p:nvPr>
            <p:ph idx="1"/>
          </p:nvPr>
        </p:nvSpPr>
        <p:spPr/>
        <p:txBody>
          <a:bodyPr>
            <a:normAutofit/>
          </a:bodyPr>
          <a:lstStyle/>
          <a:p>
            <a:r>
              <a:rPr lang="en-IN" sz="2400" b="1" dirty="0">
                <a:solidFill>
                  <a:schemeClr val="tx1"/>
                </a:solidFill>
              </a:rPr>
              <a:t>Daniel Defoe</a:t>
            </a:r>
            <a:r>
              <a:rPr lang="en-IN" sz="2400" dirty="0">
                <a:solidFill>
                  <a:schemeClr val="tx1"/>
                </a:solidFill>
              </a:rPr>
              <a:t> 1660 –1731)</a:t>
            </a:r>
            <a:r>
              <a:rPr lang="en-IN" sz="2400" baseline="30000" dirty="0">
                <a:solidFill>
                  <a:schemeClr val="tx1"/>
                </a:solidFill>
              </a:rPr>
              <a:t>  </a:t>
            </a:r>
            <a:r>
              <a:rPr lang="en-IN" sz="2400" dirty="0">
                <a:solidFill>
                  <a:schemeClr val="tx1"/>
                </a:solidFill>
              </a:rPr>
              <a:t>was an English trader, writer, journalist, </a:t>
            </a:r>
            <a:r>
              <a:rPr lang="en-IN" sz="2400" dirty="0">
                <a:solidFill>
                  <a:schemeClr val="tx1"/>
                </a:solidFill>
                <a:hlinkClick r:id="rId2" tooltip="Pamphleteer">
                  <a:extLst>
                    <a:ext uri="{A12FA001-AC4F-418D-AE19-62706E023703}">
                      <ahyp:hlinkClr xmlns:ahyp="http://schemas.microsoft.com/office/drawing/2018/hyperlinkcolor" val="tx"/>
                    </a:ext>
                  </a:extLst>
                </a:hlinkClick>
              </a:rPr>
              <a:t>pamphleteer</a:t>
            </a:r>
            <a:r>
              <a:rPr lang="en-IN" sz="2400" dirty="0">
                <a:solidFill>
                  <a:schemeClr val="tx1"/>
                </a:solidFill>
              </a:rPr>
              <a:t> and spy. He is most famous for his novel </a:t>
            </a:r>
            <a:r>
              <a:rPr lang="en-IN" sz="2400" i="1" dirty="0">
                <a:solidFill>
                  <a:schemeClr val="tx1"/>
                </a:solidFill>
                <a:hlinkClick r:id="rId3" tooltip="Robinson Crusoe">
                  <a:extLst>
                    <a:ext uri="{A12FA001-AC4F-418D-AE19-62706E023703}">
                      <ahyp:hlinkClr xmlns:ahyp="http://schemas.microsoft.com/office/drawing/2018/hyperlinkcolor" val="tx"/>
                    </a:ext>
                  </a:extLst>
                </a:hlinkClick>
              </a:rPr>
              <a:t>Robinson Crusoe</a:t>
            </a:r>
            <a:r>
              <a:rPr lang="en-IN" sz="2400" dirty="0">
                <a:solidFill>
                  <a:schemeClr val="tx1"/>
                </a:solidFill>
              </a:rPr>
              <a:t>, published in 1719, which is claimed to be second only to the </a:t>
            </a:r>
            <a:r>
              <a:rPr lang="en-IN" sz="2400" dirty="0">
                <a:solidFill>
                  <a:schemeClr val="tx1"/>
                </a:solidFill>
                <a:hlinkClick r:id="rId4" tooltip="Bible">
                  <a:extLst>
                    <a:ext uri="{A12FA001-AC4F-418D-AE19-62706E023703}">
                      <ahyp:hlinkClr xmlns:ahyp="http://schemas.microsoft.com/office/drawing/2018/hyperlinkcolor" val="tx"/>
                    </a:ext>
                  </a:extLst>
                </a:hlinkClick>
              </a:rPr>
              <a:t>Bible</a:t>
            </a:r>
            <a:r>
              <a:rPr lang="en-IN" sz="2400" dirty="0">
                <a:solidFill>
                  <a:schemeClr val="tx1"/>
                </a:solidFill>
              </a:rPr>
              <a:t> in its number of translations.</a:t>
            </a:r>
            <a:r>
              <a:rPr lang="en-IN" sz="2400" baseline="30000" dirty="0">
                <a:solidFill>
                  <a:schemeClr val="tx1"/>
                </a:solidFill>
                <a:hlinkClick r:id="rId5">
                  <a:extLst>
                    <a:ext uri="{A12FA001-AC4F-418D-AE19-62706E023703}">
                      <ahyp:hlinkClr xmlns:ahyp="http://schemas.microsoft.com/office/drawing/2018/hyperlinkcolor" val="tx"/>
                    </a:ext>
                  </a:extLst>
                </a:hlinkClick>
              </a:rPr>
              <a:t>[2]</a:t>
            </a:r>
            <a:r>
              <a:rPr lang="en-IN" sz="2400" dirty="0">
                <a:solidFill>
                  <a:schemeClr val="tx1"/>
                </a:solidFill>
              </a:rPr>
              <a:t> He has been seen as one of the earliest proponents of the </a:t>
            </a:r>
            <a:r>
              <a:rPr lang="en-IN" sz="2400" dirty="0">
                <a:solidFill>
                  <a:schemeClr val="tx1"/>
                </a:solidFill>
                <a:hlinkClick r:id="rId6" tooltip="English novel">
                  <a:extLst>
                    <a:ext uri="{A12FA001-AC4F-418D-AE19-62706E023703}">
                      <ahyp:hlinkClr xmlns:ahyp="http://schemas.microsoft.com/office/drawing/2018/hyperlinkcolor" val="tx"/>
                    </a:ext>
                  </a:extLst>
                </a:hlinkClick>
              </a:rPr>
              <a:t>English novel</a:t>
            </a:r>
            <a:r>
              <a:rPr lang="en-IN" sz="2400" dirty="0">
                <a:solidFill>
                  <a:schemeClr val="tx1"/>
                </a:solidFill>
              </a:rPr>
              <a:t>, and helped to popularise the form in Britain with others such as </a:t>
            </a:r>
            <a:r>
              <a:rPr lang="en-IN" sz="2400" dirty="0">
                <a:solidFill>
                  <a:schemeClr val="tx1"/>
                </a:solidFill>
                <a:hlinkClick r:id="rId7" tooltip="Aphra Behn">
                  <a:extLst>
                    <a:ext uri="{A12FA001-AC4F-418D-AE19-62706E023703}">
                      <ahyp:hlinkClr xmlns:ahyp="http://schemas.microsoft.com/office/drawing/2018/hyperlinkcolor" val="tx"/>
                    </a:ext>
                  </a:extLst>
                </a:hlinkClick>
              </a:rPr>
              <a:t>Aphra Behn</a:t>
            </a:r>
            <a:r>
              <a:rPr lang="en-IN" sz="2400" dirty="0">
                <a:solidFill>
                  <a:schemeClr val="tx1"/>
                </a:solidFill>
              </a:rPr>
              <a:t> and </a:t>
            </a:r>
            <a:r>
              <a:rPr lang="en-IN" sz="2400" dirty="0">
                <a:solidFill>
                  <a:schemeClr val="tx1"/>
                </a:solidFill>
                <a:hlinkClick r:id="rId8" tooltip="Samuel Richardson">
                  <a:extLst>
                    <a:ext uri="{A12FA001-AC4F-418D-AE19-62706E023703}">
                      <ahyp:hlinkClr xmlns:ahyp="http://schemas.microsoft.com/office/drawing/2018/hyperlinkcolor" val="tx"/>
                    </a:ext>
                  </a:extLst>
                </a:hlinkClick>
              </a:rPr>
              <a:t>Samuel Richardson</a:t>
            </a:r>
            <a:r>
              <a:rPr lang="en-IN" sz="2400" dirty="0">
                <a:solidFill>
                  <a:schemeClr val="tx1"/>
                </a:solidFill>
              </a:rPr>
              <a:t>.</a:t>
            </a:r>
            <a:r>
              <a:rPr lang="en-IN" sz="2400" baseline="30000" dirty="0">
                <a:solidFill>
                  <a:schemeClr val="tx1"/>
                </a:solidFill>
                <a:hlinkClick r:id="rId9">
                  <a:extLst>
                    <a:ext uri="{A12FA001-AC4F-418D-AE19-62706E023703}">
                      <ahyp:hlinkClr xmlns:ahyp="http://schemas.microsoft.com/office/drawing/2018/hyperlinkcolor" val="tx"/>
                    </a:ext>
                  </a:extLst>
                </a:hlinkClick>
              </a:rPr>
              <a:t>[3]</a:t>
            </a:r>
            <a:r>
              <a:rPr lang="en-IN" sz="2400" dirty="0">
                <a:solidFill>
                  <a:schemeClr val="tx1"/>
                </a:solidFill>
              </a:rPr>
              <a:t> Defoe wrote many political tracts and was often in trouble with the authorities, and spent a period in prison.</a:t>
            </a:r>
            <a:endParaRPr lang="en-GB"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80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Four Wheels of Novel</a:t>
            </a:r>
          </a:p>
        </p:txBody>
      </p:sp>
      <p:sp>
        <p:nvSpPr>
          <p:cNvPr id="3" name="Content Placeholder 2"/>
          <p:cNvSpPr>
            <a:spLocks noGrp="1"/>
          </p:cNvSpPr>
          <p:nvPr>
            <p:ph idx="1"/>
          </p:nvPr>
        </p:nvSpPr>
        <p:spPr/>
        <p:txBody>
          <a:bodyPr>
            <a:normAutofit/>
          </a:bodyPr>
          <a:lstStyle/>
          <a:p>
            <a:r>
              <a:rPr lang="en-GB" sz="2800" dirty="0">
                <a:latin typeface="Times New Roman" pitchFamily="18" charset="0"/>
                <a:cs typeface="Times New Roman" pitchFamily="18" charset="0"/>
              </a:rPr>
              <a:t>Richardson, Fielding, </a:t>
            </a:r>
            <a:r>
              <a:rPr lang="en-GB" sz="2800" dirty="0" err="1">
                <a:latin typeface="Times New Roman" pitchFamily="18" charset="0"/>
                <a:cs typeface="Times New Roman" pitchFamily="18" charset="0"/>
              </a:rPr>
              <a:t>Smollet</a:t>
            </a:r>
            <a:r>
              <a:rPr lang="en-GB" sz="2800" dirty="0">
                <a:latin typeface="Times New Roman" pitchFamily="18" charset="0"/>
                <a:cs typeface="Times New Roman" pitchFamily="18" charset="0"/>
              </a:rPr>
              <a:t>, and Sterne are known as the- four wheels of novel. they brought this new genre to such maturity that it became the glory of England.</a:t>
            </a:r>
          </a:p>
        </p:txBody>
      </p:sp>
    </p:spTree>
    <p:extLst>
      <p:ext uri="{BB962C8B-B14F-4D97-AF65-F5344CB8AC3E}">
        <p14:creationId xmlns:p14="http://schemas.microsoft.com/office/powerpoint/2010/main" val="978930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Samuel Richardson(1689-1761)</a:t>
            </a:r>
          </a:p>
        </p:txBody>
      </p:sp>
      <p:sp>
        <p:nvSpPr>
          <p:cNvPr id="3" name="Content Placeholder 2"/>
          <p:cNvSpPr>
            <a:spLocks noGrp="1"/>
          </p:cNvSpPr>
          <p:nvPr>
            <p:ph idx="1"/>
          </p:nvPr>
        </p:nvSpPr>
        <p:spPr/>
        <p:txBody>
          <a:bodyPr>
            <a:normAutofit fontScale="92500" lnSpcReduction="10000"/>
          </a:bodyPr>
          <a:lstStyle/>
          <a:p>
            <a:pPr>
              <a:buNone/>
            </a:pPr>
            <a:r>
              <a:rPr lang="en-GB" dirty="0">
                <a:latin typeface="Times New Roman" pitchFamily="18" charset="0"/>
                <a:cs typeface="Times New Roman" pitchFamily="18" charset="0"/>
              </a:rPr>
              <a:t>    </a:t>
            </a:r>
            <a:r>
              <a:rPr lang="en-GB" sz="3600" dirty="0">
                <a:latin typeface="Times New Roman" pitchFamily="18" charset="0"/>
                <a:cs typeface="Times New Roman" pitchFamily="18" charset="0"/>
              </a:rPr>
              <a:t>Samuel Richardson is called the father of English novel. His three main works are- ‘Pamela’ or ‘Virtue Rewarded’(1740), ‘</a:t>
            </a:r>
            <a:r>
              <a:rPr lang="en-GB" sz="3600" dirty="0" err="1">
                <a:latin typeface="Times New Roman" pitchFamily="18" charset="0"/>
                <a:cs typeface="Times New Roman" pitchFamily="18" charset="0"/>
              </a:rPr>
              <a:t>Clarrisa</a:t>
            </a:r>
            <a:r>
              <a:rPr lang="en-GB" sz="3600" dirty="0">
                <a:latin typeface="Times New Roman" pitchFamily="18" charset="0"/>
                <a:cs typeface="Times New Roman" pitchFamily="18" charset="0"/>
              </a:rPr>
              <a:t>’(1747-48) and ‘The History of Sir Charles Grandison’(1754), these three novels form a trilogy of a kind and deal respectively with humble life, middle class life and with high class.</a:t>
            </a:r>
          </a:p>
        </p:txBody>
      </p:sp>
    </p:spTree>
    <p:extLst>
      <p:ext uri="{BB962C8B-B14F-4D97-AF65-F5344CB8AC3E}">
        <p14:creationId xmlns:p14="http://schemas.microsoft.com/office/powerpoint/2010/main" val="4156697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Henry Fielding</a:t>
            </a:r>
          </a:p>
        </p:txBody>
      </p:sp>
      <p:sp>
        <p:nvSpPr>
          <p:cNvPr id="3" name="Content Placeholder 2"/>
          <p:cNvSpPr>
            <a:spLocks noGrp="1"/>
          </p:cNvSpPr>
          <p:nvPr>
            <p:ph idx="1"/>
          </p:nvPr>
        </p:nvSpPr>
        <p:spPr/>
        <p:txBody>
          <a:bodyPr>
            <a:normAutofit/>
          </a:bodyPr>
          <a:lstStyle/>
          <a:p>
            <a:r>
              <a:rPr lang="en-GB" sz="2800" dirty="0"/>
              <a:t>Henry Fielding wrote ‘Joseph Andrews’(1742), ‘Tom Jones’(1749), ‘Amelia’(1751) and ‘Jonathan Wild’(1743). Henry Fielding’s very first novel Joseph Andrews’ was intended to be parody of Richardson’s ‘Pamela’ of its prudish morality and sentimentalism. Fielding is known for his picaresque novel, ‘Tom Jones’.</a:t>
            </a:r>
          </a:p>
        </p:txBody>
      </p:sp>
    </p:spTree>
    <p:extLst>
      <p:ext uri="{BB962C8B-B14F-4D97-AF65-F5344CB8AC3E}">
        <p14:creationId xmlns:p14="http://schemas.microsoft.com/office/powerpoint/2010/main" val="3732112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Tobias Smollett</a:t>
            </a:r>
          </a:p>
        </p:txBody>
      </p:sp>
      <p:sp>
        <p:nvSpPr>
          <p:cNvPr id="3" name="Content Placeholder 2"/>
          <p:cNvSpPr>
            <a:spLocks noGrp="1"/>
          </p:cNvSpPr>
          <p:nvPr>
            <p:ph idx="1"/>
          </p:nvPr>
        </p:nvSpPr>
        <p:spPr/>
        <p:txBody>
          <a:bodyPr/>
          <a:lstStyle/>
          <a:p>
            <a:r>
              <a:rPr lang="en-GB" sz="2400" dirty="0">
                <a:latin typeface="Times New Roman" pitchFamily="18" charset="0"/>
                <a:cs typeface="Times New Roman" pitchFamily="18" charset="0"/>
              </a:rPr>
              <a:t>Tobias </a:t>
            </a:r>
            <a:r>
              <a:rPr lang="en-GB" sz="2400" dirty="0" err="1">
                <a:latin typeface="Times New Roman" pitchFamily="18" charset="0"/>
                <a:cs typeface="Times New Roman" pitchFamily="18" charset="0"/>
              </a:rPr>
              <a:t>Smollet’s</a:t>
            </a:r>
            <a:r>
              <a:rPr lang="en-GB" sz="2400" dirty="0">
                <a:latin typeface="Times New Roman" pitchFamily="18" charset="0"/>
                <a:cs typeface="Times New Roman" pitchFamily="18" charset="0"/>
              </a:rPr>
              <a:t> novels are also picaresque in style. They include </a:t>
            </a:r>
            <a:r>
              <a:rPr lang="en-GB" sz="2400" i="1" dirty="0">
                <a:latin typeface="Times New Roman" pitchFamily="18" charset="0"/>
                <a:cs typeface="Times New Roman" pitchFamily="18" charset="0"/>
              </a:rPr>
              <a:t>‘Humphrey Clinker</a:t>
            </a:r>
            <a:r>
              <a:rPr lang="en-GB" sz="2400" dirty="0">
                <a:latin typeface="Times New Roman" pitchFamily="18" charset="0"/>
                <a:cs typeface="Times New Roman" pitchFamily="18" charset="0"/>
              </a:rPr>
              <a:t>’(1771), and </a:t>
            </a:r>
            <a:r>
              <a:rPr lang="en-GB" sz="2400" i="1" dirty="0">
                <a:latin typeface="Times New Roman" pitchFamily="18" charset="0"/>
                <a:cs typeface="Times New Roman" pitchFamily="18" charset="0"/>
              </a:rPr>
              <a:t>‘Roderick Random</a:t>
            </a:r>
            <a:r>
              <a:rPr lang="en-GB" sz="2400" dirty="0">
                <a:latin typeface="Times New Roman" pitchFamily="18" charset="0"/>
                <a:cs typeface="Times New Roman" pitchFamily="18" charset="0"/>
              </a:rPr>
              <a:t>’(1748). The plot is loose and formless and it has no romantic relationship to character. His characters are sordid and vicious, typical of English life in that period. Tobias Smollett also added satiric characters to his novels</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3556800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Laurence Sterne</a:t>
            </a:r>
          </a:p>
        </p:txBody>
      </p:sp>
      <p:sp>
        <p:nvSpPr>
          <p:cNvPr id="3" name="Content Placeholder 2"/>
          <p:cNvSpPr>
            <a:spLocks noGrp="1"/>
          </p:cNvSpPr>
          <p:nvPr>
            <p:ph idx="1"/>
          </p:nvPr>
        </p:nvSpPr>
        <p:spPr/>
        <p:txBody>
          <a:bodyPr>
            <a:normAutofit/>
          </a:bodyPr>
          <a:lstStyle/>
          <a:p>
            <a:r>
              <a:rPr lang="en-GB" sz="2400" dirty="0">
                <a:latin typeface="Times New Roman" pitchFamily="18" charset="0"/>
                <a:cs typeface="Times New Roman" pitchFamily="18" charset="0"/>
              </a:rPr>
              <a:t>Laurence Sterne is the last among the four wheels of English novel. Laurence Sterne wrote the life and opinions of </a:t>
            </a:r>
            <a:r>
              <a:rPr lang="en-GB" sz="2400" i="1" dirty="0">
                <a:latin typeface="Times New Roman" pitchFamily="18" charset="0"/>
                <a:cs typeface="Times New Roman" pitchFamily="18" charset="0"/>
              </a:rPr>
              <a:t>‘Tristan </a:t>
            </a:r>
            <a:r>
              <a:rPr lang="en-GB" sz="2400" i="1" dirty="0" err="1">
                <a:latin typeface="Times New Roman" pitchFamily="18" charset="0"/>
                <a:cs typeface="Times New Roman" pitchFamily="18" charset="0"/>
              </a:rPr>
              <a:t>Shandy</a:t>
            </a:r>
            <a:r>
              <a:rPr lang="en-GB" sz="2400" i="1" dirty="0">
                <a:latin typeface="Times New Roman" pitchFamily="18" charset="0"/>
                <a:cs typeface="Times New Roman" pitchFamily="18" charset="0"/>
              </a:rPr>
              <a:t>’</a:t>
            </a:r>
            <a:r>
              <a:rPr lang="en-GB" sz="2400" dirty="0">
                <a:latin typeface="Times New Roman" pitchFamily="18" charset="0"/>
                <a:cs typeface="Times New Roman" pitchFamily="18" charset="0"/>
              </a:rPr>
              <a:t>(1760-67) and </a:t>
            </a:r>
            <a:r>
              <a:rPr lang="en-GB" sz="2400" i="1" dirty="0">
                <a:latin typeface="Times New Roman" pitchFamily="18" charset="0"/>
                <a:cs typeface="Times New Roman" pitchFamily="18" charset="0"/>
              </a:rPr>
              <a:t>‘The Sentimental Journey through France and Italy’</a:t>
            </a:r>
            <a:r>
              <a:rPr lang="en-GB" sz="2400" dirty="0">
                <a:latin typeface="Times New Roman" pitchFamily="18" charset="0"/>
                <a:cs typeface="Times New Roman" pitchFamily="18" charset="0"/>
              </a:rPr>
              <a:t>(1768). His novels are essentially stories gripping in their interest but without story end, without story beginning and without story connection or middle.</a:t>
            </a:r>
          </a:p>
        </p:txBody>
      </p:sp>
    </p:spTree>
    <p:extLst>
      <p:ext uri="{BB962C8B-B14F-4D97-AF65-F5344CB8AC3E}">
        <p14:creationId xmlns:p14="http://schemas.microsoft.com/office/powerpoint/2010/main" val="350944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3ADE6E-BC0F-3F46-B790-F82C4A0772A1}"/>
              </a:ext>
            </a:extLst>
          </p:cNvPr>
          <p:cNvSpPr>
            <a:spLocks noGrp="1"/>
          </p:cNvSpPr>
          <p:nvPr>
            <p:ph idx="1"/>
          </p:nvPr>
        </p:nvSpPr>
        <p:spPr>
          <a:xfrm>
            <a:off x="83127" y="2339439"/>
            <a:ext cx="11270673" cy="3837524"/>
          </a:xfrm>
        </p:spPr>
        <p:txBody>
          <a:bodyPr/>
          <a:lstStyle/>
          <a:p>
            <a:endParaRPr lang="en-US" dirty="0"/>
          </a:p>
        </p:txBody>
      </p:sp>
      <p:pic>
        <p:nvPicPr>
          <p:cNvPr id="5" name="Picture 4">
            <a:extLst>
              <a:ext uri="{FF2B5EF4-FFF2-40B4-BE49-F238E27FC236}">
                <a16:creationId xmlns:a16="http://schemas.microsoft.com/office/drawing/2014/main" id="{4FC97FFD-32E9-A146-856D-DE67E0E66F33}"/>
              </a:ext>
            </a:extLst>
          </p:cNvPr>
          <p:cNvPicPr>
            <a:picLocks noChangeAspect="1"/>
          </p:cNvPicPr>
          <p:nvPr/>
        </p:nvPicPr>
        <p:blipFill>
          <a:blip r:embed="rId2"/>
          <a:stretch>
            <a:fillRect/>
          </a:stretch>
        </p:blipFill>
        <p:spPr>
          <a:xfrm>
            <a:off x="3906981" y="2042556"/>
            <a:ext cx="4227615" cy="3728852"/>
          </a:xfrm>
          <a:prstGeom prst="rect">
            <a:avLst/>
          </a:prstGeom>
        </p:spPr>
      </p:pic>
    </p:spTree>
    <p:extLst>
      <p:ext uri="{BB962C8B-B14F-4D97-AF65-F5344CB8AC3E}">
        <p14:creationId xmlns:p14="http://schemas.microsoft.com/office/powerpoint/2010/main" val="396518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822F1-B053-8645-95D1-A267F74E8B83}"/>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90D5D059-88F0-754B-9640-DE6092C8A9E1}"/>
              </a:ext>
            </a:extLst>
          </p:cNvPr>
          <p:cNvSpPr>
            <a:spLocks noGrp="1"/>
          </p:cNvSpPr>
          <p:nvPr>
            <p:ph idx="1"/>
          </p:nvPr>
        </p:nvSpPr>
        <p:spPr/>
        <p:txBody>
          <a:bodyPr/>
          <a:lstStyle/>
          <a:p>
            <a:r>
              <a:rPr lang="en-US" dirty="0"/>
              <a:t>Web Sources </a:t>
            </a:r>
          </a:p>
          <a:p>
            <a:r>
              <a:rPr lang="en-IN" i="1" dirty="0"/>
              <a:t>The Oxford Companion to English Literature,</a:t>
            </a:r>
            <a:r>
              <a:rPr lang="en-IN" dirty="0"/>
              <a:t> ed. by M. Drabble (1985); </a:t>
            </a:r>
          </a:p>
          <a:p>
            <a:r>
              <a:rPr lang="en-IN" i="1" dirty="0"/>
              <a:t>The Oxford Anthology of English Literature,</a:t>
            </a:r>
            <a:r>
              <a:rPr lang="en-IN" dirty="0"/>
              <a:t> ed. by F. Kermode and J. Hollander (2 vol., 1973)</a:t>
            </a:r>
            <a:endParaRPr lang="en-US" dirty="0"/>
          </a:p>
        </p:txBody>
      </p:sp>
    </p:spTree>
    <p:extLst>
      <p:ext uri="{BB962C8B-B14F-4D97-AF65-F5344CB8AC3E}">
        <p14:creationId xmlns:p14="http://schemas.microsoft.com/office/powerpoint/2010/main" val="312714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Neo-Classical Poetry</a:t>
            </a:r>
          </a:p>
        </p:txBody>
      </p:sp>
      <p:sp>
        <p:nvSpPr>
          <p:cNvPr id="3" name="Content Placeholder 2"/>
          <p:cNvSpPr>
            <a:spLocks noGrp="1"/>
          </p:cNvSpPr>
          <p:nvPr>
            <p:ph idx="1"/>
          </p:nvPr>
        </p:nvSpPr>
        <p:spPr/>
        <p:txBody>
          <a:bodyPr>
            <a:normAutofit/>
          </a:bodyPr>
          <a:lstStyle/>
          <a:p>
            <a:r>
              <a:rPr lang="en-GB" sz="2000" dirty="0">
                <a:latin typeface="Times New Roman" pitchFamily="18" charset="0"/>
                <a:cs typeface="Times New Roman" pitchFamily="18" charset="0"/>
              </a:rPr>
              <a:t>Representative poets of the age are-</a:t>
            </a:r>
          </a:p>
          <a:p>
            <a:r>
              <a:rPr lang="en-GB" sz="2000" dirty="0">
                <a:latin typeface="Times New Roman" pitchFamily="18" charset="0"/>
                <a:cs typeface="Times New Roman" pitchFamily="18" charset="0"/>
              </a:rPr>
              <a:t> Dryden, </a:t>
            </a:r>
          </a:p>
          <a:p>
            <a:r>
              <a:rPr lang="en-GB" sz="2000" dirty="0">
                <a:latin typeface="Times New Roman" pitchFamily="18" charset="0"/>
                <a:cs typeface="Times New Roman" pitchFamily="18" charset="0"/>
              </a:rPr>
              <a:t>Goldsmith, </a:t>
            </a:r>
          </a:p>
          <a:p>
            <a:r>
              <a:rPr lang="en-GB" sz="2000" dirty="0">
                <a:latin typeface="Times New Roman" pitchFamily="18" charset="0"/>
                <a:cs typeface="Times New Roman" pitchFamily="18" charset="0"/>
              </a:rPr>
              <a:t>Pope </a:t>
            </a:r>
          </a:p>
          <a:p>
            <a:r>
              <a:rPr lang="en-GB" sz="2000" dirty="0">
                <a:latin typeface="Times New Roman" pitchFamily="18" charset="0"/>
                <a:cs typeface="Times New Roman" pitchFamily="18" charset="0"/>
              </a:rPr>
              <a:t>and Milton.  </a:t>
            </a:r>
          </a:p>
          <a:p>
            <a:r>
              <a:rPr lang="en-GB" sz="2000" dirty="0">
                <a:latin typeface="Times New Roman" pitchFamily="18" charset="0"/>
                <a:cs typeface="Times New Roman" pitchFamily="18" charset="0"/>
              </a:rPr>
              <a:t>Each poet surfaced one among the three segments of the neoclassical poetry- </a:t>
            </a:r>
          </a:p>
          <a:p>
            <a:r>
              <a:rPr lang="en-GB" sz="2000" dirty="0">
                <a:latin typeface="Times New Roman" pitchFamily="18" charset="0"/>
                <a:cs typeface="Times New Roman" pitchFamily="18" charset="0"/>
              </a:rPr>
              <a:t>Restoration Age,</a:t>
            </a:r>
          </a:p>
          <a:p>
            <a:r>
              <a:rPr lang="en-GB" sz="2000" dirty="0">
                <a:latin typeface="Times New Roman" pitchFamily="18" charset="0"/>
                <a:cs typeface="Times New Roman" pitchFamily="18" charset="0"/>
              </a:rPr>
              <a:t> Augustan Age, </a:t>
            </a:r>
          </a:p>
          <a:p>
            <a:r>
              <a:rPr lang="en-GB" sz="2000" dirty="0">
                <a:latin typeface="Times New Roman" pitchFamily="18" charset="0"/>
                <a:cs typeface="Times New Roman" pitchFamily="18" charset="0"/>
              </a:rPr>
              <a:t>and Age of Transition.</a:t>
            </a:r>
          </a:p>
        </p:txBody>
      </p:sp>
    </p:spTree>
    <p:extLst>
      <p:ext uri="{BB962C8B-B14F-4D97-AF65-F5344CB8AC3E}">
        <p14:creationId xmlns:p14="http://schemas.microsoft.com/office/powerpoint/2010/main" val="216208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latin typeface="Times New Roman" pitchFamily="18" charset="0"/>
                <a:cs typeface="Times New Roman" pitchFamily="18" charset="0"/>
              </a:rPr>
              <a:t>John Milton and John Dryden</a:t>
            </a:r>
          </a:p>
        </p:txBody>
      </p:sp>
      <p:sp>
        <p:nvSpPr>
          <p:cNvPr id="3" name="Content Placeholder 2"/>
          <p:cNvSpPr>
            <a:spLocks noGrp="1"/>
          </p:cNvSpPr>
          <p:nvPr>
            <p:ph idx="1"/>
          </p:nvPr>
        </p:nvSpPr>
        <p:spPr/>
        <p:txBody>
          <a:bodyPr/>
          <a:lstStyle/>
          <a:p>
            <a:r>
              <a:rPr lang="en-GB" sz="2400" dirty="0">
                <a:latin typeface="Times New Roman" pitchFamily="18" charset="0"/>
                <a:cs typeface="Times New Roman" pitchFamily="18" charset="0"/>
              </a:rPr>
              <a:t>John Milton and Dryden were prominent poets during the Restoration Age(1660-1700). Milton is known for his </a:t>
            </a:r>
            <a:r>
              <a:rPr lang="en-GB" sz="2400" i="1" dirty="0">
                <a:latin typeface="Times New Roman" pitchFamily="18" charset="0"/>
                <a:cs typeface="Times New Roman" pitchFamily="18" charset="0"/>
              </a:rPr>
              <a:t>Paradise Lost</a:t>
            </a:r>
            <a:r>
              <a:rPr lang="en-GB" sz="2400" dirty="0">
                <a:latin typeface="Times New Roman" pitchFamily="18" charset="0"/>
                <a:cs typeface="Times New Roman" pitchFamily="18" charset="0"/>
              </a:rPr>
              <a:t>,  an heroic poem that follows the tradition of Virgil and Homer. </a:t>
            </a:r>
            <a:r>
              <a:rPr lang="en-GB" sz="2400" i="1" dirty="0">
                <a:latin typeface="Times New Roman" pitchFamily="18" charset="0"/>
                <a:cs typeface="Times New Roman" pitchFamily="18" charset="0"/>
              </a:rPr>
              <a:t>Samson </a:t>
            </a:r>
            <a:r>
              <a:rPr lang="en-GB" sz="2400" i="1" dirty="0" err="1">
                <a:latin typeface="Times New Roman" pitchFamily="18" charset="0"/>
                <a:cs typeface="Times New Roman" pitchFamily="18" charset="0"/>
              </a:rPr>
              <a:t>Agonistes</a:t>
            </a:r>
            <a:r>
              <a:rPr lang="en-GB" sz="2400" dirty="0">
                <a:latin typeface="Times New Roman" pitchFamily="18" charset="0"/>
                <a:cs typeface="Times New Roman" pitchFamily="18" charset="0"/>
              </a:rPr>
              <a:t> is another notable work by Milton in Restoration age.  </a:t>
            </a:r>
          </a:p>
          <a:p>
            <a:r>
              <a:rPr lang="en-GB" sz="2400" dirty="0">
                <a:latin typeface="Times New Roman" pitchFamily="18" charset="0"/>
                <a:cs typeface="Times New Roman" pitchFamily="18" charset="0"/>
              </a:rPr>
              <a:t>John Dryden’s poetry was built around reason, logic and matter of fact. Often, he attempted to form his poetry with the couplet, alexandrine and triplet. For instance, in his allegorical poem </a:t>
            </a:r>
            <a:r>
              <a:rPr lang="en-GB" sz="2400" i="1" dirty="0">
                <a:latin typeface="Times New Roman" pitchFamily="18" charset="0"/>
                <a:cs typeface="Times New Roman" pitchFamily="18" charset="0"/>
              </a:rPr>
              <a:t>The Hind and the Panther</a:t>
            </a:r>
            <a:r>
              <a:rPr lang="en-GB" sz="2400" dirty="0">
                <a:latin typeface="Times New Roman" pitchFamily="18" charset="0"/>
                <a:cs typeface="Times New Roman" pitchFamily="18" charset="0"/>
              </a:rPr>
              <a:t>, he uses heroic couplets to write down about religion after he converted to Catholicism.</a:t>
            </a: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61226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dirty="0">
                <a:latin typeface="Times New Roman" pitchFamily="18" charset="0"/>
                <a:cs typeface="Times New Roman" pitchFamily="18" charset="0"/>
              </a:rPr>
              <a:t>Alexander Pope(1668-1774)     </a:t>
            </a:r>
          </a:p>
        </p:txBody>
      </p:sp>
      <p:sp>
        <p:nvSpPr>
          <p:cNvPr id="3" name="Content Placeholder 2"/>
          <p:cNvSpPr>
            <a:spLocks noGrp="1"/>
          </p:cNvSpPr>
          <p:nvPr>
            <p:ph idx="1"/>
          </p:nvPr>
        </p:nvSpPr>
        <p:spPr/>
        <p:txBody>
          <a:bodyPr>
            <a:normAutofit/>
          </a:bodyPr>
          <a:lstStyle/>
          <a:p>
            <a:r>
              <a:rPr lang="en-GB" sz="2400" dirty="0">
                <a:latin typeface="Times New Roman" pitchFamily="18" charset="0"/>
                <a:cs typeface="Times New Roman" pitchFamily="18" charset="0"/>
              </a:rPr>
              <a:t>Pope was the sole predominant figure within the poetry of 18</a:t>
            </a:r>
            <a:r>
              <a:rPr lang="en-GB" sz="2400" baseline="30000" dirty="0">
                <a:latin typeface="Times New Roman" pitchFamily="18" charset="0"/>
                <a:cs typeface="Times New Roman" pitchFamily="18" charset="0"/>
              </a:rPr>
              <a:t>th</a:t>
            </a:r>
            <a:r>
              <a:rPr lang="en-GB" sz="2400" dirty="0">
                <a:latin typeface="Times New Roman" pitchFamily="18" charset="0"/>
                <a:cs typeface="Times New Roman" pitchFamily="18" charset="0"/>
              </a:rPr>
              <a:t> century. He was the representative poet of his century. Pope’s first and most vital claim to greatness is that the incontrovertible fact that he’s pre-eminently the poet of his age like Chaucer and Tennyson. His notable poems are- </a:t>
            </a:r>
            <a:r>
              <a:rPr lang="en-GB" sz="2400" i="1" dirty="0">
                <a:latin typeface="Times New Roman" pitchFamily="18" charset="0"/>
                <a:cs typeface="Times New Roman" pitchFamily="18" charset="0"/>
              </a:rPr>
              <a:t>Windsor Forest, Pastorals, Messiah, Essay on Criticism, Rape of the Lock, Essay on Man, </a:t>
            </a:r>
            <a:r>
              <a:rPr lang="en-GB" sz="2400" i="1" dirty="0" err="1">
                <a:latin typeface="Times New Roman" pitchFamily="18" charset="0"/>
                <a:cs typeface="Times New Roman" pitchFamily="18" charset="0"/>
              </a:rPr>
              <a:t>Dunciad</a:t>
            </a:r>
            <a:r>
              <a:rPr lang="en-GB" sz="2400" i="1" dirty="0">
                <a:latin typeface="Times New Roman" pitchFamily="18" charset="0"/>
                <a:cs typeface="Times New Roman" pitchFamily="18" charset="0"/>
              </a:rPr>
              <a:t> </a:t>
            </a:r>
            <a:r>
              <a:rPr lang="en-GB" sz="2400" dirty="0">
                <a:latin typeface="Times New Roman" pitchFamily="18" charset="0"/>
                <a:cs typeface="Times New Roman" pitchFamily="18" charset="0"/>
              </a:rPr>
              <a:t>etc.</a:t>
            </a:r>
          </a:p>
        </p:txBody>
      </p:sp>
    </p:spTree>
    <p:extLst>
      <p:ext uri="{BB962C8B-B14F-4D97-AF65-F5344CB8AC3E}">
        <p14:creationId xmlns:p14="http://schemas.microsoft.com/office/powerpoint/2010/main" val="298631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Matthew Prior (1664-1721)</a:t>
            </a:r>
          </a:p>
        </p:txBody>
      </p:sp>
      <p:sp>
        <p:nvSpPr>
          <p:cNvPr id="3" name="Content Placeholder 2"/>
          <p:cNvSpPr>
            <a:spLocks noGrp="1"/>
          </p:cNvSpPr>
          <p:nvPr>
            <p:ph idx="1"/>
          </p:nvPr>
        </p:nvSpPr>
        <p:spPr/>
        <p:txBody>
          <a:bodyPr>
            <a:normAutofit/>
          </a:bodyPr>
          <a:lstStyle/>
          <a:p>
            <a:r>
              <a:rPr lang="en-GB" sz="3200" dirty="0">
                <a:latin typeface="Times New Roman" pitchFamily="18" charset="0"/>
                <a:cs typeface="Times New Roman" pitchFamily="18" charset="0"/>
              </a:rPr>
              <a:t>Matthew Prior was another poet of the classical age. Prior’s longest humorous poem, </a:t>
            </a:r>
            <a:r>
              <a:rPr lang="en-GB" sz="3200" i="1" dirty="0">
                <a:latin typeface="Times New Roman" pitchFamily="18" charset="0"/>
                <a:cs typeface="Times New Roman" pitchFamily="18" charset="0"/>
              </a:rPr>
              <a:t>Alma</a:t>
            </a:r>
            <a:r>
              <a:rPr lang="en-GB" sz="3200" dirty="0">
                <a:latin typeface="Times New Roman" pitchFamily="18" charset="0"/>
                <a:cs typeface="Times New Roman" pitchFamily="18" charset="0"/>
              </a:rPr>
              <a:t>; or </a:t>
            </a:r>
            <a:r>
              <a:rPr lang="en-GB" sz="3200" i="1" dirty="0">
                <a:latin typeface="Times New Roman" pitchFamily="18" charset="0"/>
                <a:cs typeface="Times New Roman" pitchFamily="18" charset="0"/>
              </a:rPr>
              <a:t>The Progress of Mind</a:t>
            </a:r>
            <a:r>
              <a:rPr lang="en-GB" sz="3200" dirty="0">
                <a:latin typeface="Times New Roman" pitchFamily="18" charset="0"/>
                <a:cs typeface="Times New Roman" pitchFamily="18" charset="0"/>
              </a:rPr>
              <a:t>. This along with his most ambitious work </a:t>
            </a:r>
            <a:r>
              <a:rPr lang="en-GB" sz="3200" i="1" dirty="0">
                <a:latin typeface="Times New Roman" pitchFamily="18" charset="0"/>
                <a:cs typeface="Times New Roman" pitchFamily="18" charset="0"/>
              </a:rPr>
              <a:t>Solomon</a:t>
            </a:r>
            <a:r>
              <a:rPr lang="en-GB" sz="3200" dirty="0">
                <a:latin typeface="Times New Roman" pitchFamily="18" charset="0"/>
                <a:cs typeface="Times New Roman" pitchFamily="18" charset="0"/>
              </a:rPr>
              <a:t> and </a:t>
            </a:r>
            <a:r>
              <a:rPr lang="en-GB" sz="3200" i="1" dirty="0">
                <a:latin typeface="Times New Roman" pitchFamily="18" charset="0"/>
                <a:cs typeface="Times New Roman" pitchFamily="18" charset="0"/>
              </a:rPr>
              <a:t>Other Poems on Several Occasions</a:t>
            </a:r>
            <a:r>
              <a:rPr lang="en-GB" sz="3200" dirty="0">
                <a:latin typeface="Times New Roman" pitchFamily="18" charset="0"/>
                <a:cs typeface="Times New Roman" pitchFamily="18" charset="0"/>
              </a:rPr>
              <a:t>, was published by subscription in 1718.</a:t>
            </a:r>
          </a:p>
        </p:txBody>
      </p:sp>
    </p:spTree>
    <p:extLst>
      <p:ext uri="{BB962C8B-B14F-4D97-AF65-F5344CB8AC3E}">
        <p14:creationId xmlns:p14="http://schemas.microsoft.com/office/powerpoint/2010/main" val="2219824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000" dirty="0">
                <a:latin typeface="Times New Roman" pitchFamily="18" charset="0"/>
                <a:cs typeface="Times New Roman" pitchFamily="18" charset="0"/>
              </a:rPr>
              <a:t>Neo-Classical Prose</a:t>
            </a:r>
            <a:br>
              <a:rPr lang="en-GB" sz="4000" dirty="0">
                <a:latin typeface="Times New Roman" pitchFamily="18" charset="0"/>
                <a:cs typeface="Times New Roman" pitchFamily="18" charset="0"/>
              </a:rPr>
            </a:b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GB" sz="2800" dirty="0">
                <a:latin typeface="Times New Roman" pitchFamily="18" charset="0"/>
                <a:cs typeface="Times New Roman" pitchFamily="18" charset="0"/>
              </a:rPr>
              <a:t>As Neo-Classical age is also called the “Age of Prose Reason” that’s why neoclassical prose is more developed as compared to poetry. Dryden was a poet but we find in his poetry, characteristics of good prose-neatness, lucidity, uniformity and balance. Matthew Arnold declared that Dryden and Pope were the classics of prose not of poetry.</a:t>
            </a:r>
          </a:p>
        </p:txBody>
      </p:sp>
    </p:spTree>
    <p:extLst>
      <p:ext uri="{BB962C8B-B14F-4D97-AF65-F5344CB8AC3E}">
        <p14:creationId xmlns:p14="http://schemas.microsoft.com/office/powerpoint/2010/main" val="1041040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latin typeface="Times New Roman" pitchFamily="18" charset="0"/>
                <a:cs typeface="Times New Roman" pitchFamily="18" charset="0"/>
              </a:rPr>
              <a:t>Jonathan Swift (1667-1745)</a:t>
            </a:r>
          </a:p>
        </p:txBody>
      </p:sp>
      <p:sp>
        <p:nvSpPr>
          <p:cNvPr id="3" name="Content Placeholder 2"/>
          <p:cNvSpPr>
            <a:spLocks noGrp="1"/>
          </p:cNvSpPr>
          <p:nvPr>
            <p:ph idx="1"/>
          </p:nvPr>
        </p:nvSpPr>
        <p:spPr/>
        <p:txBody>
          <a:bodyPr>
            <a:normAutofit/>
          </a:bodyPr>
          <a:lstStyle/>
          <a:p>
            <a:r>
              <a:rPr lang="en-GB" sz="3200" dirty="0">
                <a:effectLst>
                  <a:outerShdw blurRad="38100" dist="38100" dir="2700000" algn="tl">
                    <a:srgbClr val="000000">
                      <a:alpha val="43137"/>
                    </a:srgbClr>
                  </a:outerShdw>
                </a:effectLst>
                <a:latin typeface="Times New Roman" pitchFamily="18" charset="0"/>
                <a:cs typeface="Times New Roman" pitchFamily="18" charset="0"/>
              </a:rPr>
              <a:t>Swift became one of the greatest writers of the Neo-Classical age. His important works are </a:t>
            </a:r>
            <a:r>
              <a:rPr lang="en-GB" sz="3200" i="1" dirty="0">
                <a:effectLst>
                  <a:outerShdw blurRad="38100" dist="38100" dir="2700000" algn="tl">
                    <a:srgbClr val="000000">
                      <a:alpha val="43137"/>
                    </a:srgbClr>
                  </a:outerShdw>
                </a:effectLst>
                <a:latin typeface="Times New Roman" pitchFamily="18" charset="0"/>
                <a:cs typeface="Times New Roman" pitchFamily="18" charset="0"/>
              </a:rPr>
              <a:t>The Battle of Book,  A Tale of Tub, The Whigs for the Tories, Gulliver’s Travels </a:t>
            </a:r>
            <a:r>
              <a:rPr lang="en-GB" sz="3200" dirty="0">
                <a:effectLst>
                  <a:outerShdw blurRad="38100" dist="38100" dir="2700000" algn="tl">
                    <a:srgbClr val="000000">
                      <a:alpha val="43137"/>
                    </a:srgbClr>
                  </a:outerShdw>
                </a:effectLst>
                <a:latin typeface="Times New Roman" pitchFamily="18" charset="0"/>
                <a:cs typeface="Times New Roman" pitchFamily="18" charset="0"/>
              </a:rPr>
              <a:t>etc.</a:t>
            </a:r>
          </a:p>
        </p:txBody>
      </p:sp>
    </p:spTree>
    <p:extLst>
      <p:ext uri="{BB962C8B-B14F-4D97-AF65-F5344CB8AC3E}">
        <p14:creationId xmlns:p14="http://schemas.microsoft.com/office/powerpoint/2010/main" val="1704292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Joseph Addison (1672-1719) </a:t>
            </a:r>
          </a:p>
        </p:txBody>
      </p:sp>
      <p:sp>
        <p:nvSpPr>
          <p:cNvPr id="3" name="Content Placeholder 2"/>
          <p:cNvSpPr>
            <a:spLocks noGrp="1"/>
          </p:cNvSpPr>
          <p:nvPr>
            <p:ph idx="1"/>
          </p:nvPr>
        </p:nvSpPr>
        <p:spPr/>
        <p:txBody>
          <a:bodyPr/>
          <a:lstStyle/>
          <a:p>
            <a:pPr>
              <a:buNone/>
            </a:pPr>
            <a:r>
              <a:rPr lang="en-GB" dirty="0"/>
              <a:t>    </a:t>
            </a:r>
            <a:r>
              <a:rPr lang="en-GB" sz="2800" dirty="0"/>
              <a:t>Addison wrote many political pamphlets but didn’t get fame as a pamphleteer. He became famous only through his essays. His important prose writings are  contained in </a:t>
            </a:r>
            <a:r>
              <a:rPr lang="en-GB" sz="2800" i="1" dirty="0"/>
              <a:t>The Tattler </a:t>
            </a:r>
            <a:r>
              <a:rPr lang="en-GB" sz="2800" dirty="0"/>
              <a:t>and</a:t>
            </a:r>
            <a:r>
              <a:rPr lang="en-GB" sz="2800" i="1" dirty="0"/>
              <a:t> the Spectator, </a:t>
            </a:r>
            <a:endParaRPr lang="en-GB" sz="2800" dirty="0"/>
          </a:p>
        </p:txBody>
      </p:sp>
    </p:spTree>
    <p:extLst>
      <p:ext uri="{BB962C8B-B14F-4D97-AF65-F5344CB8AC3E}">
        <p14:creationId xmlns:p14="http://schemas.microsoft.com/office/powerpoint/2010/main" val="1186540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itchFamily="18" charset="0"/>
                <a:cs typeface="Times New Roman" pitchFamily="18" charset="0"/>
              </a:rPr>
              <a:t>Richard Steele</a:t>
            </a:r>
          </a:p>
        </p:txBody>
      </p:sp>
      <p:sp>
        <p:nvSpPr>
          <p:cNvPr id="3" name="Content Placeholder 2"/>
          <p:cNvSpPr>
            <a:spLocks noGrp="1"/>
          </p:cNvSpPr>
          <p:nvPr>
            <p:ph idx="1"/>
          </p:nvPr>
        </p:nvSpPr>
        <p:spPr/>
        <p:txBody>
          <a:bodyPr>
            <a:normAutofit/>
          </a:bodyPr>
          <a:lstStyle/>
          <a:p>
            <a:r>
              <a:rPr lang="en-IN" sz="2400" b="1" dirty="0"/>
              <a:t>Sir Richard Steele</a:t>
            </a:r>
            <a:r>
              <a:rPr lang="en-IN" sz="2400" dirty="0"/>
              <a:t>, pseudonym </a:t>
            </a:r>
            <a:r>
              <a:rPr lang="en-IN" sz="2400" b="1" dirty="0"/>
              <a:t>Isaac Bickerstaff</a:t>
            </a:r>
            <a:r>
              <a:rPr lang="en-IN" sz="2400" dirty="0"/>
              <a:t>, ( 1672-1729), English essayist, dramatist, journalist, and politician, best known as principal author (with Joseph Addison) of the periodicals </a:t>
            </a:r>
            <a:r>
              <a:rPr lang="en-IN" sz="2400" i="1" dirty="0"/>
              <a:t>The Tatler</a:t>
            </a:r>
            <a:r>
              <a:rPr lang="en-IN" sz="2400" dirty="0"/>
              <a:t> and </a:t>
            </a:r>
            <a:r>
              <a:rPr lang="en-IN" sz="2400" i="1" dirty="0"/>
              <a:t>The Spectator.</a:t>
            </a:r>
            <a:endParaRPr lang="en-GB" sz="2400" dirty="0"/>
          </a:p>
        </p:txBody>
      </p:sp>
    </p:spTree>
    <p:extLst>
      <p:ext uri="{BB962C8B-B14F-4D97-AF65-F5344CB8AC3E}">
        <p14:creationId xmlns:p14="http://schemas.microsoft.com/office/powerpoint/2010/main" val="32697804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TotalTime>
  <Words>1036</Words>
  <Application>Microsoft Macintosh PowerPoint</Application>
  <PresentationFormat>Widescreen</PresentationFormat>
  <Paragraphs>50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Times New Roman</vt:lpstr>
      <vt:lpstr>Trebuchet MS</vt:lpstr>
      <vt:lpstr>Wingdings 3</vt:lpstr>
      <vt:lpstr>Facet</vt:lpstr>
      <vt:lpstr>PowerPoint Presentation</vt:lpstr>
      <vt:lpstr>Neo-Classical Poetry</vt:lpstr>
      <vt:lpstr>John Milton and John Dryden</vt:lpstr>
      <vt:lpstr>Alexander Pope(1668-1774)     </vt:lpstr>
      <vt:lpstr>Matthew Prior (1664-1721)</vt:lpstr>
      <vt:lpstr>Neo-Classical Prose </vt:lpstr>
      <vt:lpstr>Jonathan Swift (1667-1745)</vt:lpstr>
      <vt:lpstr>Joseph Addison (1672-1719) </vt:lpstr>
      <vt:lpstr>Richard Steele</vt:lpstr>
      <vt:lpstr>Criticism in Neo-Classical Era</vt:lpstr>
      <vt:lpstr>Rise of Novel</vt:lpstr>
      <vt:lpstr>Daniel Defoe</vt:lpstr>
      <vt:lpstr>Four Wheels of Novel</vt:lpstr>
      <vt:lpstr>Samuel Richardson(1689-1761)</vt:lpstr>
      <vt:lpstr>Henry Fielding</vt:lpstr>
      <vt:lpstr>Tobias Smollett</vt:lpstr>
      <vt:lpstr>Laurence Sterne</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cp:revision>
  <dcterms:created xsi:type="dcterms:W3CDTF">2021-02-02T14:53:27Z</dcterms:created>
  <dcterms:modified xsi:type="dcterms:W3CDTF">2021-02-02T14:55:00Z</dcterms:modified>
</cp:coreProperties>
</file>