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77" r:id="rId2"/>
    <p:sldId id="265" r:id="rId3"/>
    <p:sldId id="267" r:id="rId4"/>
    <p:sldId id="281" r:id="rId5"/>
    <p:sldId id="266" r:id="rId6"/>
    <p:sldId id="268" r:id="rId7"/>
    <p:sldId id="280" r:id="rId8"/>
    <p:sldId id="278" r:id="rId9"/>
    <p:sldId id="283" r:id="rId10"/>
    <p:sldId id="282" r:id="rId11"/>
    <p:sldId id="269" r:id="rId12"/>
    <p:sldId id="270" r:id="rId13"/>
    <p:sldId id="271" r:id="rId14"/>
    <p:sldId id="279" r:id="rId15"/>
    <p:sldId id="272"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41"/>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66A07CE-D0C4-CE41-82F1-6DAB311F557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66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05776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8438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684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230468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F64A0BA-6E3C-6140-A36C-A51835B9492D}" type="datetimeFigureOut">
              <a:rPr lang="en-US" smtClean="0"/>
              <a:t>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0220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F64A0BA-6E3C-6140-A36C-A51835B9492D}" type="datetimeFigureOut">
              <a:rPr lang="en-US" smtClean="0"/>
              <a:t>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34961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2932601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369359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410026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43078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64A0BA-6E3C-6140-A36C-A51835B9492D}" type="datetimeFigureOut">
              <a:rPr lang="en-US" smtClean="0"/>
              <a:t>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302960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123003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F64A0BA-6E3C-6140-A36C-A51835B9492D}" type="datetimeFigureOut">
              <a:rPr lang="en-US" smtClean="0"/>
              <a:t>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156089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F64A0BA-6E3C-6140-A36C-A51835B9492D}" type="datetimeFigureOut">
              <a:rPr lang="en-US" smtClean="0"/>
              <a:t>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88355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4A0BA-6E3C-6140-A36C-A51835B9492D}" type="datetimeFigureOut">
              <a:rPr lang="en-US" smtClean="0"/>
              <a:t>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274855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239188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F64A0BA-6E3C-6140-A36C-A51835B9492D}" type="datetimeFigureOut">
              <a:rPr lang="en-US" smtClean="0"/>
              <a:t>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A07CE-D0C4-CE41-82F1-6DAB311F5579}" type="slidenum">
              <a:rPr lang="en-US" smtClean="0"/>
              <a:t>‹#›</a:t>
            </a:fld>
            <a:endParaRPr lang="en-US"/>
          </a:p>
        </p:txBody>
      </p:sp>
    </p:spTree>
    <p:extLst>
      <p:ext uri="{BB962C8B-B14F-4D97-AF65-F5344CB8AC3E}">
        <p14:creationId xmlns:p14="http://schemas.microsoft.com/office/powerpoint/2010/main" val="408813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F64A0BA-6E3C-6140-A36C-A51835B9492D}" type="datetimeFigureOut">
              <a:rPr lang="en-US" smtClean="0"/>
              <a:t>1/1/20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66A07CE-D0C4-CE41-82F1-6DAB311F5579}" type="slidenum">
              <a:rPr lang="en-US" smtClean="0"/>
              <a:t>‹#›</a:t>
            </a:fld>
            <a:endParaRPr lang="en-US"/>
          </a:p>
        </p:txBody>
      </p:sp>
    </p:spTree>
    <p:extLst>
      <p:ext uri="{BB962C8B-B14F-4D97-AF65-F5344CB8AC3E}">
        <p14:creationId xmlns:p14="http://schemas.microsoft.com/office/powerpoint/2010/main" val="29736317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ahitya_Akademi_Award"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E42B-43E8-7B4C-9C67-D6E6319C9CA4}"/>
              </a:ext>
            </a:extLst>
          </p:cNvPr>
          <p:cNvSpPr>
            <a:spLocks noGrp="1"/>
          </p:cNvSpPr>
          <p:nvPr>
            <p:ph type="title"/>
          </p:nvPr>
        </p:nvSpPr>
        <p:spPr>
          <a:xfrm>
            <a:off x="903890" y="382385"/>
            <a:ext cx="7924800" cy="595515"/>
          </a:xfrm>
        </p:spPr>
        <p:txBody>
          <a:bodyPr>
            <a:normAutofit/>
          </a:bodyPr>
          <a:lstStyle/>
          <a:p>
            <a:r>
              <a:rPr lang="en-US" sz="3600" i="1" dirty="0">
                <a:solidFill>
                  <a:schemeClr val="accent5">
                    <a:lumMod val="75000"/>
                  </a:schemeClr>
                </a:solidFill>
              </a:rPr>
              <a:t>        THE SHADOW LINES   </a:t>
            </a:r>
            <a:r>
              <a:rPr lang="en-US" sz="3600" dirty="0">
                <a:solidFill>
                  <a:schemeClr val="accent5">
                    <a:lumMod val="75000"/>
                  </a:schemeClr>
                </a:solidFill>
              </a:rPr>
              <a:t>BY AMITAV GHOSH</a:t>
            </a:r>
          </a:p>
        </p:txBody>
      </p:sp>
      <p:pic>
        <p:nvPicPr>
          <p:cNvPr id="5" name="Content Placeholder 4">
            <a:extLst>
              <a:ext uri="{FF2B5EF4-FFF2-40B4-BE49-F238E27FC236}">
                <a16:creationId xmlns:a16="http://schemas.microsoft.com/office/drawing/2014/main" id="{B18DF86F-A8E7-554E-AA1E-4F4AE32D2BBE}"/>
              </a:ext>
            </a:extLst>
          </p:cNvPr>
          <p:cNvPicPr>
            <a:picLocks noGrp="1" noChangeAspect="1"/>
          </p:cNvPicPr>
          <p:nvPr>
            <p:ph idx="1"/>
          </p:nvPr>
        </p:nvPicPr>
        <p:blipFill>
          <a:blip r:embed="rId2"/>
          <a:stretch>
            <a:fillRect/>
          </a:stretch>
        </p:blipFill>
        <p:spPr>
          <a:xfrm>
            <a:off x="4665782" y="2063750"/>
            <a:ext cx="2436573" cy="3311525"/>
          </a:xfrm>
        </p:spPr>
      </p:pic>
    </p:spTree>
    <p:extLst>
      <p:ext uri="{BB962C8B-B14F-4D97-AF65-F5344CB8AC3E}">
        <p14:creationId xmlns:p14="http://schemas.microsoft.com/office/powerpoint/2010/main" val="154764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7C95F-6F9A-CE46-BAD1-218BFB7D6768}"/>
              </a:ext>
            </a:extLst>
          </p:cNvPr>
          <p:cNvSpPr>
            <a:spLocks noGrp="1"/>
          </p:cNvSpPr>
          <p:nvPr>
            <p:ph idx="1"/>
          </p:nvPr>
        </p:nvSpPr>
        <p:spPr/>
        <p:txBody>
          <a:bodyPr/>
          <a:lstStyle/>
          <a:p>
            <a:r>
              <a:rPr lang="en-IN" i="1" dirty="0"/>
              <a:t>The Shadow Lines </a:t>
            </a:r>
            <a:r>
              <a:rPr lang="en-IN" dirty="0"/>
              <a:t>received great acclaim, despite its challenging style. It is not a book that can be read quickly or haphazardly, given the Narrator’s tendency to switch cities, years, and sometimes even decades, all in the same paragraph. But read carefully, as a whole, the novel is an ingenious, occasionally frustrating nesting structure, much like memory itself. </a:t>
            </a:r>
          </a:p>
          <a:p>
            <a:br>
              <a:rPr lang="en-IN" dirty="0"/>
            </a:br>
            <a:endParaRPr lang="en-IN" dirty="0"/>
          </a:p>
          <a:p>
            <a:endParaRPr lang="en-US" dirty="0"/>
          </a:p>
        </p:txBody>
      </p:sp>
    </p:spTree>
    <p:extLst>
      <p:ext uri="{BB962C8B-B14F-4D97-AF65-F5344CB8AC3E}">
        <p14:creationId xmlns:p14="http://schemas.microsoft.com/office/powerpoint/2010/main" val="238022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F088-7B2B-2E4C-B2F7-22EE05CB3B02}"/>
              </a:ext>
            </a:extLst>
          </p:cNvPr>
          <p:cNvSpPr>
            <a:spLocks noGrp="1"/>
          </p:cNvSpPr>
          <p:nvPr>
            <p:ph type="title"/>
          </p:nvPr>
        </p:nvSpPr>
        <p:spPr/>
        <p:txBody>
          <a:bodyPr/>
          <a:lstStyle/>
          <a:p>
            <a:r>
              <a:rPr lang="en-US" dirty="0"/>
              <a:t>Characters </a:t>
            </a:r>
          </a:p>
        </p:txBody>
      </p:sp>
      <p:sp>
        <p:nvSpPr>
          <p:cNvPr id="3" name="Content Placeholder 2">
            <a:extLst>
              <a:ext uri="{FF2B5EF4-FFF2-40B4-BE49-F238E27FC236}">
                <a16:creationId xmlns:a16="http://schemas.microsoft.com/office/drawing/2014/main" id="{40CEB02E-900B-444A-87C2-EE63F1AE0412}"/>
              </a:ext>
            </a:extLst>
          </p:cNvPr>
          <p:cNvSpPr>
            <a:spLocks noGrp="1"/>
          </p:cNvSpPr>
          <p:nvPr>
            <p:ph idx="1"/>
          </p:nvPr>
        </p:nvSpPr>
        <p:spPr/>
        <p:txBody>
          <a:bodyPr>
            <a:normAutofit fontScale="55000" lnSpcReduction="20000"/>
          </a:bodyPr>
          <a:lstStyle/>
          <a:p>
            <a:pPr fontAlgn="base"/>
            <a:endParaRPr lang="en-IN" sz="2800" b="1" dirty="0">
              <a:latin typeface="Franklin Gothic Medium" panose="020B0603020102020204" pitchFamily="34" charset="0"/>
            </a:endParaRPr>
          </a:p>
          <a:p>
            <a:pPr fontAlgn="base"/>
            <a:endParaRPr lang="en-IN" b="1" dirty="0">
              <a:latin typeface="Franklin Gothic Medium" panose="020B0603020102020204" pitchFamily="34" charset="0"/>
            </a:endParaRPr>
          </a:p>
          <a:p>
            <a:pPr fontAlgn="base"/>
            <a:r>
              <a:rPr lang="en-IN" sz="2900" b="1" dirty="0">
                <a:latin typeface="Franklin Gothic Medium" panose="020B0603020102020204" pitchFamily="34" charset="0"/>
              </a:rPr>
              <a:t>The narrator</a:t>
            </a:r>
          </a:p>
          <a:p>
            <a:pPr fontAlgn="base"/>
            <a:r>
              <a:rPr lang="en-IN" sz="2900" dirty="0">
                <a:latin typeface="Franklin Gothic Medium" panose="020B0603020102020204" pitchFamily="34" charset="0"/>
              </a:rPr>
              <a:t>We do not know too much about the narrator. He is a young boy born and raised in Calcutta (Kolkata) in West Bengal, India. He has his education in Delhi, India and later lives in London, England. He adores his uncle, </a:t>
            </a:r>
            <a:r>
              <a:rPr lang="en-IN" sz="2900" dirty="0" err="1">
                <a:latin typeface="Franklin Gothic Medium" panose="020B0603020102020204" pitchFamily="34" charset="0"/>
              </a:rPr>
              <a:t>Tridib</a:t>
            </a:r>
            <a:r>
              <a:rPr lang="en-IN" sz="2900" dirty="0">
                <a:latin typeface="Franklin Gothic Medium" panose="020B0603020102020204" pitchFamily="34" charset="0"/>
              </a:rPr>
              <a:t>. Despite his love for certain people—</a:t>
            </a:r>
            <a:r>
              <a:rPr lang="en-IN" sz="2900" dirty="0" err="1">
                <a:latin typeface="Franklin Gothic Medium" panose="020B0603020102020204" pitchFamily="34" charset="0"/>
              </a:rPr>
              <a:t>Tridib</a:t>
            </a:r>
            <a:r>
              <a:rPr lang="en-IN" sz="2900" dirty="0">
                <a:latin typeface="Franklin Gothic Medium" panose="020B0603020102020204" pitchFamily="34" charset="0"/>
              </a:rPr>
              <a:t>, </a:t>
            </a:r>
            <a:r>
              <a:rPr lang="en-IN" sz="2900" dirty="0" err="1">
                <a:latin typeface="Franklin Gothic Medium" panose="020B0603020102020204" pitchFamily="34" charset="0"/>
              </a:rPr>
              <a:t>Tha’mma</a:t>
            </a:r>
            <a:r>
              <a:rPr lang="en-IN" sz="2900" dirty="0">
                <a:latin typeface="Franklin Gothic Medium" panose="020B0603020102020204" pitchFamily="34" charset="0"/>
              </a:rPr>
              <a:t> his grandmother, and Ila—he is extremely passive. After Ila rejects him, his role becomes that of an observer. He rarely inserts himself into the action; he simply tells the reader what has happened. The Narrator is often a frustrating character, because his </a:t>
            </a:r>
            <a:r>
              <a:rPr lang="en-IN" sz="2900" b="1" dirty="0">
                <a:latin typeface="Franklin Gothic Medium" panose="020B0603020102020204" pitchFamily="34" charset="0"/>
              </a:rPr>
              <a:t>style </a:t>
            </a:r>
            <a:r>
              <a:rPr lang="en-IN" sz="2900" dirty="0">
                <a:latin typeface="Franklin Gothic Medium" panose="020B0603020102020204" pitchFamily="34" charset="0"/>
              </a:rPr>
              <a:t> of story-telling works in much the same way as memory itself. His delivery takes place largely in the form of </a:t>
            </a:r>
            <a:r>
              <a:rPr lang="en-IN" sz="2900" b="1" dirty="0">
                <a:latin typeface="Franklin Gothic Medium" panose="020B0603020102020204" pitchFamily="34" charset="0"/>
              </a:rPr>
              <a:t>Stream of consciousness</a:t>
            </a:r>
            <a:r>
              <a:rPr lang="en-IN" sz="2900" dirty="0">
                <a:latin typeface="Franklin Gothic Medium" panose="020B0603020102020204" pitchFamily="34" charset="0"/>
              </a:rPr>
              <a:t>. </a:t>
            </a:r>
          </a:p>
          <a:p>
            <a:endParaRPr lang="en-US" dirty="0"/>
          </a:p>
        </p:txBody>
      </p:sp>
    </p:spTree>
    <p:extLst>
      <p:ext uri="{BB962C8B-B14F-4D97-AF65-F5344CB8AC3E}">
        <p14:creationId xmlns:p14="http://schemas.microsoft.com/office/powerpoint/2010/main" val="150636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F4E2-BFC0-EF42-A6B7-5D0E0B74AEC5}"/>
              </a:ext>
            </a:extLst>
          </p:cNvPr>
          <p:cNvSpPr>
            <a:spLocks noGrp="1"/>
          </p:cNvSpPr>
          <p:nvPr>
            <p:ph type="title"/>
          </p:nvPr>
        </p:nvSpPr>
        <p:spPr/>
        <p:txBody>
          <a:bodyPr/>
          <a:lstStyle/>
          <a:p>
            <a:r>
              <a:rPr lang="en-US" dirty="0"/>
              <a:t>TRIDIB</a:t>
            </a:r>
          </a:p>
        </p:txBody>
      </p:sp>
      <p:sp>
        <p:nvSpPr>
          <p:cNvPr id="3" name="Content Placeholder 2">
            <a:extLst>
              <a:ext uri="{FF2B5EF4-FFF2-40B4-BE49-F238E27FC236}">
                <a16:creationId xmlns:a16="http://schemas.microsoft.com/office/drawing/2014/main" id="{BD8F8320-CBEC-F443-B938-B1C63E5C3F15}"/>
              </a:ext>
            </a:extLst>
          </p:cNvPr>
          <p:cNvSpPr>
            <a:spLocks noGrp="1"/>
          </p:cNvSpPr>
          <p:nvPr>
            <p:ph idx="1"/>
          </p:nvPr>
        </p:nvSpPr>
        <p:spPr/>
        <p:txBody>
          <a:bodyPr>
            <a:normAutofit lnSpcReduction="10000"/>
          </a:bodyPr>
          <a:lstStyle/>
          <a:p>
            <a:r>
              <a:rPr lang="en-IN" sz="2400" dirty="0" err="1">
                <a:latin typeface="Franklin Gothic Medium" panose="020B0603020102020204" pitchFamily="34" charset="0"/>
              </a:rPr>
              <a:t>Tridib</a:t>
            </a:r>
            <a:r>
              <a:rPr lang="en-IN" sz="2400" dirty="0">
                <a:latin typeface="Franklin Gothic Medium" panose="020B0603020102020204" pitchFamily="34" charset="0"/>
              </a:rPr>
              <a:t> is the </a:t>
            </a:r>
            <a:r>
              <a:rPr lang="en-IN" sz="2400" b="1" dirty="0">
                <a:latin typeface="Franklin Gothic Medium" panose="020B0603020102020204" pitchFamily="34" charset="0"/>
              </a:rPr>
              <a:t>narrator’s</a:t>
            </a:r>
            <a:r>
              <a:rPr lang="en-IN" sz="2400" dirty="0">
                <a:latin typeface="Franklin Gothic Medium" panose="020B0603020102020204" pitchFamily="34" charset="0"/>
              </a:rPr>
              <a:t> uncle. He's about twenty years older and is a very skilled storyteller. He often tells the narrator stories about the year he lived in London with the Prices. </a:t>
            </a:r>
            <a:r>
              <a:rPr lang="en-IN" sz="2400" dirty="0" err="1">
                <a:latin typeface="Franklin Gothic Medium" panose="020B0603020102020204" pitchFamily="34" charset="0"/>
              </a:rPr>
              <a:t>Tridib's</a:t>
            </a:r>
            <a:r>
              <a:rPr lang="en-IN" sz="2400" dirty="0">
                <a:latin typeface="Franklin Gothic Medium" panose="020B0603020102020204" pitchFamily="34" charset="0"/>
              </a:rPr>
              <a:t> sense of place in his stories is so exact, the narrator can find his way around London as an adult years later going off of what </a:t>
            </a:r>
            <a:r>
              <a:rPr lang="en-IN" sz="2400" dirty="0" err="1">
                <a:latin typeface="Franklin Gothic Medium" panose="020B0603020102020204" pitchFamily="34" charset="0"/>
              </a:rPr>
              <a:t>Tridib</a:t>
            </a:r>
            <a:r>
              <a:rPr lang="en-IN" sz="2400" dirty="0">
                <a:latin typeface="Franklin Gothic Medium" panose="020B0603020102020204" pitchFamily="34" charset="0"/>
              </a:rPr>
              <a:t> told him. </a:t>
            </a:r>
            <a:r>
              <a:rPr lang="en-IN" sz="2400" dirty="0" err="1">
                <a:latin typeface="Franklin Gothic Medium" panose="020B0603020102020204" pitchFamily="34" charset="0"/>
              </a:rPr>
              <a:t>Tridib</a:t>
            </a:r>
            <a:r>
              <a:rPr lang="en-IN" sz="2400" dirty="0">
                <a:latin typeface="Franklin Gothic Medium" panose="020B0603020102020204" pitchFamily="34" charset="0"/>
              </a:rPr>
              <a:t> has an atlas that he uses to show the narrator where in the world the places he talks about in his stories are.</a:t>
            </a:r>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160256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8622D-B0B4-6A43-AD21-0B53DEB2977C}"/>
              </a:ext>
            </a:extLst>
          </p:cNvPr>
          <p:cNvSpPr>
            <a:spLocks noGrp="1"/>
          </p:cNvSpPr>
          <p:nvPr>
            <p:ph idx="1"/>
          </p:nvPr>
        </p:nvSpPr>
        <p:spPr>
          <a:xfrm>
            <a:off x="1251678" y="1397876"/>
            <a:ext cx="10178322" cy="4971393"/>
          </a:xfrm>
        </p:spPr>
        <p:txBody>
          <a:bodyPr>
            <a:noAutofit/>
          </a:bodyPr>
          <a:lstStyle/>
          <a:p>
            <a:pPr marL="0" indent="0">
              <a:buNone/>
            </a:pPr>
            <a:r>
              <a:rPr lang="en-IN" sz="1800" b="1" dirty="0" err="1">
                <a:latin typeface="Franklin Gothic Medium" panose="020B0603020102020204" pitchFamily="34" charset="0"/>
              </a:rPr>
              <a:t>Tha'mma</a:t>
            </a:r>
            <a:r>
              <a:rPr lang="en-IN" sz="1800" dirty="0">
                <a:latin typeface="Franklin Gothic Medium" panose="020B0603020102020204" pitchFamily="34" charset="0"/>
              </a:rPr>
              <a:t> (the narrator's grandmother) – She was the headmistress of a girls' school in Calcutta. She is a very strict, disciplined, hard-working, mentally strong and patient lady. She is the one who wants to bring her uncle, </a:t>
            </a:r>
            <a:r>
              <a:rPr lang="en-IN" sz="1800" dirty="0" err="1">
                <a:latin typeface="Franklin Gothic Medium" panose="020B0603020102020204" pitchFamily="34" charset="0"/>
              </a:rPr>
              <a:t>Jethamoshai</a:t>
            </a:r>
            <a:r>
              <a:rPr lang="en-IN" sz="1800" dirty="0">
                <a:latin typeface="Franklin Gothic Medium" panose="020B0603020102020204" pitchFamily="34" charset="0"/>
              </a:rPr>
              <a:t>, to India to live with her, eventually leading to his and </a:t>
            </a:r>
            <a:r>
              <a:rPr lang="en-IN" sz="1800" dirty="0" err="1">
                <a:latin typeface="Franklin Gothic Medium" panose="020B0603020102020204" pitchFamily="34" charset="0"/>
              </a:rPr>
              <a:t>Tridib's</a:t>
            </a:r>
            <a:r>
              <a:rPr lang="en-IN" sz="1800" dirty="0">
                <a:latin typeface="Franklin Gothic Medium" panose="020B0603020102020204" pitchFamily="34" charset="0"/>
              </a:rPr>
              <a:t> deaths by a mob in </a:t>
            </a:r>
            <a:r>
              <a:rPr lang="en-IN" sz="1800" dirty="0" err="1">
                <a:latin typeface="Franklin Gothic Medium" panose="020B0603020102020204" pitchFamily="34" charset="0"/>
              </a:rPr>
              <a:t>Dhaka.She</a:t>
            </a:r>
            <a:r>
              <a:rPr lang="en-IN" sz="1800" dirty="0">
                <a:latin typeface="Franklin Gothic Medium" panose="020B0603020102020204" pitchFamily="34" charset="0"/>
              </a:rPr>
              <a:t> is a strict disciplinarian head of the family. She plays a foil to the younger generation and also a critic of those whom she thinks have deviated from Indian mores like old persons she has faith in old accepted   values of life and looks down upon those who do not fall in line with her.</a:t>
            </a:r>
          </a:p>
        </p:txBody>
      </p:sp>
    </p:spTree>
    <p:extLst>
      <p:ext uri="{BB962C8B-B14F-4D97-AF65-F5344CB8AC3E}">
        <p14:creationId xmlns:p14="http://schemas.microsoft.com/office/powerpoint/2010/main" val="142609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3D55B-C5E3-0B43-88BD-07432BEF08CB}"/>
              </a:ext>
            </a:extLst>
          </p:cNvPr>
          <p:cNvSpPr>
            <a:spLocks noGrp="1"/>
          </p:cNvSpPr>
          <p:nvPr>
            <p:ph idx="1"/>
          </p:nvPr>
        </p:nvSpPr>
        <p:spPr/>
        <p:txBody>
          <a:bodyPr/>
          <a:lstStyle/>
          <a:p>
            <a:r>
              <a:rPr lang="en-IN" b="1" dirty="0">
                <a:latin typeface="Franklin Gothic Medium" panose="020B0603020102020204" pitchFamily="34" charset="0"/>
              </a:rPr>
              <a:t>Ila</a:t>
            </a:r>
            <a:r>
              <a:rPr lang="en-IN" dirty="0">
                <a:latin typeface="Franklin Gothic Medium" panose="020B0603020102020204" pitchFamily="34" charset="0"/>
              </a:rPr>
              <a:t> </a:t>
            </a:r>
          </a:p>
          <a:p>
            <a:r>
              <a:rPr lang="en-IN" dirty="0">
                <a:latin typeface="Franklin Gothic Medium" panose="020B0603020102020204" pitchFamily="34" charset="0"/>
              </a:rPr>
              <a:t>Ila is actually the young boy's, the narrator's, cousin, even though she also is his love interest. The young boy is sexually attracted to Ila, but dares not to tell her. There is one incident in the book where the young boy unwillingly lets Ila know about his feelings and interests. Ila ends up marrying Nick, the Price family's son. Ila lives in Stockwell in London, England.</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1040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FB456-C397-D94F-A740-701DCBF563C1}"/>
              </a:ext>
            </a:extLst>
          </p:cNvPr>
          <p:cNvSpPr>
            <a:spLocks noGrp="1"/>
          </p:cNvSpPr>
          <p:nvPr>
            <p:ph idx="1"/>
          </p:nvPr>
        </p:nvSpPr>
        <p:spPr>
          <a:xfrm>
            <a:off x="331470" y="1587063"/>
            <a:ext cx="11098530" cy="4393323"/>
          </a:xfrm>
        </p:spPr>
        <p:txBody>
          <a:bodyPr>
            <a:normAutofit fontScale="47500" lnSpcReduction="20000"/>
          </a:bodyPr>
          <a:lstStyle/>
          <a:p>
            <a:r>
              <a:rPr lang="en-IN" sz="3800" b="1" dirty="0">
                <a:latin typeface="Franklin Gothic Medium" panose="020B0603020102020204" pitchFamily="34" charset="0"/>
              </a:rPr>
              <a:t>May</a:t>
            </a:r>
            <a:r>
              <a:rPr lang="en-IN" sz="3800" dirty="0">
                <a:latin typeface="Franklin Gothic Medium" panose="020B0603020102020204" pitchFamily="34" charset="0"/>
              </a:rPr>
              <a:t> – She is the Price family's daughter. She is in love with </a:t>
            </a:r>
            <a:r>
              <a:rPr lang="en-IN" sz="3800" dirty="0" err="1">
                <a:latin typeface="Franklin Gothic Medium" panose="020B0603020102020204" pitchFamily="34" charset="0"/>
              </a:rPr>
              <a:t>Tridib</a:t>
            </a:r>
            <a:r>
              <a:rPr lang="en-IN" sz="3800" dirty="0">
                <a:latin typeface="Franklin Gothic Medium" panose="020B0603020102020204" pitchFamily="34" charset="0"/>
              </a:rPr>
              <a:t> and blames herself for his death.</a:t>
            </a:r>
          </a:p>
          <a:p>
            <a:endParaRPr lang="en-IN" sz="3800" b="1" dirty="0">
              <a:latin typeface="Franklin Gothic Medium" panose="020B0603020102020204" pitchFamily="34" charset="0"/>
            </a:endParaRPr>
          </a:p>
          <a:p>
            <a:r>
              <a:rPr lang="en-IN" sz="3800" b="1" dirty="0">
                <a:latin typeface="Franklin Gothic Medium" panose="020B0603020102020204" pitchFamily="34" charset="0"/>
              </a:rPr>
              <a:t>Nick</a:t>
            </a:r>
            <a:r>
              <a:rPr lang="en-IN" sz="3800" dirty="0">
                <a:latin typeface="Franklin Gothic Medium" panose="020B0603020102020204" pitchFamily="34" charset="0"/>
              </a:rPr>
              <a:t> – He is the Price family's son, distinguishable by his long blond hair. He wants to work in the 'futures industry'. He marries Ila during the course of the novel, but it is later found that he is allegedly having an affair. He worked in Kuwait for a brief period of time but quit his job (it is implied that he may have been fired for embezzlement).</a:t>
            </a:r>
          </a:p>
          <a:p>
            <a:pPr marL="0" indent="0">
              <a:buNone/>
            </a:pPr>
            <a:endParaRPr lang="en-IN" sz="3800" b="1" dirty="0">
              <a:latin typeface="Franklin Gothic Medium" panose="020B0603020102020204" pitchFamily="34" charset="0"/>
            </a:endParaRPr>
          </a:p>
          <a:p>
            <a:pPr marL="0" indent="0">
              <a:buNone/>
            </a:pPr>
            <a:r>
              <a:rPr lang="en-IN" sz="3800" b="1" dirty="0">
                <a:latin typeface="Franklin Gothic Medium" panose="020B0603020102020204" pitchFamily="34" charset="0"/>
              </a:rPr>
              <a:t>    </a:t>
            </a:r>
            <a:r>
              <a:rPr lang="en-IN" sz="3800" b="1" dirty="0" err="1">
                <a:latin typeface="Franklin Gothic Medium" panose="020B0603020102020204" pitchFamily="34" charset="0"/>
              </a:rPr>
              <a:t>Mayadebi</a:t>
            </a:r>
            <a:r>
              <a:rPr lang="en-IN" sz="3800" dirty="0">
                <a:latin typeface="Franklin Gothic Medium" panose="020B0603020102020204" pitchFamily="34" charset="0"/>
              </a:rPr>
              <a:t> – She is the narrator's grandmother's younger sister and </a:t>
            </a:r>
            <a:r>
              <a:rPr lang="en-IN" sz="3800" dirty="0" err="1">
                <a:latin typeface="Franklin Gothic Medium" panose="020B0603020102020204" pitchFamily="34" charset="0"/>
              </a:rPr>
              <a:t>Tridib's</a:t>
            </a:r>
            <a:r>
              <a:rPr lang="en-IN" sz="3800" dirty="0">
                <a:latin typeface="Franklin Gothic Medium" panose="020B0603020102020204" pitchFamily="34" charset="0"/>
              </a:rPr>
              <a:t> mother.</a:t>
            </a:r>
          </a:p>
          <a:p>
            <a:br>
              <a:rPr lang="en-IN" sz="3100" dirty="0">
                <a:latin typeface="Franklin Gothic Medium" panose="020B0603020102020204" pitchFamily="34" charset="0"/>
              </a:rPr>
            </a:br>
            <a:endParaRPr lang="en-US" sz="3100" dirty="0">
              <a:latin typeface="Franklin Gothic Medium" panose="020B0603020102020204" pitchFamily="34" charset="0"/>
            </a:endParaRPr>
          </a:p>
          <a:p>
            <a:endParaRPr lang="en-US" dirty="0"/>
          </a:p>
        </p:txBody>
      </p:sp>
    </p:spTree>
    <p:extLst>
      <p:ext uri="{BB962C8B-B14F-4D97-AF65-F5344CB8AC3E}">
        <p14:creationId xmlns:p14="http://schemas.microsoft.com/office/powerpoint/2010/main" val="49001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18-DF26-284F-90B5-E86C9CA2B72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446C1E2-B3A3-D546-8D07-00CE09E62187}"/>
              </a:ext>
            </a:extLst>
          </p:cNvPr>
          <p:cNvSpPr>
            <a:spLocks noGrp="1"/>
          </p:cNvSpPr>
          <p:nvPr>
            <p:ph idx="1"/>
          </p:nvPr>
        </p:nvSpPr>
        <p:spPr/>
        <p:txBody>
          <a:bodyPr/>
          <a:lstStyle/>
          <a:p>
            <a:r>
              <a:rPr lang="en-US" dirty="0"/>
              <a:t>Online sources</a:t>
            </a:r>
          </a:p>
        </p:txBody>
      </p:sp>
    </p:spTree>
    <p:extLst>
      <p:ext uri="{BB962C8B-B14F-4D97-AF65-F5344CB8AC3E}">
        <p14:creationId xmlns:p14="http://schemas.microsoft.com/office/powerpoint/2010/main" val="260394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77CFD-5FC5-2B45-A639-54E678EAE036}"/>
              </a:ext>
            </a:extLst>
          </p:cNvPr>
          <p:cNvSpPr>
            <a:spLocks noGrp="1"/>
          </p:cNvSpPr>
          <p:nvPr>
            <p:ph idx="1"/>
          </p:nvPr>
        </p:nvSpPr>
        <p:spPr/>
        <p:txBody>
          <a:bodyPr>
            <a:normAutofit fontScale="92500" lnSpcReduction="10000"/>
          </a:bodyPr>
          <a:lstStyle/>
          <a:p>
            <a:r>
              <a:rPr lang="en-IN" sz="2800" b="1" i="1" dirty="0">
                <a:solidFill>
                  <a:schemeClr val="tx1"/>
                </a:solidFill>
                <a:latin typeface="Franklin Gothic Medium" panose="020B0603020102020204" pitchFamily="34" charset="0"/>
              </a:rPr>
              <a:t>The Shadow Lines</a:t>
            </a:r>
            <a:r>
              <a:rPr lang="en-IN" sz="2800" dirty="0">
                <a:solidFill>
                  <a:schemeClr val="tx1"/>
                </a:solidFill>
                <a:latin typeface="Franklin Gothic Medium" panose="020B0603020102020204" pitchFamily="34" charset="0"/>
              </a:rPr>
              <a:t> (1988) is a sahitya Academy award winning novel by Amitav Ghosh. It is a book that captures perspective of time and events, of lines that bring people together and hold them apart; lines that are clearly visible from one perspective and non-existent from another; lines that exist in the memory of one, and therefore in another's imagination. </a:t>
            </a:r>
            <a:endParaRPr lang="en-US" sz="2800"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119547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70EF3-BB95-3245-BB24-AB4D445A7EE1}"/>
              </a:ext>
            </a:extLst>
          </p:cNvPr>
          <p:cNvSpPr>
            <a:spLocks noGrp="1"/>
          </p:cNvSpPr>
          <p:nvPr>
            <p:ph idx="1"/>
          </p:nvPr>
        </p:nvSpPr>
        <p:spPr/>
        <p:txBody>
          <a:bodyPr>
            <a:normAutofit fontScale="92500" lnSpcReduction="10000"/>
          </a:bodyPr>
          <a:lstStyle/>
          <a:p>
            <a:r>
              <a:rPr lang="en-IN" sz="3200" dirty="0">
                <a:latin typeface="Franklin Gothic Medium" panose="020B0603020102020204" pitchFamily="34" charset="0"/>
              </a:rPr>
              <a:t>narrative built out of an intricate, constantly crisscrossing web of memories of many people, it never pretends to tell a story. Instead, it invites the reader to invent one, out of the memories of those involved, memories that hold mirrors of differing shades to the same experience.</a:t>
            </a:r>
          </a:p>
          <a:p>
            <a:endParaRPr lang="en-US" dirty="0"/>
          </a:p>
        </p:txBody>
      </p:sp>
    </p:spTree>
    <p:extLst>
      <p:ext uri="{BB962C8B-B14F-4D97-AF65-F5344CB8AC3E}">
        <p14:creationId xmlns:p14="http://schemas.microsoft.com/office/powerpoint/2010/main" val="138376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2D542-1DAD-0B40-A9D6-48F1967D34B3}"/>
              </a:ext>
            </a:extLst>
          </p:cNvPr>
          <p:cNvSpPr>
            <a:spLocks noGrp="1"/>
          </p:cNvSpPr>
          <p:nvPr>
            <p:ph idx="1"/>
          </p:nvPr>
        </p:nvSpPr>
        <p:spPr/>
        <p:txBody>
          <a:bodyPr>
            <a:normAutofit fontScale="92500" lnSpcReduction="20000"/>
          </a:bodyPr>
          <a:lstStyle/>
          <a:p>
            <a:r>
              <a:rPr lang="en-IN" sz="2400" i="1" dirty="0">
                <a:latin typeface="Franklin Gothic Medium" panose="020B0603020102020204" pitchFamily="34" charset="0"/>
              </a:rPr>
              <a:t>The Shadow Lines </a:t>
            </a:r>
            <a:r>
              <a:rPr lang="en-IN" sz="2400" dirty="0">
                <a:latin typeface="Franklin Gothic Medium" panose="020B0603020102020204" pitchFamily="34" charset="0"/>
              </a:rPr>
              <a:t>does not pretend to have a concrete plot. Rather, it is a series of stream-of-consciousness memories delivered to the reader by an unnamed character known as </a:t>
            </a:r>
            <a:r>
              <a:rPr lang="en-IN" sz="2400" b="1" dirty="0">
                <a:latin typeface="Franklin Gothic Medium" panose="020B0603020102020204" pitchFamily="34" charset="0"/>
              </a:rPr>
              <a:t>the narrator</a:t>
            </a:r>
            <a:r>
              <a:rPr lang="en-IN" sz="2400" dirty="0">
                <a:latin typeface="Franklin Gothic Medium" panose="020B0603020102020204" pitchFamily="34" charset="0"/>
              </a:rPr>
              <a:t>. Jumping back and forth between 1939 and the mid 1970s, the Narrator reminisces about various family members and friends, and how their lives intersected with a series of fatal riots in Calcutta and Pakistan in 1963 and 1964.</a:t>
            </a:r>
          </a:p>
          <a:p>
            <a:br>
              <a:rPr lang="en-IN" dirty="0"/>
            </a:br>
            <a:endParaRPr lang="en-US" dirty="0"/>
          </a:p>
        </p:txBody>
      </p:sp>
    </p:spTree>
    <p:extLst>
      <p:ext uri="{BB962C8B-B14F-4D97-AF65-F5344CB8AC3E}">
        <p14:creationId xmlns:p14="http://schemas.microsoft.com/office/powerpoint/2010/main" val="220956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C9F8F-4CE4-DE47-A675-565317965FFA}"/>
              </a:ext>
            </a:extLst>
          </p:cNvPr>
          <p:cNvSpPr>
            <a:spLocks noGrp="1"/>
          </p:cNvSpPr>
          <p:nvPr>
            <p:ph idx="1"/>
          </p:nvPr>
        </p:nvSpPr>
        <p:spPr/>
        <p:txBody>
          <a:bodyPr>
            <a:normAutofit fontScale="70000" lnSpcReduction="20000"/>
          </a:bodyPr>
          <a:lstStyle/>
          <a:p>
            <a:r>
              <a:rPr lang="en-IN" sz="3200" dirty="0">
                <a:solidFill>
                  <a:schemeClr val="tx1"/>
                </a:solidFill>
                <a:latin typeface="Franklin Gothic Medium" panose="020B0603020102020204" pitchFamily="34" charset="0"/>
              </a:rPr>
              <a:t>The novel is set against the backdrop of  many historical events like </a:t>
            </a:r>
          </a:p>
          <a:p>
            <a:r>
              <a:rPr lang="en-IN" sz="3200" dirty="0">
                <a:solidFill>
                  <a:schemeClr val="tx1"/>
                </a:solidFill>
                <a:latin typeface="Franklin Gothic Medium" panose="020B0603020102020204" pitchFamily="34" charset="0"/>
              </a:rPr>
              <a:t>the swadeshi movement, </a:t>
            </a:r>
          </a:p>
          <a:p>
            <a:r>
              <a:rPr lang="en-IN" sz="3200" dirty="0">
                <a:solidFill>
                  <a:schemeClr val="tx1"/>
                </a:solidFill>
                <a:latin typeface="Franklin Gothic Medium" panose="020B0603020102020204" pitchFamily="34" charset="0"/>
              </a:rPr>
              <a:t>Second world war, </a:t>
            </a:r>
          </a:p>
          <a:p>
            <a:r>
              <a:rPr lang="en-IN" sz="3200" dirty="0">
                <a:solidFill>
                  <a:schemeClr val="tx1"/>
                </a:solidFill>
                <a:latin typeface="Franklin Gothic Medium" panose="020B0603020102020204" pitchFamily="34" charset="0"/>
              </a:rPr>
              <a:t>Partition of India</a:t>
            </a:r>
          </a:p>
          <a:p>
            <a:r>
              <a:rPr lang="en-IN" sz="3200" dirty="0">
                <a:solidFill>
                  <a:schemeClr val="tx1"/>
                </a:solidFill>
                <a:latin typeface="Franklin Gothic Medium" panose="020B0603020102020204" pitchFamily="34" charset="0"/>
              </a:rPr>
              <a:t>and communal riots in Dhaka and Calcutta in the year </a:t>
            </a:r>
          </a:p>
          <a:p>
            <a:r>
              <a:rPr lang="en-IN" sz="3200" dirty="0">
                <a:solidFill>
                  <a:schemeClr val="tx1"/>
                </a:solidFill>
                <a:latin typeface="Franklin Gothic Medium" panose="020B0603020102020204" pitchFamily="34" charset="0"/>
              </a:rPr>
              <a:t>1963-1964.</a:t>
            </a:r>
          </a:p>
          <a:p>
            <a:r>
              <a:rPr lang="en-IN" sz="3200" dirty="0">
                <a:solidFill>
                  <a:schemeClr val="tx1"/>
                </a:solidFill>
                <a:latin typeface="Franklin Gothic Medium" panose="020B0603020102020204" pitchFamily="34" charset="0"/>
              </a:rPr>
              <a:t>The novel earned Ghosh the 1990 </a:t>
            </a:r>
            <a:r>
              <a:rPr lang="en-IN" sz="3200" dirty="0">
                <a:solidFill>
                  <a:schemeClr val="tx1"/>
                </a:solidFill>
                <a:latin typeface="Franklin Gothic Medium" panose="020B0603020102020204" pitchFamily="34" charset="0"/>
                <a:hlinkClick r:id="rId2" tooltip="Sahitya Akademi Award">
                  <a:extLst>
                    <a:ext uri="{A12FA001-AC4F-418D-AE19-62706E023703}">
                      <ahyp:hlinkClr xmlns:ahyp="http://schemas.microsoft.com/office/drawing/2018/hyperlinkcolor" val="tx"/>
                    </a:ext>
                  </a:extLst>
                </a:hlinkClick>
              </a:rPr>
              <a:t>Sahitya Akademi Award</a:t>
            </a:r>
            <a:r>
              <a:rPr lang="en-IN" sz="3200" dirty="0">
                <a:solidFill>
                  <a:schemeClr val="tx1"/>
                </a:solidFill>
                <a:latin typeface="Franklin Gothic Medium" panose="020B0603020102020204" pitchFamily="34" charset="0"/>
              </a:rPr>
              <a:t> for English,</a:t>
            </a:r>
          </a:p>
          <a:p>
            <a:endParaRPr lang="en-US" dirty="0"/>
          </a:p>
        </p:txBody>
      </p:sp>
    </p:spTree>
    <p:extLst>
      <p:ext uri="{BB962C8B-B14F-4D97-AF65-F5344CB8AC3E}">
        <p14:creationId xmlns:p14="http://schemas.microsoft.com/office/powerpoint/2010/main" val="128287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09198-6D7B-3147-8588-84C192152D58}"/>
              </a:ext>
            </a:extLst>
          </p:cNvPr>
          <p:cNvSpPr>
            <a:spLocks noGrp="1"/>
          </p:cNvSpPr>
          <p:nvPr>
            <p:ph idx="1"/>
          </p:nvPr>
        </p:nvSpPr>
        <p:spPr/>
        <p:txBody>
          <a:bodyPr>
            <a:normAutofit/>
          </a:bodyPr>
          <a:lstStyle/>
          <a:p>
            <a:r>
              <a:rPr lang="en-IN" sz="3200" dirty="0">
                <a:solidFill>
                  <a:schemeClr val="tx1"/>
                </a:solidFill>
                <a:latin typeface="Franklin Gothic Medium" panose="020B0603020102020204" pitchFamily="34" charset="0"/>
              </a:rPr>
              <a:t>Split into two parts</a:t>
            </a:r>
          </a:p>
          <a:p>
            <a:r>
              <a:rPr lang="en-IN" sz="3200" dirty="0">
                <a:solidFill>
                  <a:schemeClr val="tx1"/>
                </a:solidFill>
                <a:latin typeface="Franklin Gothic Medium" panose="020B0603020102020204" pitchFamily="34" charset="0"/>
              </a:rPr>
              <a:t> 'Going Away’ </a:t>
            </a:r>
          </a:p>
          <a:p>
            <a:r>
              <a:rPr lang="en-IN" sz="3200" dirty="0">
                <a:solidFill>
                  <a:schemeClr val="tx1"/>
                </a:solidFill>
                <a:latin typeface="Franklin Gothic Medium" panose="020B0603020102020204" pitchFamily="34" charset="0"/>
              </a:rPr>
              <a:t>and 'Coming Home’</a:t>
            </a:r>
          </a:p>
          <a:p>
            <a:r>
              <a:rPr lang="en-IN" sz="3200" dirty="0">
                <a:solidFill>
                  <a:schemeClr val="tx1"/>
                </a:solidFill>
                <a:latin typeface="Franklin Gothic Medium" panose="020B0603020102020204" pitchFamily="34" charset="0"/>
              </a:rPr>
              <a:t> </a:t>
            </a:r>
            <a:endParaRPr lang="en-US" sz="3200"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94605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2C435-25BB-8940-9333-F5E235BEF002}"/>
              </a:ext>
            </a:extLst>
          </p:cNvPr>
          <p:cNvSpPr>
            <a:spLocks noGrp="1"/>
          </p:cNvSpPr>
          <p:nvPr>
            <p:ph idx="1"/>
          </p:nvPr>
        </p:nvSpPr>
        <p:spPr/>
        <p:txBody>
          <a:bodyPr>
            <a:normAutofit/>
          </a:bodyPr>
          <a:lstStyle/>
          <a:p>
            <a:r>
              <a:rPr lang="en-US" sz="2400" dirty="0">
                <a:latin typeface="Franklin Gothic Medium" panose="020B0603020102020204" pitchFamily="34" charset="0"/>
              </a:rPr>
              <a:t>Setting</a:t>
            </a:r>
          </a:p>
          <a:p>
            <a:r>
              <a:rPr lang="en-US" sz="2400" dirty="0">
                <a:latin typeface="Franklin Gothic Medium" panose="020B0603020102020204" pitchFamily="34" charset="0"/>
              </a:rPr>
              <a:t>India, England and East Pakistan</a:t>
            </a:r>
          </a:p>
          <a:p>
            <a:r>
              <a:rPr lang="en-US" sz="2400" dirty="0" err="1">
                <a:latin typeface="Franklin Gothic Medium" panose="020B0603020102020204" pitchFamily="34" charset="0"/>
              </a:rPr>
              <a:t>PoV</a:t>
            </a:r>
            <a:r>
              <a:rPr lang="en-US" sz="2400" dirty="0">
                <a:latin typeface="Franklin Gothic Medium" panose="020B0603020102020204" pitchFamily="34" charset="0"/>
              </a:rPr>
              <a:t>: First Person</a:t>
            </a:r>
          </a:p>
          <a:p>
            <a:r>
              <a:rPr lang="en-US" sz="2400" dirty="0">
                <a:latin typeface="Franklin Gothic Medium" panose="020B0603020102020204" pitchFamily="34" charset="0"/>
              </a:rPr>
              <a:t>Type: Historical Fiction</a:t>
            </a:r>
          </a:p>
        </p:txBody>
      </p:sp>
    </p:spTree>
    <p:extLst>
      <p:ext uri="{BB962C8B-B14F-4D97-AF65-F5344CB8AC3E}">
        <p14:creationId xmlns:p14="http://schemas.microsoft.com/office/powerpoint/2010/main" val="145351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7D1F8-E75A-6A4F-8FCA-A48251B96B69}"/>
              </a:ext>
            </a:extLst>
          </p:cNvPr>
          <p:cNvSpPr>
            <a:spLocks noGrp="1"/>
          </p:cNvSpPr>
          <p:nvPr>
            <p:ph idx="1"/>
          </p:nvPr>
        </p:nvSpPr>
        <p:spPr/>
        <p:txBody>
          <a:bodyPr/>
          <a:lstStyle/>
          <a:p>
            <a:r>
              <a:rPr lang="en-IN" dirty="0">
                <a:latin typeface="Franklin Gothic Medium" panose="020B0603020102020204" pitchFamily="34" charset="0"/>
              </a:rPr>
              <a:t>The novel follows the life of a young boy growing up in Calcutta, who is educated in Delhi and then follows with the experiences he has in London.</a:t>
            </a:r>
            <a:endParaRPr lang="en-US" dirty="0"/>
          </a:p>
        </p:txBody>
      </p:sp>
    </p:spTree>
    <p:extLst>
      <p:ext uri="{BB962C8B-B14F-4D97-AF65-F5344CB8AC3E}">
        <p14:creationId xmlns:p14="http://schemas.microsoft.com/office/powerpoint/2010/main" val="163363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009DD-A2DA-5A41-98BD-5A83CAF0C5B2}"/>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IN" dirty="0" err="1"/>
              <a:t>Ghosh‟s</a:t>
            </a:r>
            <a:r>
              <a:rPr lang="en-IN" dirty="0"/>
              <a:t> The Shadow Lines is a historical narrative which deals mainly with the national borders and geographical boundaries that separate people. The novel also records to violence that followed the riots of Calcutta and Dhaka in 1964. The title, “The shadow lines” has many connotations; it does not only refer to borders between countries. Ghosh chooses his title to suggest that the borders which separate people are mere “shadow”, and nothing more than artificial lines created by politicians. Building upon this, Ghosh stresses the arbitrariness of such cartographic demarcations. He illustrates this point through </a:t>
            </a:r>
            <a:r>
              <a:rPr lang="en-IN" dirty="0" err="1"/>
              <a:t>Thamma‟a</a:t>
            </a:r>
            <a:r>
              <a:rPr lang="en-IN" dirty="0"/>
              <a:t>, the </a:t>
            </a:r>
            <a:r>
              <a:rPr lang="en-IN" dirty="0" err="1"/>
              <a:t>narrator‟s</a:t>
            </a:r>
            <a:r>
              <a:rPr lang="en-IN" dirty="0"/>
              <a:t> grandmother. When she travels to Calcutta with her family in the plane, she naively asks “whether she would be able to see the border between India and East Pakistan from the plane” </a:t>
            </a:r>
            <a:r>
              <a:rPr lang="en-IN" dirty="0" err="1"/>
              <a:t>Thamma‟a</a:t>
            </a:r>
            <a:r>
              <a:rPr lang="en-IN" dirty="0"/>
              <a:t> does not imagine any line in between the borders; she is actually looking for visible indication of demarcation.</a:t>
            </a:r>
            <a:endParaRPr lang="en-US" dirty="0"/>
          </a:p>
        </p:txBody>
      </p:sp>
    </p:spTree>
    <p:extLst>
      <p:ext uri="{BB962C8B-B14F-4D97-AF65-F5344CB8AC3E}">
        <p14:creationId xmlns:p14="http://schemas.microsoft.com/office/powerpoint/2010/main" val="13583892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{AC266251-EA53-8740-B217-6EDD93BF3696}tf10001077</Template>
  <TotalTime>549482</TotalTime>
  <Words>1111</Words>
  <Application>Microsoft Macintosh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Franklin Gothic Medium</vt:lpstr>
      <vt:lpstr>Impact</vt:lpstr>
      <vt:lpstr>Main Event</vt:lpstr>
      <vt:lpstr>        THE SHADOW LINES   BY AMITAV GHOSH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Characters </vt:lpstr>
      <vt:lpstr>TRIDIB</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2021-01-15T13:11:28Z</dcterms:created>
  <dcterms:modified xsi:type="dcterms:W3CDTF">2021-01-16T13:10:15Z</dcterms:modified>
</cp:coreProperties>
</file>