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68" r:id="rId2"/>
    <p:sldId id="257" r:id="rId3"/>
    <p:sldId id="258" r:id="rId4"/>
    <p:sldId id="259" r:id="rId5"/>
    <p:sldId id="260" r:id="rId6"/>
    <p:sldId id="271" r:id="rId7"/>
    <p:sldId id="261" r:id="rId8"/>
    <p:sldId id="262" r:id="rId9"/>
    <p:sldId id="273" r:id="rId10"/>
    <p:sldId id="263" r:id="rId11"/>
    <p:sldId id="274" r:id="rId12"/>
    <p:sldId id="264" r:id="rId13"/>
    <p:sldId id="265" r:id="rId14"/>
    <p:sldId id="266" r:id="rId15"/>
    <p:sldId id="267" r:id="rId16"/>
    <p:sldId id="275" r:id="rId17"/>
    <p:sldId id="276" r:id="rId18"/>
    <p:sldId id="277"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53"/>
  </p:normalViewPr>
  <p:slideViewPr>
    <p:cSldViewPr snapToGrid="0" snapToObjects="1">
      <p:cViewPr>
        <p:scale>
          <a:sx n="110" d="100"/>
          <a:sy n="110" d="100"/>
        </p:scale>
        <p:origin x="63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CC8EF26-7981-C24F-B1EC-F63C0E39A168}" type="datetimeFigureOut">
              <a:rPr lang="en-US" smtClean="0"/>
              <a:pPr/>
              <a:t>1/23/21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E03AB5F-1AEE-C24C-B0FC-AC2513C8B3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C8EF26-7981-C24F-B1EC-F63C0E39A168}" type="datetimeFigureOut">
              <a:rPr lang="en-US" smtClean="0"/>
              <a:pPr/>
              <a:t>1/23/21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AB5F-1AEE-C24C-B0FC-AC2513C8B3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C8EF26-7981-C24F-B1EC-F63C0E39A168}" type="datetimeFigureOut">
              <a:rPr lang="en-US" smtClean="0"/>
              <a:pPr/>
              <a:t>1/23/21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AB5F-1AEE-C24C-B0FC-AC2513C8B3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C8EF26-7981-C24F-B1EC-F63C0E39A168}" type="datetimeFigureOut">
              <a:rPr lang="en-US" smtClean="0"/>
              <a:pPr/>
              <a:t>1/23/21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AB5F-1AEE-C24C-B0FC-AC2513C8B37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CC8EF26-7981-C24F-B1EC-F63C0E39A168}" type="datetimeFigureOut">
              <a:rPr lang="en-US" smtClean="0"/>
              <a:pPr/>
              <a:t>1/23/21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AB5F-1AEE-C24C-B0FC-AC2513C8B37B}"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CC8EF26-7981-C24F-B1EC-F63C0E39A168}" type="datetimeFigureOut">
              <a:rPr lang="en-US" smtClean="0"/>
              <a:pPr/>
              <a:t>1/23/21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3AB5F-1AEE-C24C-B0FC-AC2513C8B37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CC8EF26-7981-C24F-B1EC-F63C0E39A168}" type="datetimeFigureOut">
              <a:rPr lang="en-US" smtClean="0"/>
              <a:pPr/>
              <a:t>1/23/21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03AB5F-1AEE-C24C-B0FC-AC2513C8B37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C8EF26-7981-C24F-B1EC-F63C0E39A168}" type="datetimeFigureOut">
              <a:rPr lang="en-US" smtClean="0"/>
              <a:pPr/>
              <a:t>1/23/21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03AB5F-1AEE-C24C-B0FC-AC2513C8B37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C8EF26-7981-C24F-B1EC-F63C0E39A168}" type="datetimeFigureOut">
              <a:rPr lang="en-US" smtClean="0"/>
              <a:pPr/>
              <a:t>1/23/21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03AB5F-1AEE-C24C-B0FC-AC2513C8B3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5CC8EF26-7981-C24F-B1EC-F63C0E39A168}" type="datetimeFigureOut">
              <a:rPr lang="en-US" smtClean="0"/>
              <a:pPr/>
              <a:t>1/23/21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3AB5F-1AEE-C24C-B0FC-AC2513C8B37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CC8EF26-7981-C24F-B1EC-F63C0E39A168}" type="datetimeFigureOut">
              <a:rPr lang="en-US" smtClean="0"/>
              <a:pPr/>
              <a:t>1/23/21</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E03AB5F-1AEE-C24C-B0FC-AC2513C8B37B}"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5CC8EF26-7981-C24F-B1EC-F63C0E39A168}" type="datetimeFigureOut">
              <a:rPr lang="en-US" smtClean="0"/>
              <a:pPr/>
              <a:t>1/23/21</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9E03AB5F-1AEE-C24C-B0FC-AC2513C8B3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0" dirty="0">
                <a:solidFill>
                  <a:srgbClr val="FF0000"/>
                </a:solidFill>
              </a:rPr>
              <a:t>WILLIAM SHAKESHPEARE (1564-1616)</a:t>
            </a:r>
            <a:endParaRPr lang="en-US" dirty="0">
              <a:solidFill>
                <a:srgbClr val="FF0000"/>
              </a:solidFill>
            </a:endParaRPr>
          </a:p>
        </p:txBody>
      </p:sp>
      <p:pic>
        <p:nvPicPr>
          <p:cNvPr id="7" name="Content Placeholder 6">
            <a:extLst>
              <a:ext uri="{FF2B5EF4-FFF2-40B4-BE49-F238E27FC236}">
                <a16:creationId xmlns:a16="http://schemas.microsoft.com/office/drawing/2014/main" id="{000B2BDB-469E-1846-88BF-8CD3A80FF3D2}"/>
              </a:ext>
            </a:extLst>
          </p:cNvPr>
          <p:cNvPicPr>
            <a:picLocks noGrp="1" noChangeAspect="1"/>
          </p:cNvPicPr>
          <p:nvPr>
            <p:ph idx="1"/>
          </p:nvPr>
        </p:nvPicPr>
        <p:blipFill>
          <a:blip r:embed="rId2"/>
          <a:stretch>
            <a:fillRect/>
          </a:stretch>
        </p:blipFill>
        <p:spPr>
          <a:xfrm>
            <a:off x="1046747" y="1481138"/>
            <a:ext cx="9396663" cy="5376862"/>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3626E3-80E7-3C47-B9AF-A1161F16DD57}"/>
              </a:ext>
            </a:extLst>
          </p:cNvPr>
          <p:cNvSpPr>
            <a:spLocks noGrp="1"/>
          </p:cNvSpPr>
          <p:nvPr>
            <p:ph idx="1"/>
          </p:nvPr>
        </p:nvSpPr>
        <p:spPr/>
        <p:txBody>
          <a:bodyPr/>
          <a:lstStyle/>
          <a:p>
            <a:r>
              <a:rPr lang="en-IN" dirty="0"/>
              <a:t>Henry IV (Part I and II), Richard II and Richard III deal with English history; </a:t>
            </a:r>
          </a:p>
          <a:p>
            <a:r>
              <a:rPr lang="en-IN" dirty="0"/>
              <a:t>Measure for Measure is the best known </a:t>
            </a:r>
            <a:r>
              <a:rPr lang="en-IN" dirty="0">
                <a:solidFill>
                  <a:schemeClr val="accent2"/>
                </a:solidFill>
              </a:rPr>
              <a:t>dark comedy. </a:t>
            </a:r>
          </a:p>
        </p:txBody>
      </p:sp>
    </p:spTree>
    <p:extLst>
      <p:ext uri="{BB962C8B-B14F-4D97-AF65-F5344CB8AC3E}">
        <p14:creationId xmlns:p14="http://schemas.microsoft.com/office/powerpoint/2010/main" val="460099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DFA6B1-18DA-3443-8864-708F473AEDDA}"/>
              </a:ext>
            </a:extLst>
          </p:cNvPr>
          <p:cNvSpPr>
            <a:spLocks noGrp="1"/>
          </p:cNvSpPr>
          <p:nvPr>
            <p:ph idx="1"/>
          </p:nvPr>
        </p:nvSpPr>
        <p:spPr/>
        <p:txBody>
          <a:bodyPr/>
          <a:lstStyle/>
          <a:p>
            <a:r>
              <a:rPr lang="en-IN" dirty="0"/>
              <a:t>The last phase is distinguished by highly imaginative plays. Shakespeare wrote </a:t>
            </a:r>
            <a:r>
              <a:rPr lang="en-IN" dirty="0">
                <a:solidFill>
                  <a:schemeClr val="accent2"/>
                </a:solidFill>
              </a:rPr>
              <a:t>Dramatic romances </a:t>
            </a:r>
            <a:r>
              <a:rPr lang="en-IN" dirty="0"/>
              <a:t>in this period. The examples are Pericles, Cymbeline, The Winter's Tale and The Tempest </a:t>
            </a:r>
            <a:endParaRPr lang="en-US" dirty="0"/>
          </a:p>
          <a:p>
            <a:endParaRPr lang="en-IN" dirty="0"/>
          </a:p>
          <a:p>
            <a:r>
              <a:rPr lang="en-IN" dirty="0"/>
              <a:t>Venus and Adonis and The Rape of </a:t>
            </a:r>
            <a:r>
              <a:rPr lang="en-IN" dirty="0" err="1"/>
              <a:t>Lucrece</a:t>
            </a:r>
            <a:r>
              <a:rPr lang="en-IN" dirty="0"/>
              <a:t> are his two </a:t>
            </a:r>
            <a:r>
              <a:rPr lang="en-IN" dirty="0">
                <a:solidFill>
                  <a:schemeClr val="accent2"/>
                </a:solidFill>
              </a:rPr>
              <a:t>narrative poems </a:t>
            </a:r>
            <a:endParaRPr lang="en-US" dirty="0">
              <a:solidFill>
                <a:schemeClr val="accent2"/>
              </a:solidFill>
            </a:endParaRPr>
          </a:p>
          <a:p>
            <a:endParaRPr lang="en-US" dirty="0"/>
          </a:p>
        </p:txBody>
      </p:sp>
    </p:spTree>
    <p:extLst>
      <p:ext uri="{BB962C8B-B14F-4D97-AF65-F5344CB8AC3E}">
        <p14:creationId xmlns:p14="http://schemas.microsoft.com/office/powerpoint/2010/main" val="7866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28C1D4-DF84-FF42-AE45-DBE7EA19EEAB}"/>
              </a:ext>
            </a:extLst>
          </p:cNvPr>
          <p:cNvSpPr>
            <a:spLocks noGrp="1"/>
          </p:cNvSpPr>
          <p:nvPr>
            <p:ph idx="1"/>
          </p:nvPr>
        </p:nvSpPr>
        <p:spPr/>
        <p:txBody>
          <a:bodyPr>
            <a:normAutofit/>
          </a:bodyPr>
          <a:lstStyle/>
          <a:p>
            <a:r>
              <a:rPr lang="en-IN" dirty="0"/>
              <a:t>He is also a great sonneteer. Shakespeare composed one hundred and fifty-four sonnets, which according to William Wordsworth constitute a key with which 'Shakespeare unlocked his heart. Shakespeare's sonnets were printed by Thomas Thorpe in 1609 The sonnets primarily focus on love and friendship. </a:t>
            </a:r>
            <a:endParaRPr lang="en-US" dirty="0"/>
          </a:p>
        </p:txBody>
      </p:sp>
    </p:spTree>
    <p:extLst>
      <p:ext uri="{BB962C8B-B14F-4D97-AF65-F5344CB8AC3E}">
        <p14:creationId xmlns:p14="http://schemas.microsoft.com/office/powerpoint/2010/main" val="1930514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9514DC-DC45-9C47-828E-49CAC31057C0}"/>
              </a:ext>
            </a:extLst>
          </p:cNvPr>
          <p:cNvSpPr>
            <a:spLocks noGrp="1"/>
          </p:cNvSpPr>
          <p:nvPr>
            <p:ph idx="1"/>
          </p:nvPr>
        </p:nvSpPr>
        <p:spPr/>
        <p:txBody>
          <a:bodyPr/>
          <a:lstStyle/>
          <a:p>
            <a:r>
              <a:rPr lang="en-IN" dirty="0"/>
              <a:t>The first 126 are addressed to a young man and the remaining to a Dark Lady'. </a:t>
            </a:r>
          </a:p>
          <a:p>
            <a:r>
              <a:rPr lang="en-IN" dirty="0"/>
              <a:t>The young man might have been the Earl of Southampton, Shakespeare's patron; the 'Dark Lady' remains suitably elusive. His sonnets are the most precious pearls of Elizabethan lyricism. </a:t>
            </a:r>
          </a:p>
          <a:p>
            <a:r>
              <a:rPr lang="en-IN" dirty="0"/>
              <a:t>To Byron, Shakespeare's sonnets are like 'thick clusters of starlight'.</a:t>
            </a:r>
          </a:p>
          <a:p>
            <a:pPr>
              <a:buNone/>
            </a:pPr>
            <a:r>
              <a:rPr lang="en-IN" dirty="0"/>
              <a:t> </a:t>
            </a:r>
          </a:p>
          <a:p>
            <a:endParaRPr lang="en-US" dirty="0"/>
          </a:p>
        </p:txBody>
      </p:sp>
    </p:spTree>
    <p:extLst>
      <p:ext uri="{BB962C8B-B14F-4D97-AF65-F5344CB8AC3E}">
        <p14:creationId xmlns:p14="http://schemas.microsoft.com/office/powerpoint/2010/main" val="1329166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A0DAA7-EF55-BB42-9C82-5CF42BE39D1E}"/>
              </a:ext>
            </a:extLst>
          </p:cNvPr>
          <p:cNvSpPr>
            <a:spLocks noGrp="1"/>
          </p:cNvSpPr>
          <p:nvPr>
            <p:ph idx="1"/>
          </p:nvPr>
        </p:nvSpPr>
        <p:spPr/>
        <p:txBody>
          <a:bodyPr/>
          <a:lstStyle/>
          <a:p>
            <a:r>
              <a:rPr lang="en-IN" dirty="0"/>
              <a:t>Ben Jonson said about Shakespeare that he was 'not of an age but for all time'. There are reasons for this kind of universal appeal that Shakespeare had. </a:t>
            </a:r>
          </a:p>
          <a:p>
            <a:r>
              <a:rPr lang="en-IN" dirty="0"/>
              <a:t>He had the capacity for transforming baser metal into gold, of taking plots and characters from various sources and giving them the stamp of originality by means of his genius.</a:t>
            </a:r>
            <a:endParaRPr lang="en-US" dirty="0"/>
          </a:p>
        </p:txBody>
      </p:sp>
    </p:spTree>
    <p:extLst>
      <p:ext uri="{BB962C8B-B14F-4D97-AF65-F5344CB8AC3E}">
        <p14:creationId xmlns:p14="http://schemas.microsoft.com/office/powerpoint/2010/main" val="1061828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5E909E-19E5-8746-A73F-63E944BF1816}"/>
              </a:ext>
            </a:extLst>
          </p:cNvPr>
          <p:cNvSpPr>
            <a:spLocks noGrp="1"/>
          </p:cNvSpPr>
          <p:nvPr>
            <p:ph idx="1"/>
          </p:nvPr>
        </p:nvSpPr>
        <p:spPr/>
        <p:txBody>
          <a:bodyPr/>
          <a:lstStyle/>
          <a:p>
            <a:r>
              <a:rPr lang="en-IN" dirty="0"/>
              <a:t>. </a:t>
            </a:r>
            <a:r>
              <a:rPr lang="en-IN" dirty="0" err="1"/>
              <a:t>Legouis</a:t>
            </a:r>
            <a:r>
              <a:rPr lang="en-IN" dirty="0"/>
              <a:t> and </a:t>
            </a:r>
            <a:r>
              <a:rPr lang="en-IN" dirty="0" err="1"/>
              <a:t>Cazamian</a:t>
            </a:r>
            <a:r>
              <a:rPr lang="en-IN" dirty="0"/>
              <a:t> found in his plays, 'a great river of life and beauty'. </a:t>
            </a:r>
          </a:p>
          <a:p>
            <a:r>
              <a:rPr lang="en-IN" dirty="0"/>
              <a:t>Goethe expresses the common literary judgement when he says, 'I do not remember that any book or person or event in my life ever made so great impression upon me as the plays of Shakespeare'.</a:t>
            </a:r>
          </a:p>
          <a:p>
            <a:r>
              <a:rPr lang="en-IN" dirty="0"/>
              <a:t> Dryden called him 'the largest and most comprehensive soul among all modern and ancient poets.</a:t>
            </a:r>
          </a:p>
          <a:p>
            <a:endParaRPr lang="en-US" dirty="0"/>
          </a:p>
        </p:txBody>
      </p:sp>
    </p:spTree>
    <p:extLst>
      <p:ext uri="{BB962C8B-B14F-4D97-AF65-F5344CB8AC3E}">
        <p14:creationId xmlns:p14="http://schemas.microsoft.com/office/powerpoint/2010/main" val="3331952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556BA3-C95D-8C44-BAF2-8706C23BD52B}"/>
              </a:ext>
            </a:extLst>
          </p:cNvPr>
          <p:cNvSpPr>
            <a:spLocks noGrp="1"/>
          </p:cNvSpPr>
          <p:nvPr>
            <p:ph idx="1"/>
          </p:nvPr>
        </p:nvSpPr>
        <p:spPr/>
        <p:txBody>
          <a:bodyPr/>
          <a:lstStyle/>
          <a:p>
            <a:pPr fontAlgn="base"/>
            <a:r>
              <a:rPr lang="en-IN" dirty="0">
                <a:latin typeface="American Typewriter" panose="02090604020004020304" pitchFamily="18" charset="77"/>
              </a:rPr>
              <a:t>T. S. Eliot  </a:t>
            </a:r>
          </a:p>
          <a:p>
            <a:pPr fontAlgn="base"/>
            <a:r>
              <a:rPr lang="en-IN" i="1" dirty="0">
                <a:latin typeface="American Typewriter" panose="02090604020004020304" pitchFamily="18" charset="77"/>
              </a:rPr>
              <a:t>“</a:t>
            </a:r>
            <a:r>
              <a:rPr lang="en-IN" dirty="0">
                <a:latin typeface="American Typewriter" panose="02090604020004020304" pitchFamily="18" charset="77"/>
              </a:rPr>
              <a:t>We can say of Shakespeare, that never has a man turned so little knowledge to such great account”.</a:t>
            </a:r>
          </a:p>
          <a:p>
            <a:pPr fontAlgn="base"/>
            <a:endParaRPr lang="en-IN" dirty="0">
              <a:latin typeface="American Typewriter" panose="02090604020004020304" pitchFamily="18" charset="77"/>
            </a:endParaRPr>
          </a:p>
          <a:p>
            <a:pPr fontAlgn="base"/>
            <a:r>
              <a:rPr lang="en-IN" dirty="0">
                <a:latin typeface="American Typewriter" panose="02090604020004020304" pitchFamily="18" charset="77"/>
              </a:rPr>
              <a:t>Samuel Taylor Coleridge</a:t>
            </a:r>
          </a:p>
          <a:p>
            <a:pPr fontAlgn="base"/>
            <a:r>
              <a:rPr lang="en-IN" dirty="0">
                <a:latin typeface="American Typewriter" panose="02090604020004020304" pitchFamily="18" charset="77"/>
              </a:rPr>
              <a:t>“Our myriad-minded Shakespeare.”</a:t>
            </a:r>
          </a:p>
          <a:p>
            <a:br>
              <a:rPr lang="en-IN" dirty="0"/>
            </a:br>
            <a:endParaRPr lang="en-US" dirty="0"/>
          </a:p>
        </p:txBody>
      </p:sp>
      <p:sp>
        <p:nvSpPr>
          <p:cNvPr id="3" name="Title 2">
            <a:extLst>
              <a:ext uri="{FF2B5EF4-FFF2-40B4-BE49-F238E27FC236}">
                <a16:creationId xmlns:a16="http://schemas.microsoft.com/office/drawing/2014/main" id="{2E24C77C-3CD9-9844-80D5-199A6EFD838D}"/>
              </a:ext>
            </a:extLst>
          </p:cNvPr>
          <p:cNvSpPr>
            <a:spLocks noGrp="1"/>
          </p:cNvSpPr>
          <p:nvPr>
            <p:ph type="title"/>
          </p:nvPr>
        </p:nvSpPr>
        <p:spPr>
          <a:xfrm>
            <a:off x="0" y="274638"/>
            <a:ext cx="12192000" cy="1143000"/>
          </a:xfrm>
        </p:spPr>
        <p:txBody>
          <a:bodyPr/>
          <a:lstStyle/>
          <a:p>
            <a:r>
              <a:rPr lang="en-US" dirty="0"/>
              <a:t>What other critics said about the great master</a:t>
            </a:r>
          </a:p>
        </p:txBody>
      </p:sp>
    </p:spTree>
    <p:extLst>
      <p:ext uri="{BB962C8B-B14F-4D97-AF65-F5344CB8AC3E}">
        <p14:creationId xmlns:p14="http://schemas.microsoft.com/office/powerpoint/2010/main" val="2100485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1F200F-BED2-374C-B0C0-A5C133FAE42F}"/>
              </a:ext>
            </a:extLst>
          </p:cNvPr>
          <p:cNvSpPr>
            <a:spLocks noGrp="1"/>
          </p:cNvSpPr>
          <p:nvPr>
            <p:ph idx="1"/>
          </p:nvPr>
        </p:nvSpPr>
        <p:spPr/>
        <p:txBody>
          <a:bodyPr/>
          <a:lstStyle/>
          <a:p>
            <a:pPr fontAlgn="base"/>
            <a:r>
              <a:rPr lang="en-IN" dirty="0">
                <a:latin typeface="American Typewriter" panose="02090604020004020304" pitchFamily="18" charset="77"/>
              </a:rPr>
              <a:t>D. H. Lawrence</a:t>
            </a:r>
          </a:p>
          <a:p>
            <a:pPr fontAlgn="base"/>
            <a:r>
              <a:rPr lang="en-IN" dirty="0">
                <a:latin typeface="American Typewriter" panose="02090604020004020304" pitchFamily="18" charset="77"/>
              </a:rPr>
              <a:t>“When I read Shakespeare I am struck with wonder that such trivial people should muse and thunder in such lovely language.”</a:t>
            </a:r>
          </a:p>
          <a:p>
            <a:pPr fontAlgn="base"/>
            <a:r>
              <a:rPr lang="en-IN" dirty="0">
                <a:latin typeface="American Typewriter" panose="02090604020004020304" pitchFamily="18" charset="77"/>
              </a:rPr>
              <a:t>.</a:t>
            </a:r>
          </a:p>
          <a:p>
            <a:r>
              <a:rPr lang="en-IN" dirty="0">
                <a:latin typeface="American Typewriter" panose="02090604020004020304" pitchFamily="18" charset="77"/>
              </a:rPr>
              <a:t>Ben Jonson </a:t>
            </a:r>
          </a:p>
          <a:p>
            <a:r>
              <a:rPr lang="en-IN" dirty="0">
                <a:latin typeface="American Typewriter" panose="02090604020004020304" pitchFamily="18" charset="77"/>
              </a:rPr>
              <a:t>“Sweet Swan of Avon!”</a:t>
            </a:r>
            <a:br>
              <a:rPr lang="en-IN" dirty="0">
                <a:latin typeface="American Typewriter" panose="02090604020004020304" pitchFamily="18" charset="77"/>
              </a:rPr>
            </a:br>
            <a:endParaRPr lang="en-US" dirty="0">
              <a:latin typeface="American Typewriter" panose="02090604020004020304" pitchFamily="18" charset="77"/>
            </a:endParaRPr>
          </a:p>
        </p:txBody>
      </p:sp>
    </p:spTree>
    <p:extLst>
      <p:ext uri="{BB962C8B-B14F-4D97-AF65-F5344CB8AC3E}">
        <p14:creationId xmlns:p14="http://schemas.microsoft.com/office/powerpoint/2010/main" val="2224581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49DB879-FA20-D949-B6C1-E8FB244CF0C2}"/>
              </a:ext>
            </a:extLst>
          </p:cNvPr>
          <p:cNvSpPr>
            <a:spLocks noGrp="1"/>
          </p:cNvSpPr>
          <p:nvPr>
            <p:ph idx="1"/>
          </p:nvPr>
        </p:nvSpPr>
        <p:spPr>
          <a:xfrm>
            <a:off x="2233914" y="1481330"/>
            <a:ext cx="6782764" cy="4259714"/>
          </a:xfrm>
        </p:spPr>
        <p:txBody>
          <a:bodyPr/>
          <a:lstStyle/>
          <a:p>
            <a:r>
              <a:rPr lang="en-US" dirty="0"/>
              <a:t>THANK YOU</a:t>
            </a:r>
          </a:p>
        </p:txBody>
      </p:sp>
      <p:pic>
        <p:nvPicPr>
          <p:cNvPr id="5" name="Picture 4">
            <a:extLst>
              <a:ext uri="{FF2B5EF4-FFF2-40B4-BE49-F238E27FC236}">
                <a16:creationId xmlns:a16="http://schemas.microsoft.com/office/drawing/2014/main" id="{ADAB02FE-87AC-904B-B1D8-8488E4CF1DCF}"/>
              </a:ext>
            </a:extLst>
          </p:cNvPr>
          <p:cNvPicPr>
            <a:picLocks noChangeAspect="1"/>
          </p:cNvPicPr>
          <p:nvPr/>
        </p:nvPicPr>
        <p:blipFill>
          <a:blip r:embed="rId2"/>
          <a:stretch>
            <a:fillRect/>
          </a:stretch>
        </p:blipFill>
        <p:spPr>
          <a:xfrm>
            <a:off x="2338086" y="1974849"/>
            <a:ext cx="6678592" cy="3893515"/>
          </a:xfrm>
          <a:prstGeom prst="rect">
            <a:avLst/>
          </a:prstGeom>
        </p:spPr>
      </p:pic>
    </p:spTree>
    <p:extLst>
      <p:ext uri="{BB962C8B-B14F-4D97-AF65-F5344CB8AC3E}">
        <p14:creationId xmlns:p14="http://schemas.microsoft.com/office/powerpoint/2010/main" val="991680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F4DC52-8033-504E-A758-670B4F58FF86}"/>
              </a:ext>
            </a:extLst>
          </p:cNvPr>
          <p:cNvSpPr>
            <a:spLocks noGrp="1"/>
          </p:cNvSpPr>
          <p:nvPr>
            <p:ph idx="1"/>
          </p:nvPr>
        </p:nvSpPr>
        <p:spPr/>
        <p:txBody>
          <a:bodyPr/>
          <a:lstStyle/>
          <a:p>
            <a:r>
              <a:rPr lang="en-US" dirty="0"/>
              <a:t>1. </a:t>
            </a:r>
            <a:r>
              <a:rPr lang="en-US" i="1" dirty="0"/>
              <a:t>English Poetry Down the Ages</a:t>
            </a:r>
          </a:p>
          <a:p>
            <a:r>
              <a:rPr lang="en-US" i="1" dirty="0"/>
              <a:t>2. Web sources</a:t>
            </a:r>
          </a:p>
        </p:txBody>
      </p:sp>
      <p:sp>
        <p:nvSpPr>
          <p:cNvPr id="3" name="Title 2">
            <a:extLst>
              <a:ext uri="{FF2B5EF4-FFF2-40B4-BE49-F238E27FC236}">
                <a16:creationId xmlns:a16="http://schemas.microsoft.com/office/drawing/2014/main" id="{BBD404C2-2CA1-F048-A39D-FBEB5E9C940A}"/>
              </a:ext>
            </a:extLst>
          </p:cNvPr>
          <p:cNvSpPr>
            <a:spLocks noGrp="1"/>
          </p:cNvSpPr>
          <p:nvPr>
            <p:ph type="title"/>
          </p:nvPr>
        </p:nvSpPr>
        <p:spPr>
          <a:xfrm>
            <a:off x="2326510" y="274638"/>
            <a:ext cx="4097439" cy="1143000"/>
          </a:xfrm>
        </p:spPr>
        <p:txBody>
          <a:bodyPr/>
          <a:lstStyle/>
          <a:p>
            <a:r>
              <a:rPr lang="en-US" dirty="0">
                <a:solidFill>
                  <a:srgbClr val="FF0000"/>
                </a:solidFill>
              </a:rPr>
              <a:t>			Sources</a:t>
            </a:r>
          </a:p>
        </p:txBody>
      </p:sp>
    </p:spTree>
    <p:extLst>
      <p:ext uri="{BB962C8B-B14F-4D97-AF65-F5344CB8AC3E}">
        <p14:creationId xmlns:p14="http://schemas.microsoft.com/office/powerpoint/2010/main" val="1643159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2B3AA0-537D-CC45-BE49-331FADB6728A}"/>
              </a:ext>
            </a:extLst>
          </p:cNvPr>
          <p:cNvSpPr>
            <a:spLocks noGrp="1"/>
          </p:cNvSpPr>
          <p:nvPr>
            <p:ph idx="1"/>
          </p:nvPr>
        </p:nvSpPr>
        <p:spPr/>
        <p:txBody>
          <a:bodyPr/>
          <a:lstStyle/>
          <a:p>
            <a:r>
              <a:rPr lang="en-IN" dirty="0"/>
              <a:t>William Shakespeare holds, by general acclamation, the foremost place in world's literature.</a:t>
            </a:r>
          </a:p>
          <a:p>
            <a:pPr>
              <a:buNone/>
            </a:pPr>
            <a:r>
              <a:rPr lang="en-IN" dirty="0"/>
              <a:t> </a:t>
            </a:r>
          </a:p>
          <a:p>
            <a:r>
              <a:rPr lang="en-IN" dirty="0"/>
              <a:t>He is often called England's national poet and 'the bard of Avon'. </a:t>
            </a:r>
          </a:p>
          <a:p>
            <a:endParaRPr lang="en-IN" dirty="0"/>
          </a:p>
          <a:p>
            <a:r>
              <a:rPr lang="en-IN" dirty="0"/>
              <a:t>He was born in April 1564 at Stratford-upon-Avon, </a:t>
            </a:r>
            <a:r>
              <a:rPr lang="en-IN" dirty="0" err="1"/>
              <a:t>Warwickshire,London</a:t>
            </a:r>
            <a:r>
              <a:rPr lang="en-IN" dirty="0"/>
              <a:t>. </a:t>
            </a:r>
            <a:endParaRPr lang="en-US" dirty="0"/>
          </a:p>
        </p:txBody>
      </p:sp>
    </p:spTree>
    <p:extLst>
      <p:ext uri="{BB962C8B-B14F-4D97-AF65-F5344CB8AC3E}">
        <p14:creationId xmlns:p14="http://schemas.microsoft.com/office/powerpoint/2010/main" val="351627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A32094-31BD-704F-875F-9E6F055559C7}"/>
              </a:ext>
            </a:extLst>
          </p:cNvPr>
          <p:cNvSpPr>
            <a:spLocks noGrp="1"/>
          </p:cNvSpPr>
          <p:nvPr>
            <p:ph idx="1"/>
          </p:nvPr>
        </p:nvSpPr>
        <p:spPr/>
        <p:txBody>
          <a:bodyPr/>
          <a:lstStyle/>
          <a:p>
            <a:r>
              <a:rPr lang="en-IN" dirty="0"/>
              <a:t>Of Shakespeare's education, we know little, except that for a few years he probably attended the grammar school at Stratford, where he picked up the 'Small Latin and Less Greek' to which his learned friend Ben Jonson refers. </a:t>
            </a:r>
          </a:p>
          <a:p>
            <a:pPr>
              <a:buNone/>
            </a:pPr>
            <a:endParaRPr lang="en-IN" dirty="0"/>
          </a:p>
          <a:p>
            <a:r>
              <a:rPr lang="en-IN" dirty="0"/>
              <a:t>Financial misfortunes presently overtook his father, and when he was about 14, he was taken from school that he might help the family by earning money on his own account.</a:t>
            </a:r>
            <a:r>
              <a:rPr lang="en-IN" dirty="0">
                <a:effectLst/>
              </a:rPr>
              <a:t> </a:t>
            </a:r>
            <a:endParaRPr lang="en-US" dirty="0"/>
          </a:p>
        </p:txBody>
      </p:sp>
    </p:spTree>
    <p:extLst>
      <p:ext uri="{BB962C8B-B14F-4D97-AF65-F5344CB8AC3E}">
        <p14:creationId xmlns:p14="http://schemas.microsoft.com/office/powerpoint/2010/main" val="3353310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007304-212D-FD48-9A4F-C2137F41D184}"/>
              </a:ext>
            </a:extLst>
          </p:cNvPr>
          <p:cNvSpPr>
            <a:spLocks noGrp="1"/>
          </p:cNvSpPr>
          <p:nvPr>
            <p:ph idx="1"/>
          </p:nvPr>
        </p:nvSpPr>
        <p:spPr/>
        <p:txBody>
          <a:bodyPr/>
          <a:lstStyle/>
          <a:p>
            <a:r>
              <a:rPr lang="en-IN" dirty="0"/>
              <a:t>In 1582 Shakespeare was married to Anne Hathaway, the daughter of a peasant family of </a:t>
            </a:r>
            <a:r>
              <a:rPr lang="en-IN" dirty="0" err="1"/>
              <a:t>Shottery</a:t>
            </a:r>
            <a:r>
              <a:rPr lang="en-IN" dirty="0"/>
              <a:t>.</a:t>
            </a:r>
          </a:p>
          <a:p>
            <a:endParaRPr lang="en-IN" dirty="0"/>
          </a:p>
          <a:p>
            <a:r>
              <a:rPr lang="en-IN" dirty="0"/>
              <a:t> She was eight years older than her boy husband. </a:t>
            </a:r>
          </a:p>
          <a:p>
            <a:endParaRPr lang="en-IN" dirty="0"/>
          </a:p>
          <a:p>
            <a:r>
              <a:rPr lang="en-IN" dirty="0"/>
              <a:t>This marriage was hasty and ill-advised and appears to have been unhappy. </a:t>
            </a:r>
          </a:p>
          <a:p>
            <a:endParaRPr lang="en-IN" dirty="0"/>
          </a:p>
          <a:p>
            <a:r>
              <a:rPr lang="en-IN" dirty="0"/>
              <a:t>Three children were born to him: Susanna, and the twins, Judith and Hamnet.</a:t>
            </a:r>
            <a:r>
              <a:rPr lang="en-IN" dirty="0">
                <a:effectLst/>
              </a:rPr>
              <a:t> </a:t>
            </a:r>
            <a:endParaRPr lang="en-US" dirty="0"/>
          </a:p>
        </p:txBody>
      </p:sp>
    </p:spTree>
    <p:extLst>
      <p:ext uri="{BB962C8B-B14F-4D97-AF65-F5344CB8AC3E}">
        <p14:creationId xmlns:p14="http://schemas.microsoft.com/office/powerpoint/2010/main" val="166830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52B07E-8D38-6B45-A828-95AC002F6956}"/>
              </a:ext>
            </a:extLst>
          </p:cNvPr>
          <p:cNvSpPr>
            <a:spLocks noGrp="1"/>
          </p:cNvSpPr>
          <p:nvPr>
            <p:ph idx="1"/>
          </p:nvPr>
        </p:nvSpPr>
        <p:spPr/>
        <p:txBody>
          <a:bodyPr/>
          <a:lstStyle/>
          <a:p>
            <a:r>
              <a:rPr lang="en-IN" dirty="0"/>
              <a:t>A few years after his marriage, he left his native town to seek his fortunes in London. He lived for over two decades in London and gained both fame and wealth. </a:t>
            </a:r>
          </a:p>
          <a:p>
            <a:r>
              <a:rPr lang="en-IN" dirty="0"/>
              <a:t>He became a shareholder in the two theatres - The Globe' and The Blackfriars'. </a:t>
            </a:r>
          </a:p>
          <a:p>
            <a:r>
              <a:rPr lang="en-IN" dirty="0"/>
              <a:t>But the years which brought prosperity also brought domestic sorrows. His only son died in 1596; he lost his father in 1601 and his brother in 1607. His mother died in 1608. He died on 23rd April, 1616.</a:t>
            </a:r>
            <a:r>
              <a:rPr lang="en-IN" dirty="0">
                <a:effectLst/>
              </a:rPr>
              <a:t> </a:t>
            </a:r>
            <a:endParaRPr lang="en-US" dirty="0"/>
          </a:p>
        </p:txBody>
      </p:sp>
    </p:spTree>
    <p:extLst>
      <p:ext uri="{BB962C8B-B14F-4D97-AF65-F5344CB8AC3E}">
        <p14:creationId xmlns:p14="http://schemas.microsoft.com/office/powerpoint/2010/main" val="2675041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wnload (1).jpg"/>
          <p:cNvPicPr>
            <a:picLocks noGrp="1" noChangeAspect="1"/>
          </p:cNvPicPr>
          <p:nvPr>
            <p:ph idx="1"/>
          </p:nvPr>
        </p:nvPicPr>
        <p:blipFill>
          <a:blip r:embed="rId2"/>
          <a:stretch>
            <a:fillRect/>
          </a:stretch>
        </p:blipFill>
        <p:spPr>
          <a:xfrm>
            <a:off x="1477107" y="1833234"/>
            <a:ext cx="10245743" cy="4187738"/>
          </a:xfrm>
        </p:spPr>
      </p:pic>
      <p:sp>
        <p:nvSpPr>
          <p:cNvPr id="3" name="Title 2"/>
          <p:cNvSpPr>
            <a:spLocks noGrp="1"/>
          </p:cNvSpPr>
          <p:nvPr>
            <p:ph type="title"/>
          </p:nvPr>
        </p:nvSpPr>
        <p:spPr/>
        <p:txBody>
          <a:bodyPr/>
          <a:lstStyle/>
          <a:p>
            <a:r>
              <a:rPr lang="en-US" dirty="0"/>
              <a:t>GLOBE THEATRE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270A64-409B-8047-90B2-28E144AFB3C6}"/>
              </a:ext>
            </a:extLst>
          </p:cNvPr>
          <p:cNvSpPr>
            <a:spLocks noGrp="1"/>
          </p:cNvSpPr>
          <p:nvPr>
            <p:ph idx="1"/>
          </p:nvPr>
        </p:nvSpPr>
        <p:spPr/>
        <p:txBody>
          <a:bodyPr/>
          <a:lstStyle/>
          <a:p>
            <a:r>
              <a:rPr lang="en-IN" dirty="0"/>
              <a:t>His surviving works consist of </a:t>
            </a:r>
          </a:p>
          <a:p>
            <a:r>
              <a:rPr lang="en-IN" dirty="0"/>
              <a:t>37 plays, </a:t>
            </a:r>
          </a:p>
          <a:p>
            <a:r>
              <a:rPr lang="en-IN" dirty="0"/>
              <a:t>154 sonnets, </a:t>
            </a:r>
          </a:p>
          <a:p>
            <a:r>
              <a:rPr lang="en-IN" dirty="0"/>
              <a:t>2 long narrative poems </a:t>
            </a:r>
          </a:p>
          <a:p>
            <a:r>
              <a:rPr lang="en-IN" dirty="0"/>
              <a:t>and several other poems</a:t>
            </a:r>
            <a:r>
              <a:rPr lang="en-IN" dirty="0">
                <a:effectLst/>
              </a:rPr>
              <a:t> </a:t>
            </a:r>
            <a:endParaRPr lang="en-US" dirty="0"/>
          </a:p>
        </p:txBody>
      </p:sp>
    </p:spTree>
    <p:extLst>
      <p:ext uri="{BB962C8B-B14F-4D97-AF65-F5344CB8AC3E}">
        <p14:creationId xmlns:p14="http://schemas.microsoft.com/office/powerpoint/2010/main" val="1368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39AED7-0544-E743-A66B-27408ABA1CA1}"/>
              </a:ext>
            </a:extLst>
          </p:cNvPr>
          <p:cNvSpPr>
            <a:spLocks noGrp="1"/>
          </p:cNvSpPr>
          <p:nvPr>
            <p:ph idx="1"/>
          </p:nvPr>
        </p:nvSpPr>
        <p:spPr/>
        <p:txBody>
          <a:bodyPr>
            <a:normAutofit fontScale="92500" lnSpcReduction="10000"/>
          </a:bodyPr>
          <a:lstStyle/>
          <a:p>
            <a:r>
              <a:rPr lang="en-IN" dirty="0"/>
              <a:t>Shakespeare's plays are categorized into 6 types: </a:t>
            </a:r>
          </a:p>
          <a:p>
            <a:endParaRPr lang="en-IN" dirty="0"/>
          </a:p>
          <a:p>
            <a:r>
              <a:rPr lang="en-IN" dirty="0">
                <a:solidFill>
                  <a:schemeClr val="accent2"/>
                </a:solidFill>
              </a:rPr>
              <a:t>Comedies</a:t>
            </a:r>
            <a:r>
              <a:rPr lang="en-IN" dirty="0"/>
              <a:t> (of which the best are:</a:t>
            </a:r>
          </a:p>
          <a:p>
            <a:pPr>
              <a:buFont typeface="Wingdings" pitchFamily="2" charset="2"/>
              <a:buChar char="ü"/>
            </a:pPr>
            <a:r>
              <a:rPr lang="en-IN" dirty="0"/>
              <a:t> A Mid Summer Night's Dream</a:t>
            </a:r>
          </a:p>
          <a:p>
            <a:pPr>
              <a:buFont typeface="Wingdings" pitchFamily="2" charset="2"/>
              <a:buChar char="ü"/>
            </a:pPr>
            <a:r>
              <a:rPr lang="en-IN" dirty="0"/>
              <a:t> As You Like It </a:t>
            </a:r>
          </a:p>
          <a:p>
            <a:pPr>
              <a:buFont typeface="Wingdings" pitchFamily="2" charset="2"/>
              <a:buChar char="ü"/>
            </a:pPr>
            <a:r>
              <a:rPr lang="en-IN" dirty="0"/>
              <a:t> Twelfth Night </a:t>
            </a:r>
          </a:p>
          <a:p>
            <a:r>
              <a:rPr lang="en-IN" dirty="0">
                <a:solidFill>
                  <a:schemeClr val="accent2"/>
                </a:solidFill>
              </a:rPr>
              <a:t>Tragedies</a:t>
            </a:r>
            <a:r>
              <a:rPr lang="en-IN" dirty="0"/>
              <a:t> such as</a:t>
            </a:r>
          </a:p>
          <a:p>
            <a:pPr>
              <a:buFont typeface="Wingdings" pitchFamily="2" charset="2"/>
              <a:buChar char="ü"/>
            </a:pPr>
            <a:r>
              <a:rPr lang="en-IN" dirty="0"/>
              <a:t> Hamlet</a:t>
            </a:r>
          </a:p>
          <a:p>
            <a:pPr>
              <a:buFont typeface="Wingdings" pitchFamily="2" charset="2"/>
              <a:buChar char="ü"/>
            </a:pPr>
            <a:r>
              <a:rPr lang="en-IN" dirty="0"/>
              <a:t>Macbeth</a:t>
            </a:r>
          </a:p>
          <a:p>
            <a:pPr>
              <a:buFont typeface="Wingdings" pitchFamily="2" charset="2"/>
              <a:buChar char="ü"/>
            </a:pPr>
            <a:r>
              <a:rPr lang="en-IN" dirty="0"/>
              <a:t>Othello </a:t>
            </a:r>
          </a:p>
          <a:p>
            <a:pPr>
              <a:buFont typeface="Wingdings" pitchFamily="2" charset="2"/>
              <a:buChar char="ü"/>
            </a:pPr>
            <a:r>
              <a:rPr lang="en-IN" dirty="0"/>
              <a:t> King Lear); </a:t>
            </a:r>
          </a:p>
        </p:txBody>
      </p:sp>
    </p:spTree>
    <p:extLst>
      <p:ext uri="{BB962C8B-B14F-4D97-AF65-F5344CB8AC3E}">
        <p14:creationId xmlns:p14="http://schemas.microsoft.com/office/powerpoint/2010/main" val="104015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download (2).jpg"/>
          <p:cNvPicPr>
            <a:picLocks noGrp="1" noChangeAspect="1"/>
          </p:cNvPicPr>
          <p:nvPr>
            <p:ph sz="half" idx="1"/>
          </p:nvPr>
        </p:nvPicPr>
        <p:blipFill>
          <a:blip r:embed="rId2"/>
          <a:stretch>
            <a:fillRect/>
          </a:stretch>
        </p:blipFill>
        <p:spPr>
          <a:xfrm>
            <a:off x="739454" y="1481329"/>
            <a:ext cx="3038796" cy="4922849"/>
          </a:xfrm>
        </p:spPr>
      </p:pic>
      <p:pic>
        <p:nvPicPr>
          <p:cNvPr id="6" name="Content Placeholder 5" descr="download (3).jpg"/>
          <p:cNvPicPr>
            <a:picLocks noGrp="1" noChangeAspect="1"/>
          </p:cNvPicPr>
          <p:nvPr>
            <p:ph sz="half" idx="2"/>
          </p:nvPr>
        </p:nvPicPr>
        <p:blipFill>
          <a:blip r:embed="rId3"/>
          <a:stretch>
            <a:fillRect/>
          </a:stretch>
        </p:blipFill>
        <p:spPr>
          <a:xfrm>
            <a:off x="5761405" y="1481329"/>
            <a:ext cx="6651627" cy="4708456"/>
          </a:xfrm>
        </p:spPr>
      </p:pic>
      <p:sp>
        <p:nvSpPr>
          <p:cNvPr id="4" name="Title 3"/>
          <p:cNvSpPr>
            <a:spLocks noGrp="1"/>
          </p:cNvSpPr>
          <p:nvPr>
            <p:ph type="title"/>
          </p:nvPr>
        </p:nvSpPr>
        <p:spPr>
          <a:xfrm>
            <a:off x="393895" y="0"/>
            <a:ext cx="11188505" cy="1417638"/>
          </a:xfrm>
        </p:spPr>
        <p:txBody>
          <a:bodyPr>
            <a:normAutofit fontScale="90000"/>
          </a:bodyPr>
          <a:lstStyle/>
          <a:p>
            <a:r>
              <a:rPr lang="en-IN" sz="3600" dirty="0">
                <a:latin typeface="Times New Roman" pitchFamily="18" charset="0"/>
                <a:cs typeface="Times New Roman" pitchFamily="18" charset="0"/>
              </a:rPr>
              <a:t>Plays inspired by Roman history (of which the best known are Julius Caesar and Antony and Cleopatra)</a:t>
            </a:r>
            <a:br>
              <a:rPr lang="en-IN" dirty="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1287</TotalTime>
  <Words>772</Words>
  <Application>Microsoft Macintosh PowerPoint</Application>
  <PresentationFormat>Widescreen</PresentationFormat>
  <Paragraphs>68</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American Typewriter</vt:lpstr>
      <vt:lpstr>Lucida Sans Unicode</vt:lpstr>
      <vt:lpstr>Times New Roman</vt:lpstr>
      <vt:lpstr>Verdana</vt:lpstr>
      <vt:lpstr>Wingdings</vt:lpstr>
      <vt:lpstr>Wingdings 2</vt:lpstr>
      <vt:lpstr>Wingdings 3</vt:lpstr>
      <vt:lpstr>Concourse</vt:lpstr>
      <vt:lpstr>WILLIAM SHAKESHPEARE (1564-1616)</vt:lpstr>
      <vt:lpstr>PowerPoint Presentation</vt:lpstr>
      <vt:lpstr>PowerPoint Presentation</vt:lpstr>
      <vt:lpstr>PowerPoint Presentation</vt:lpstr>
      <vt:lpstr>PowerPoint Presentation</vt:lpstr>
      <vt:lpstr>GLOBE THEATRE</vt:lpstr>
      <vt:lpstr>PowerPoint Presentation</vt:lpstr>
      <vt:lpstr>PowerPoint Presentation</vt:lpstr>
      <vt:lpstr>Plays inspired by Roman history (of which the best known are Julius Caesar and Antony and Cleopatra) </vt:lpstr>
      <vt:lpstr>PowerPoint Presentation</vt:lpstr>
      <vt:lpstr>PowerPoint Presentation</vt:lpstr>
      <vt:lpstr>PowerPoint Presentation</vt:lpstr>
      <vt:lpstr>PowerPoint Presentation</vt:lpstr>
      <vt:lpstr>PowerPoint Presentation</vt:lpstr>
      <vt:lpstr>PowerPoint Presentation</vt:lpstr>
      <vt:lpstr>What other critics said about the great master</vt:lpstr>
      <vt:lpstr>PowerPoint Presentation</vt:lpstr>
      <vt:lpstr>PowerPoint Presentation</vt:lpstr>
      <vt:lpstr>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16</cp:revision>
  <dcterms:created xsi:type="dcterms:W3CDTF">2021-01-21T12:31:23Z</dcterms:created>
  <dcterms:modified xsi:type="dcterms:W3CDTF">2021-01-23T12:49:08Z</dcterms:modified>
</cp:coreProperties>
</file>