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70" r:id="rId4"/>
    <p:sldId id="259" r:id="rId5"/>
    <p:sldId id="258" r:id="rId6"/>
    <p:sldId id="273" r:id="rId7"/>
    <p:sldId id="271" r:id="rId8"/>
    <p:sldId id="260" r:id="rId9"/>
    <p:sldId id="274" r:id="rId10"/>
    <p:sldId id="261" r:id="rId11"/>
    <p:sldId id="262" r:id="rId12"/>
    <p:sldId id="275" r:id="rId13"/>
    <p:sldId id="272" r:id="rId14"/>
    <p:sldId id="263" r:id="rId15"/>
    <p:sldId id="264" r:id="rId16"/>
    <p:sldId id="265" r:id="rId17"/>
    <p:sldId id="266" r:id="rId18"/>
    <p:sldId id="267" r:id="rId19"/>
    <p:sldId id="268" r:id="rId20"/>
    <p:sldId id="26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p:cViewPr>
        <p:scale>
          <a:sx n="112" d="100"/>
          <a:sy n="112" d="100"/>
        </p:scale>
        <p:origin x="1640" y="-16"/>
      </p:cViewPr>
      <p:guideLst>
        <p:guide orient="horz" pos="2160"/>
        <p:guide pos="288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1403342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140039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23049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30561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995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GB"/>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GB"/>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173647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090050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GB"/>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441885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76522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GB"/>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657B777-1F74-42BC-8736-C2DE923CBFF8}" type="datetimeFigureOut">
              <a:rPr lang="en-US" smtClean="0"/>
              <a:t>1/18/21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58638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GB"/>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657B777-1F74-42BC-8736-C2DE923CBFF8}" type="datetimeFigureOut">
              <a:rPr lang="en-US" smtClean="0"/>
              <a:t>1/18/21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19210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657B777-1F74-42BC-8736-C2DE923CBFF8}" type="datetimeFigureOut">
              <a:rPr lang="en-US" smtClean="0"/>
              <a:t>1/18/21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2439024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657B777-1F74-42BC-8736-C2DE923CBFF8}" type="datetimeFigureOut">
              <a:rPr lang="en-US" smtClean="0"/>
              <a:t>1/18/21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3234005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57B777-1F74-42BC-8736-C2DE923CBFF8}" type="datetimeFigureOut">
              <a:rPr lang="en-US" smtClean="0"/>
              <a:t>1/18/21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13908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GB"/>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4657B777-1F74-42BC-8736-C2DE923CBFF8}" type="datetimeFigureOut">
              <a:rPr lang="en-US" smtClean="0"/>
              <a:t>1/18/21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3765881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GB"/>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4657B777-1F74-42BC-8736-C2DE923CBFF8}" type="datetimeFigureOut">
              <a:rPr lang="en-US" smtClean="0"/>
              <a:t>1/18/21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5590B41-CC50-44B1-B0AF-71C659BF08E1}" type="slidenum">
              <a:rPr lang="en-GB" smtClean="0"/>
              <a:t>‹#›</a:t>
            </a:fld>
            <a:endParaRPr lang="en-GB"/>
          </a:p>
        </p:txBody>
      </p:sp>
    </p:spTree>
    <p:extLst>
      <p:ext uri="{BB962C8B-B14F-4D97-AF65-F5344CB8AC3E}">
        <p14:creationId xmlns:p14="http://schemas.microsoft.com/office/powerpoint/2010/main" val="10608869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657B777-1F74-42BC-8736-C2DE923CBFF8}" type="datetimeFigureOut">
              <a:rPr lang="en-US" smtClean="0"/>
              <a:t>1/18/21</a:t>
            </a:fld>
            <a:endParaRPr lang="en-GB"/>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5590B41-CC50-44B1-B0AF-71C659BF08E1}" type="slidenum">
              <a:rPr lang="en-GB" smtClean="0"/>
              <a:t>‹#›</a:t>
            </a:fld>
            <a:endParaRPr lang="en-GB"/>
          </a:p>
        </p:txBody>
      </p:sp>
    </p:spTree>
    <p:extLst>
      <p:ext uri="{BB962C8B-B14F-4D97-AF65-F5344CB8AC3E}">
        <p14:creationId xmlns:p14="http://schemas.microsoft.com/office/powerpoint/2010/main" val="1303628590"/>
      </p:ext>
    </p:extLst>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5" r:id="rId13"/>
    <p:sldLayoutId id="2147483986" r:id="rId14"/>
    <p:sldLayoutId id="2147483987" r:id="rId15"/>
    <p:sldLayoutId id="21474839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404534"/>
            <a:ext cx="7128791" cy="1646302"/>
          </a:xfrm>
        </p:spPr>
        <p:txBody>
          <a:bodyPr/>
          <a:lstStyle/>
          <a:p>
            <a:r>
              <a:rPr lang="en-GB" dirty="0">
                <a:solidFill>
                  <a:srgbClr val="C00000"/>
                </a:solidFill>
                <a:latin typeface="Times New Roman" pitchFamily="18" charset="0"/>
                <a:cs typeface="Times New Roman" pitchFamily="18" charset="0"/>
              </a:rPr>
              <a:t>Neo-CLASSICAL</a:t>
            </a:r>
            <a:r>
              <a:rPr lang="en-GB" dirty="0">
                <a:latin typeface="Times New Roman" pitchFamily="18" charset="0"/>
                <a:cs typeface="Times New Roman" pitchFamily="18" charset="0"/>
              </a:rPr>
              <a:t> </a:t>
            </a:r>
            <a:r>
              <a:rPr lang="en-GB" dirty="0">
                <a:solidFill>
                  <a:srgbClr val="C00000"/>
                </a:solidFill>
                <a:latin typeface="Times New Roman" pitchFamily="18" charset="0"/>
                <a:cs typeface="Times New Roman" pitchFamily="18" charset="0"/>
              </a:rPr>
              <a:t>AGE</a:t>
            </a:r>
          </a:p>
        </p:txBody>
      </p:sp>
      <p:sp>
        <p:nvSpPr>
          <p:cNvPr id="3" name="Subtitle 2"/>
          <p:cNvSpPr>
            <a:spLocks noGrp="1"/>
          </p:cNvSpPr>
          <p:nvPr>
            <p:ph type="subTitle" idx="1"/>
          </p:nvPr>
        </p:nvSpPr>
        <p:spPr/>
        <p:txBody>
          <a:bodyPr>
            <a:normAutofit/>
          </a:bodyPr>
          <a:lstStyle/>
          <a:p>
            <a:r>
              <a:rPr lang="en-GB" sz="4800" b="1" dirty="0">
                <a:solidFill>
                  <a:srgbClr val="C00000"/>
                </a:solidFill>
                <a:effectLst>
                  <a:outerShdw blurRad="38100" dist="38100" dir="2700000" algn="tl">
                    <a:srgbClr val="000000">
                      <a:alpha val="43137"/>
                    </a:srgbClr>
                  </a:outerShdw>
                </a:effectLst>
              </a:rPr>
              <a:t>(1660-1798)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2160590"/>
            <a:ext cx="7202761" cy="3880773"/>
          </a:xfrm>
        </p:spPr>
        <p:txBody>
          <a:bodyPr>
            <a:normAutofit/>
          </a:bodyPr>
          <a:lstStyle/>
          <a:p>
            <a:pPr>
              <a:buNone/>
            </a:pPr>
            <a:r>
              <a:rPr lang="en-GB" sz="3600" dirty="0">
                <a:effectLst>
                  <a:outerShdw blurRad="38100" dist="38100" dir="2700000" algn="tl">
                    <a:srgbClr val="000000">
                      <a:alpha val="43137"/>
                    </a:srgbClr>
                  </a:outerShdw>
                </a:effectLst>
                <a:latin typeface="Times New Roman" pitchFamily="18" charset="0"/>
                <a:cs typeface="Times New Roman" pitchFamily="18" charset="0"/>
              </a:rPr>
              <a:t>It was in a part a reaction to the bold ego -</a:t>
            </a:r>
            <a:r>
              <a:rPr lang="en-GB" sz="3600" dirty="0" err="1">
                <a:effectLst>
                  <a:outerShdw blurRad="38100" dist="38100" dir="2700000" algn="tl">
                    <a:srgbClr val="000000">
                      <a:alpha val="43137"/>
                    </a:srgbClr>
                  </a:outerShdw>
                </a:effectLst>
                <a:latin typeface="Times New Roman" pitchFamily="18" charset="0"/>
                <a:cs typeface="Times New Roman" pitchFamily="18" charset="0"/>
              </a:rPr>
              <a:t>centricism</a:t>
            </a:r>
            <a:r>
              <a:rPr lang="en-GB" sz="3600" dirty="0">
                <a:effectLst>
                  <a:outerShdw blurRad="38100" dist="38100" dir="2700000" algn="tl">
                    <a:srgbClr val="000000">
                      <a:alpha val="43137"/>
                    </a:srgbClr>
                  </a:outerShdw>
                </a:effectLst>
                <a:latin typeface="Times New Roman" pitchFamily="18" charset="0"/>
                <a:cs typeface="Times New Roman" pitchFamily="18" charset="0"/>
              </a:rPr>
              <a:t> of the Renaissance that saw man as larger than life.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160590"/>
            <a:ext cx="7776863" cy="3880773"/>
          </a:xfrm>
        </p:spPr>
        <p:txBody>
          <a:bodyPr>
            <a:normAutofit fontScale="92500" lnSpcReduction="10000"/>
          </a:bodyPr>
          <a:lstStyle/>
          <a:p>
            <a:pPr>
              <a:buNone/>
            </a:pPr>
            <a:r>
              <a:rPr lang="en-GB" sz="3600" dirty="0">
                <a:latin typeface="Times New Roman" pitchFamily="18" charset="0"/>
                <a:cs typeface="Times New Roman" pitchFamily="18" charset="0"/>
              </a:rPr>
              <a:t>   </a:t>
            </a:r>
            <a:r>
              <a:rPr lang="en-GB" sz="3600" dirty="0">
                <a:effectLst>
                  <a:outerShdw blurRad="38100" dist="38100" dir="2700000" algn="tl">
                    <a:srgbClr val="000000">
                      <a:alpha val="43137"/>
                    </a:srgbClr>
                  </a:outerShdw>
                </a:effectLst>
                <a:latin typeface="Times New Roman" pitchFamily="18" charset="0"/>
                <a:cs typeface="Times New Roman" pitchFamily="18" charset="0"/>
              </a:rPr>
              <a:t>Neo- classicists direct their attention to a smaller scaled concept of man as an individual within a larger social context and there is a need to be curbed by reason and decorum because they see man with vices. </a:t>
            </a:r>
          </a:p>
          <a:p>
            <a:pPr>
              <a:buNone/>
            </a:pPr>
            <a:r>
              <a:rPr lang="en-GB" sz="3600" b="1" dirty="0">
                <a:effectLst>
                  <a:outerShdw blurRad="38100" dist="38100" dir="2700000" algn="tl">
                    <a:srgbClr val="000000">
                      <a:alpha val="43137"/>
                    </a:srgbClr>
                  </a:outerShdw>
                </a:effectLst>
                <a:latin typeface="Times New Roman" pitchFamily="18" charset="0"/>
                <a:cs typeface="Times New Roman" pitchFamily="18" charset="0"/>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046C96-5853-EF46-B3E8-5E2B45470CB9}"/>
              </a:ext>
            </a:extLst>
          </p:cNvPr>
          <p:cNvSpPr>
            <a:spLocks noGrp="1"/>
          </p:cNvSpPr>
          <p:nvPr>
            <p:ph idx="1"/>
          </p:nvPr>
        </p:nvSpPr>
        <p:spPr>
          <a:xfrm>
            <a:off x="609598" y="2160590"/>
            <a:ext cx="7202761" cy="3880773"/>
          </a:xfrm>
        </p:spPr>
        <p:txBody>
          <a:bodyPr>
            <a:normAutofit/>
          </a:bodyPr>
          <a:lstStyle/>
          <a:p>
            <a:r>
              <a:rPr lang="en-GB" sz="2800" dirty="0">
                <a:effectLst>
                  <a:outerShdw blurRad="38100" dist="38100" dir="2700000" algn="tl">
                    <a:srgbClr val="000000">
                      <a:alpha val="43137"/>
                    </a:srgbClr>
                  </a:outerShdw>
                </a:effectLst>
                <a:latin typeface="Times New Roman" pitchFamily="18" charset="0"/>
                <a:cs typeface="Times New Roman" pitchFamily="18" charset="0"/>
              </a:rPr>
              <a:t>Due to the emphasis on reason and exclusion of poetic touch, the age is also known as the ‘Age of Prose and Reason’.</a:t>
            </a:r>
            <a:endParaRPr lang="en-US" sz="2800" dirty="0"/>
          </a:p>
        </p:txBody>
      </p:sp>
    </p:spTree>
    <p:extLst>
      <p:ext uri="{BB962C8B-B14F-4D97-AF65-F5344CB8AC3E}">
        <p14:creationId xmlns:p14="http://schemas.microsoft.com/office/powerpoint/2010/main" val="16005446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665702-3B3B-DF48-AF90-37D64C37C727}"/>
              </a:ext>
            </a:extLst>
          </p:cNvPr>
          <p:cNvSpPr>
            <a:spLocks noGrp="1"/>
          </p:cNvSpPr>
          <p:nvPr>
            <p:ph idx="1"/>
          </p:nvPr>
        </p:nvSpPr>
        <p:spPr>
          <a:xfrm>
            <a:off x="609598" y="2160590"/>
            <a:ext cx="7202761" cy="3880773"/>
          </a:xfrm>
        </p:spPr>
        <p:txBody>
          <a:bodyPr/>
          <a:lstStyle/>
          <a:p>
            <a:r>
              <a:rPr lang="en-IN" sz="2400" dirty="0">
                <a:latin typeface="Franklin Gothic Medium" panose="020B0603020102020204" pitchFamily="34" charset="0"/>
              </a:rPr>
              <a:t>Some popular types of literature included:</a:t>
            </a:r>
          </a:p>
          <a:p>
            <a:r>
              <a:rPr lang="en-IN" sz="2400" dirty="0">
                <a:latin typeface="Franklin Gothic Medium" panose="020B0603020102020204" pitchFamily="34" charset="0"/>
              </a:rPr>
              <a:t>Parody</a:t>
            </a:r>
          </a:p>
          <a:p>
            <a:r>
              <a:rPr lang="en-IN" sz="2400" dirty="0">
                <a:latin typeface="Franklin Gothic Medium" panose="020B0603020102020204" pitchFamily="34" charset="0"/>
              </a:rPr>
              <a:t>Essays</a:t>
            </a:r>
          </a:p>
          <a:p>
            <a:r>
              <a:rPr lang="en-IN" sz="2400" dirty="0">
                <a:latin typeface="Franklin Gothic Medium" panose="020B0603020102020204" pitchFamily="34" charset="0"/>
              </a:rPr>
              <a:t>Satire</a:t>
            </a:r>
          </a:p>
          <a:p>
            <a:r>
              <a:rPr lang="en-IN" sz="2400" dirty="0">
                <a:latin typeface="Franklin Gothic Medium" panose="020B0603020102020204" pitchFamily="34" charset="0"/>
              </a:rPr>
              <a:t>Letters</a:t>
            </a:r>
          </a:p>
          <a:p>
            <a:r>
              <a:rPr lang="en-IN" sz="2400" dirty="0">
                <a:latin typeface="Franklin Gothic Medium" panose="020B0603020102020204" pitchFamily="34" charset="0"/>
              </a:rPr>
              <a:t>Fables</a:t>
            </a:r>
          </a:p>
          <a:p>
            <a:r>
              <a:rPr lang="en-IN" sz="2400" dirty="0">
                <a:latin typeface="Franklin Gothic Medium" panose="020B0603020102020204" pitchFamily="34" charset="0"/>
              </a:rPr>
              <a:t>Melodrama, and</a:t>
            </a:r>
          </a:p>
          <a:p>
            <a:r>
              <a:rPr lang="en-IN" sz="2400" dirty="0">
                <a:latin typeface="Franklin Gothic Medium" panose="020B0603020102020204" pitchFamily="34" charset="0"/>
              </a:rPr>
              <a:t>Rhyming with couplets</a:t>
            </a:r>
          </a:p>
          <a:p>
            <a:endParaRPr lang="en-US" dirty="0"/>
          </a:p>
        </p:txBody>
      </p:sp>
    </p:spTree>
    <p:extLst>
      <p:ext uri="{BB962C8B-B14F-4D97-AF65-F5344CB8AC3E}">
        <p14:creationId xmlns:p14="http://schemas.microsoft.com/office/powerpoint/2010/main" val="3463237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HEROIC</a:t>
            </a:r>
            <a:r>
              <a:rPr lang="en-GB" sz="4800" dirty="0">
                <a:solidFill>
                  <a:srgbClr val="C00000"/>
                </a:solidFill>
                <a:effectLst>
                  <a:outerShdw blurRad="38100" dist="38100" dir="2700000" algn="tl" rotWithShape="0">
                    <a:srgbClr val="000000">
                      <a:alpha val="43137"/>
                    </a:srgbClr>
                  </a:outerShdw>
                </a:effectLst>
                <a:latin typeface="Times New Roman" pitchFamily="18" charset="0"/>
                <a:cs typeface="Times New Roman" pitchFamily="18" charset="0"/>
              </a:rPr>
              <a:t> COUPLET</a:t>
            </a:r>
          </a:p>
        </p:txBody>
      </p:sp>
      <p:sp>
        <p:nvSpPr>
          <p:cNvPr id="3" name="Content Placeholder 2"/>
          <p:cNvSpPr>
            <a:spLocks noGrp="1"/>
          </p:cNvSpPr>
          <p:nvPr>
            <p:ph idx="1"/>
          </p:nvPr>
        </p:nvSpPr>
        <p:spPr>
          <a:xfrm>
            <a:off x="179512" y="2160590"/>
            <a:ext cx="7632848" cy="3880773"/>
          </a:xfrm>
        </p:spPr>
        <p:txBody>
          <a:bodyPr>
            <a:normAutofit/>
          </a:bodyPr>
          <a:lstStyle/>
          <a:p>
            <a:pPr>
              <a:buNone/>
            </a:pPr>
            <a:r>
              <a:rPr lang="en-GB" sz="2400" dirty="0">
                <a:effectLst>
                  <a:outerShdw blurRad="38100" dist="38100" dir="2700000" algn="tl">
                    <a:srgbClr val="000000">
                      <a:alpha val="43137"/>
                    </a:srgbClr>
                  </a:outerShdw>
                </a:effectLst>
                <a:latin typeface="Times New Roman" pitchFamily="18" charset="0"/>
                <a:cs typeface="Times New Roman" pitchFamily="18" charset="0"/>
              </a:rPr>
              <a:t>Heroic couplet was the popular medium of expression in Neo-Classicism.</a:t>
            </a:r>
          </a:p>
          <a:p>
            <a:pPr>
              <a:buNone/>
            </a:pPr>
            <a:r>
              <a:rPr lang="en-GB" sz="2400" dirty="0">
                <a:effectLst>
                  <a:outerShdw blurRad="38100" dist="38100" dir="2700000" algn="tl">
                    <a:srgbClr val="000000">
                      <a:alpha val="43137"/>
                    </a:srgbClr>
                  </a:outerShdw>
                </a:effectLst>
                <a:latin typeface="Times New Roman" pitchFamily="18" charset="0"/>
                <a:cs typeface="Times New Roman" pitchFamily="18" charset="0"/>
              </a:rPr>
              <a:t>Heroic couplet is basically an arrangement of iambic pentameter in a rhyming pair of lines.</a:t>
            </a:r>
          </a:p>
          <a:p>
            <a:pPr>
              <a:buNone/>
            </a:pPr>
            <a:r>
              <a:rPr lang="en-GB" sz="2400" dirty="0">
                <a:effectLst>
                  <a:outerShdw blurRad="38100" dist="38100" dir="2700000" algn="tl">
                    <a:srgbClr val="000000">
                      <a:alpha val="43137"/>
                    </a:srgbClr>
                  </a:outerShdw>
                </a:effectLst>
                <a:latin typeface="Times New Roman" pitchFamily="18" charset="0"/>
                <a:cs typeface="Times New Roman" pitchFamily="18" charset="0"/>
              </a:rPr>
              <a:t>It is mostly used in epic and narrative poetry for relating themes of heroism.</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Examples of Heroic Couplet</a:t>
            </a:r>
            <a:br>
              <a:rPr lang="en-GB" sz="40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endParaRPr lang="en-GB" sz="40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251520" y="2160590"/>
            <a:ext cx="7344816" cy="3880773"/>
          </a:xfrm>
        </p:spPr>
        <p:txBody>
          <a:bodyPr>
            <a:noAutofit/>
          </a:bodyPr>
          <a:lstStyle/>
          <a:p>
            <a:pPr>
              <a:buNone/>
            </a:pPr>
            <a:r>
              <a:rPr lang="en-GB" sz="2400" dirty="0">
                <a:effectLst>
                  <a:outerShdw blurRad="38100" dist="38100" dir="2700000" algn="tl">
                    <a:srgbClr val="000000">
                      <a:alpha val="43137"/>
                    </a:srgbClr>
                  </a:outerShdw>
                </a:effectLst>
                <a:latin typeface="Times New Roman" pitchFamily="18" charset="0"/>
                <a:cs typeface="Times New Roman" pitchFamily="18" charset="0"/>
              </a:rPr>
              <a:t>1</a:t>
            </a:r>
            <a:r>
              <a:rPr lang="en-GB" sz="2400" i="1" dirty="0">
                <a:effectLst>
                  <a:outerShdw blurRad="38100" dist="38100" dir="2700000" algn="tl">
                    <a:srgbClr val="000000">
                      <a:alpha val="43137"/>
                    </a:srgbClr>
                  </a:outerShdw>
                </a:effectLst>
                <a:latin typeface="Times New Roman" pitchFamily="18" charset="0"/>
                <a:cs typeface="Times New Roman" pitchFamily="18" charset="0"/>
              </a:rPr>
              <a:t>.’Tis  hard to say, if greater Want to</a:t>
            </a:r>
          </a:p>
          <a:p>
            <a:pPr>
              <a:buNone/>
            </a:pPr>
            <a:r>
              <a:rPr lang="en-GB" sz="2400" i="1" dirty="0">
                <a:effectLst>
                  <a:outerShdw blurRad="38100" dist="38100" dir="2700000" algn="tl">
                    <a:srgbClr val="000000">
                      <a:alpha val="43137"/>
                    </a:srgbClr>
                  </a:outerShdw>
                </a:effectLst>
                <a:latin typeface="Times New Roman" pitchFamily="18" charset="0"/>
                <a:cs typeface="Times New Roman" pitchFamily="18" charset="0"/>
              </a:rPr>
              <a:t>     skill</a:t>
            </a:r>
          </a:p>
          <a:p>
            <a:pPr>
              <a:buNone/>
            </a:pPr>
            <a:r>
              <a:rPr lang="en-GB" sz="2400" i="1" dirty="0">
                <a:effectLst>
                  <a:outerShdw blurRad="38100" dist="38100" dir="2700000" algn="tl">
                    <a:srgbClr val="000000">
                      <a:alpha val="43137"/>
                    </a:srgbClr>
                  </a:outerShdw>
                </a:effectLst>
                <a:latin typeface="Times New Roman" pitchFamily="18" charset="0"/>
                <a:cs typeface="Times New Roman" pitchFamily="18" charset="0"/>
              </a:rPr>
              <a:t>Appear in Writing or Judging ill.”</a:t>
            </a:r>
          </a:p>
          <a:p>
            <a:pPr algn="ctr">
              <a:buNone/>
            </a:pPr>
            <a:r>
              <a:rPr lang="en-GB" sz="2400"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-An Essay on Criticism  </a:t>
            </a:r>
          </a:p>
          <a:p>
            <a:pPr>
              <a:buNone/>
            </a:pPr>
            <a:r>
              <a:rPr lang="en-GB" sz="2400" i="1" dirty="0">
                <a:effectLst>
                  <a:outerShdw blurRad="38100" dist="38100" dir="2700000" algn="tl">
                    <a:srgbClr val="000000">
                      <a:alpha val="43137"/>
                    </a:srgbClr>
                  </a:outerShdw>
                </a:effectLst>
                <a:latin typeface="Times New Roman" pitchFamily="18" charset="0"/>
                <a:cs typeface="Times New Roman" pitchFamily="18" charset="0"/>
              </a:rPr>
              <a:t>2.Here Thou, great Anna! Whom three Realms obey,</a:t>
            </a:r>
          </a:p>
          <a:p>
            <a:pPr>
              <a:buNone/>
            </a:pPr>
            <a:r>
              <a:rPr lang="en-GB" sz="2400" i="1" dirty="0">
                <a:effectLst>
                  <a:outerShdw blurRad="38100" dist="38100" dir="2700000" algn="tl">
                    <a:srgbClr val="000000">
                      <a:alpha val="43137"/>
                    </a:srgbClr>
                  </a:outerShdw>
                </a:effectLst>
                <a:latin typeface="Times New Roman" pitchFamily="18" charset="0"/>
                <a:cs typeface="Times New Roman" pitchFamily="18" charset="0"/>
              </a:rPr>
              <a:t>Dost sometimes Counsel take- and sometimes Tea.     </a:t>
            </a:r>
            <a:r>
              <a:rPr lang="en-GB" sz="2400" i="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-The Rape of Lock</a:t>
            </a:r>
          </a:p>
          <a:p>
            <a:pPr>
              <a:buNone/>
            </a:pPr>
            <a:r>
              <a:rPr lang="en-GB" sz="2400" i="1" dirty="0">
                <a:effectLst>
                  <a:outerShdw blurRad="38100" dist="38100" dir="2700000" algn="tl">
                    <a:srgbClr val="000000">
                      <a:alpha val="43137"/>
                    </a:srgbClr>
                  </a:outerShdw>
                </a:effectLst>
                <a:latin typeface="Times New Roman" pitchFamily="18" charset="0"/>
                <a:cs typeface="Times New Roman" pitchFamily="18" charset="0"/>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Periodical Essays </a:t>
            </a:r>
          </a:p>
        </p:txBody>
      </p:sp>
      <p:sp>
        <p:nvSpPr>
          <p:cNvPr id="3" name="Content Placeholder 2"/>
          <p:cNvSpPr>
            <a:spLocks noGrp="1"/>
          </p:cNvSpPr>
          <p:nvPr>
            <p:ph idx="1"/>
          </p:nvPr>
        </p:nvSpPr>
        <p:spPr>
          <a:xfrm>
            <a:off x="323528" y="2160590"/>
            <a:ext cx="7920879" cy="3880773"/>
          </a:xfrm>
        </p:spPr>
        <p:txBody>
          <a:bodyPr>
            <a:normAutofit/>
          </a:bodyPr>
          <a:lstStyle/>
          <a:p>
            <a:pPr>
              <a:buNone/>
            </a:pPr>
            <a:r>
              <a:rPr lang="en-GB" sz="2800" dirty="0">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In Augustan age there was the emergence of Journalism and  Periodical Essays.</a:t>
            </a:r>
          </a:p>
          <a:p>
            <a:pPr>
              <a:buNone/>
            </a:pPr>
            <a:r>
              <a:rPr lang="en-GB" sz="3200" dirty="0">
                <a:effectLst>
                  <a:outerShdw blurRad="38100" dist="38100" dir="2700000" algn="tl">
                    <a:srgbClr val="000000">
                      <a:alpha val="43137"/>
                    </a:srgbClr>
                  </a:outerShdw>
                </a:effectLst>
                <a:latin typeface="Times New Roman" pitchFamily="18" charset="0"/>
                <a:cs typeface="Times New Roman" pitchFamily="18" charset="0"/>
              </a:rPr>
              <a:t>   Periodical essay, a kind of writing that is issued on a regular basis as a part of a series in edition such as journals, magazines, newspapers or comic books.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pPr>
              <a:buNone/>
            </a:pPr>
            <a:r>
              <a:rPr lang="en-GB" sz="3600" b="1" dirty="0">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The periodical essay appeared in the early 1700s and got its success in the mid of 18</a:t>
            </a:r>
            <a:r>
              <a:rPr lang="en-GB" sz="3200" baseline="30000" dirty="0">
                <a:effectLst>
                  <a:outerShdw blurRad="38100" dist="38100" dir="2700000" algn="tl">
                    <a:srgbClr val="000000">
                      <a:alpha val="43137"/>
                    </a:srgbClr>
                  </a:outerShdw>
                </a:effectLst>
                <a:latin typeface="Times New Roman" pitchFamily="18" charset="0"/>
                <a:cs typeface="Times New Roman" pitchFamily="18" charset="0"/>
              </a:rPr>
              <a:t>th</a:t>
            </a:r>
            <a:r>
              <a:rPr lang="en-GB" sz="3200" dirty="0">
                <a:effectLst>
                  <a:outerShdw blurRad="38100" dist="38100" dir="2700000" algn="tl">
                    <a:srgbClr val="000000">
                      <a:alpha val="43137"/>
                    </a:srgbClr>
                  </a:outerShdw>
                </a:effectLst>
                <a:latin typeface="Times New Roman" pitchFamily="18" charset="0"/>
                <a:cs typeface="Times New Roman" pitchFamily="18" charset="0"/>
              </a:rPr>
              <a:t> century.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0" y="2160590"/>
            <a:ext cx="7668344" cy="4220738"/>
          </a:xfrm>
        </p:spPr>
        <p:txBody>
          <a:bodyPr>
            <a:normAutofit/>
          </a:bodyPr>
          <a:lstStyle/>
          <a:p>
            <a:pPr>
              <a:buNone/>
            </a:pPr>
            <a:r>
              <a:rPr lang="en-GB" dirty="0"/>
              <a:t>  </a:t>
            </a:r>
            <a:r>
              <a:rPr lang="en-GB" sz="3200" i="1" dirty="0">
                <a:effectLst>
                  <a:outerShdw blurRad="38100" dist="38100" dir="2700000" algn="tl">
                    <a:srgbClr val="000000">
                      <a:alpha val="43137"/>
                    </a:srgbClr>
                  </a:outerShdw>
                </a:effectLst>
                <a:latin typeface="Times New Roman" pitchFamily="18" charset="0"/>
                <a:cs typeface="Times New Roman" pitchFamily="18" charset="0"/>
              </a:rPr>
              <a:t>The </a:t>
            </a:r>
            <a:r>
              <a:rPr lang="en-GB" sz="3200" i="1" dirty="0" err="1">
                <a:effectLst>
                  <a:outerShdw blurRad="38100" dist="38100" dir="2700000" algn="tl">
                    <a:srgbClr val="000000">
                      <a:alpha val="43137"/>
                    </a:srgbClr>
                  </a:outerShdw>
                </a:effectLst>
                <a:latin typeface="Times New Roman" pitchFamily="18" charset="0"/>
                <a:cs typeface="Times New Roman" pitchFamily="18" charset="0"/>
              </a:rPr>
              <a:t>Tatler</a:t>
            </a:r>
            <a:r>
              <a:rPr lang="en-GB" sz="3200" i="1" dirty="0">
                <a:effectLst>
                  <a:outerShdw blurRad="38100" dist="38100" dir="2700000" algn="tl">
                    <a:srgbClr val="000000">
                      <a:alpha val="43137"/>
                    </a:srgbClr>
                  </a:outerShdw>
                </a:effectLst>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and </a:t>
            </a:r>
            <a:r>
              <a:rPr lang="en-GB" sz="3200" i="1" dirty="0">
                <a:effectLst>
                  <a:outerShdw blurRad="38100" dist="38100" dir="2700000" algn="tl">
                    <a:srgbClr val="000000">
                      <a:alpha val="43137"/>
                    </a:srgbClr>
                  </a:outerShdw>
                </a:effectLst>
                <a:latin typeface="Times New Roman" pitchFamily="18" charset="0"/>
                <a:cs typeface="Times New Roman" pitchFamily="18" charset="0"/>
              </a:rPr>
              <a:t>The Spectator </a:t>
            </a:r>
            <a:r>
              <a:rPr lang="en-GB" sz="3200" dirty="0">
                <a:effectLst>
                  <a:outerShdw blurRad="38100" dist="38100" dir="2700000" algn="tl">
                    <a:srgbClr val="000000">
                      <a:alpha val="43137"/>
                    </a:srgbClr>
                  </a:outerShdw>
                </a:effectLst>
                <a:latin typeface="Times New Roman" pitchFamily="18" charset="0"/>
                <a:cs typeface="Times New Roman" pitchFamily="18" charset="0"/>
              </a:rPr>
              <a:t>were popular periodicals of 18</a:t>
            </a:r>
            <a:r>
              <a:rPr lang="en-GB" sz="3200" baseline="30000" dirty="0">
                <a:effectLst>
                  <a:outerShdw blurRad="38100" dist="38100" dir="2700000" algn="tl">
                    <a:srgbClr val="000000">
                      <a:alpha val="43137"/>
                    </a:srgbClr>
                  </a:outerShdw>
                </a:effectLst>
                <a:latin typeface="Times New Roman" pitchFamily="18" charset="0"/>
                <a:cs typeface="Times New Roman" pitchFamily="18" charset="0"/>
              </a:rPr>
              <a:t>th</a:t>
            </a:r>
            <a:r>
              <a:rPr lang="en-GB" sz="3200" dirty="0">
                <a:effectLst>
                  <a:outerShdw blurRad="38100" dist="38100" dir="2700000" algn="tl">
                    <a:srgbClr val="000000">
                      <a:alpha val="43137"/>
                    </a:srgbClr>
                  </a:outerShdw>
                </a:effectLst>
                <a:latin typeface="Times New Roman" pitchFamily="18" charset="0"/>
                <a:cs typeface="Times New Roman" pitchFamily="18" charset="0"/>
              </a:rPr>
              <a:t> century.</a:t>
            </a:r>
          </a:p>
          <a:p>
            <a:pPr>
              <a:buNone/>
            </a:pPr>
            <a:r>
              <a:rPr lang="en-GB" sz="3200" dirty="0">
                <a:effectLst>
                  <a:outerShdw blurRad="38100" dist="38100" dir="2700000" algn="tl">
                    <a:srgbClr val="000000">
                      <a:alpha val="43137"/>
                    </a:srgbClr>
                  </a:outerShdw>
                </a:effectLst>
                <a:latin typeface="Times New Roman" pitchFamily="18" charset="0"/>
                <a:cs typeface="Times New Roman" pitchFamily="18" charset="0"/>
              </a:rPr>
              <a:t>   Richard Steele and Joseph Addison were the chief exponents of periodical essays in 18</a:t>
            </a:r>
            <a:r>
              <a:rPr lang="en-GB" sz="3200" baseline="30000" dirty="0">
                <a:effectLst>
                  <a:outerShdw blurRad="38100" dist="38100" dir="2700000" algn="tl">
                    <a:srgbClr val="000000">
                      <a:alpha val="43137"/>
                    </a:srgbClr>
                  </a:outerShdw>
                </a:effectLst>
                <a:latin typeface="Times New Roman" pitchFamily="18" charset="0"/>
                <a:cs typeface="Times New Roman" pitchFamily="18" charset="0"/>
              </a:rPr>
              <a:t>th</a:t>
            </a:r>
            <a:r>
              <a:rPr lang="en-GB" sz="3200" dirty="0">
                <a:effectLst>
                  <a:outerShdw blurRad="38100" dist="38100" dir="2700000" algn="tl">
                    <a:srgbClr val="000000">
                      <a:alpha val="43137"/>
                    </a:srgbClr>
                  </a:outerShdw>
                </a:effectLst>
                <a:latin typeface="Times New Roman" pitchFamily="18" charset="0"/>
                <a:cs typeface="Times New Roman" pitchFamily="18" charset="0"/>
              </a:rPr>
              <a:t> century.</a:t>
            </a:r>
          </a:p>
          <a:p>
            <a:pPr>
              <a:buNone/>
            </a:pPr>
            <a:r>
              <a:rPr lang="en-GB" sz="3200" dirty="0">
                <a:effectLst>
                  <a:outerShdw blurRad="38100" dist="38100" dir="2700000" algn="tl">
                    <a:srgbClr val="000000">
                      <a:alpha val="43137"/>
                    </a:srgbClr>
                  </a:outerShdw>
                </a:effectLst>
                <a:latin typeface="Times New Roman" pitchFamily="18" charset="0"/>
                <a:cs typeface="Times New Roman" pitchFamily="18" charset="0"/>
              </a:rPr>
              <a:t>    Periodical essays later led to the development of novels.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Age of Dr. Johnson</a:t>
            </a:r>
          </a:p>
        </p:txBody>
      </p:sp>
      <p:sp>
        <p:nvSpPr>
          <p:cNvPr id="3" name="Content Placeholder 2"/>
          <p:cNvSpPr>
            <a:spLocks noGrp="1"/>
          </p:cNvSpPr>
          <p:nvPr>
            <p:ph idx="1"/>
          </p:nvPr>
        </p:nvSpPr>
        <p:spPr>
          <a:xfrm>
            <a:off x="179512" y="2160590"/>
            <a:ext cx="7560840" cy="3880773"/>
          </a:xfrm>
        </p:spPr>
        <p:txBody>
          <a:bodyPr>
            <a:normAutofit/>
          </a:bodyPr>
          <a:lstStyle/>
          <a:p>
            <a:pPr>
              <a:buNone/>
            </a:pPr>
            <a:r>
              <a:rPr lang="en-GB" sz="3600" dirty="0">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Age of Johnson was dominated by Dr. Samuel Johnson who was famous  for “</a:t>
            </a:r>
            <a:r>
              <a:rPr lang="en-GB" sz="3200" i="1" dirty="0">
                <a:effectLst>
                  <a:outerShdw blurRad="38100" dist="38100" dir="2700000" algn="tl">
                    <a:srgbClr val="000000">
                      <a:alpha val="43137"/>
                    </a:srgbClr>
                  </a:outerShdw>
                </a:effectLst>
                <a:latin typeface="Times New Roman" pitchFamily="18" charset="0"/>
                <a:cs typeface="Times New Roman" pitchFamily="18" charset="0"/>
              </a:rPr>
              <a:t>Dictionary of English Language”(1745-55)</a:t>
            </a:r>
          </a:p>
          <a:p>
            <a:endParaRPr lang="en-GB" sz="3600" b="1"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6"/>
            <a:ext cx="8229600" cy="1143000"/>
          </a:xfrm>
        </p:spPr>
        <p:txBody>
          <a:bodyPr>
            <a:normAutofit/>
          </a:bodyPr>
          <a:lstStyle/>
          <a:p>
            <a:r>
              <a:rPr lang="en-GB" sz="4800" dirty="0">
                <a:solidFill>
                  <a:srgbClr val="C00000"/>
                </a:solidFill>
                <a:latin typeface="Times New Roman" pitchFamily="18" charset="0"/>
                <a:cs typeface="Times New Roman" pitchFamily="18" charset="0"/>
              </a:rPr>
              <a:t>INTRODUCTION</a:t>
            </a:r>
          </a:p>
        </p:txBody>
      </p:sp>
      <p:sp>
        <p:nvSpPr>
          <p:cNvPr id="3" name="Content Placeholder 2"/>
          <p:cNvSpPr>
            <a:spLocks noGrp="1"/>
          </p:cNvSpPr>
          <p:nvPr>
            <p:ph idx="1"/>
          </p:nvPr>
        </p:nvSpPr>
        <p:spPr>
          <a:xfrm>
            <a:off x="107504" y="1628800"/>
            <a:ext cx="7560840" cy="4412563"/>
          </a:xfrm>
        </p:spPr>
        <p:txBody>
          <a:bodyPr>
            <a:normAutofit/>
          </a:bodyPr>
          <a:lstStyle/>
          <a:p>
            <a:pPr>
              <a:buNone/>
            </a:pPr>
            <a:r>
              <a:rPr lang="en-GB"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GB" sz="3200" dirty="0">
                <a:effectLst>
                  <a:outerShdw blurRad="38100" dist="38100" dir="2700000" algn="tl">
                    <a:srgbClr val="000000">
                      <a:alpha val="43137"/>
                    </a:srgbClr>
                  </a:outerShdw>
                </a:effectLst>
                <a:latin typeface="Times New Roman" pitchFamily="18" charset="0"/>
                <a:cs typeface="Times New Roman" pitchFamily="18" charset="0"/>
              </a:rPr>
              <a:t>Neo Classical age is basically defined as the imitation  of  classicism. Literally  ‘neo’ means new and ‘classical’  refers to the style and works of the ancient writers of Greece and Rome. Together it refers to the rebirth or revival of classical learning.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Comedy</a:t>
            </a:r>
            <a:r>
              <a:rPr lang="en-GB" sz="4800" dirty="0">
                <a:solidFill>
                  <a:srgbClr val="C00000"/>
                </a:solidFill>
                <a:effectLst>
                  <a:outerShdw blurRad="38100" dist="38100" dir="2700000" algn="tl" rotWithShape="0">
                    <a:srgbClr val="000000">
                      <a:alpha val="43137"/>
                    </a:srgbClr>
                  </a:outerShdw>
                </a:effectLst>
                <a:latin typeface="Times New Roman" pitchFamily="18" charset="0"/>
                <a:cs typeface="Times New Roman" pitchFamily="18" charset="0"/>
              </a:rPr>
              <a:t> of Manners</a:t>
            </a:r>
          </a:p>
        </p:txBody>
      </p:sp>
      <p:sp>
        <p:nvSpPr>
          <p:cNvPr id="3" name="Content Placeholder 2"/>
          <p:cNvSpPr>
            <a:spLocks noGrp="1"/>
          </p:cNvSpPr>
          <p:nvPr>
            <p:ph idx="1"/>
          </p:nvPr>
        </p:nvSpPr>
        <p:spPr>
          <a:xfrm>
            <a:off x="179512" y="2160590"/>
            <a:ext cx="8496943" cy="3880773"/>
          </a:xfrm>
        </p:spPr>
        <p:txBody>
          <a:bodyPr>
            <a:normAutofit fontScale="47500" lnSpcReduction="20000"/>
          </a:bodyPr>
          <a:lstStyle/>
          <a:p>
            <a:pPr>
              <a:buNone/>
            </a:pPr>
            <a:r>
              <a:rPr lang="en-GB" sz="3600" dirty="0">
                <a:latin typeface="Times New Roman" pitchFamily="18" charset="0"/>
                <a:cs typeface="Times New Roman" pitchFamily="18" charset="0"/>
              </a:rPr>
              <a:t>      </a:t>
            </a:r>
            <a:r>
              <a:rPr lang="en-GB" sz="6700" dirty="0">
                <a:effectLst>
                  <a:outerShdw blurRad="38100" dist="38100" dir="2700000" algn="tl">
                    <a:srgbClr val="000000">
                      <a:alpha val="43137"/>
                    </a:srgbClr>
                  </a:outerShdw>
                </a:effectLst>
                <a:latin typeface="Times New Roman" pitchFamily="18" charset="0"/>
                <a:cs typeface="Times New Roman" pitchFamily="18" charset="0"/>
              </a:rPr>
              <a:t>Comedy of manners were designed to satirise the vices and follies of the elite class.</a:t>
            </a:r>
          </a:p>
          <a:p>
            <a:pPr>
              <a:buNone/>
            </a:pPr>
            <a:r>
              <a:rPr lang="en-GB" sz="6700" dirty="0">
                <a:effectLst>
                  <a:outerShdw blurRad="38100" dist="38100" dir="2700000" algn="tl">
                    <a:srgbClr val="000000">
                      <a:alpha val="43137"/>
                    </a:srgbClr>
                  </a:outerShdw>
                </a:effectLst>
                <a:latin typeface="Times New Roman" pitchFamily="18" charset="0"/>
                <a:cs typeface="Times New Roman" pitchFamily="18" charset="0"/>
              </a:rPr>
              <a:t>   William Congreve, George Etherege, and   William </a:t>
            </a:r>
            <a:r>
              <a:rPr lang="en-GB" sz="6700" dirty="0" err="1">
                <a:effectLst>
                  <a:outerShdw blurRad="38100" dist="38100" dir="2700000" algn="tl">
                    <a:srgbClr val="000000">
                      <a:alpha val="43137"/>
                    </a:srgbClr>
                  </a:outerShdw>
                </a:effectLst>
                <a:latin typeface="Times New Roman" pitchFamily="18" charset="0"/>
                <a:cs typeface="Times New Roman" pitchFamily="18" charset="0"/>
              </a:rPr>
              <a:t>Wycherly</a:t>
            </a:r>
            <a:r>
              <a:rPr lang="en-GB" sz="6700" dirty="0">
                <a:effectLst>
                  <a:outerShdw blurRad="38100" dist="38100" dir="2700000" algn="tl">
                    <a:srgbClr val="000000">
                      <a:alpha val="43137"/>
                    </a:srgbClr>
                  </a:outerShdw>
                </a:effectLst>
                <a:latin typeface="Times New Roman" pitchFamily="18" charset="0"/>
                <a:cs typeface="Times New Roman" pitchFamily="18" charset="0"/>
              </a:rPr>
              <a:t> are some known figures of this genre.</a:t>
            </a:r>
          </a:p>
          <a:p>
            <a:pPr>
              <a:buNone/>
            </a:pPr>
            <a:r>
              <a:rPr lang="en-GB" sz="6700" dirty="0">
                <a:effectLst>
                  <a:outerShdw blurRad="38100" dist="38100" dir="2700000" algn="tl">
                    <a:srgbClr val="000000">
                      <a:alpha val="43137"/>
                    </a:srgbClr>
                  </a:outerShdw>
                </a:effectLst>
                <a:latin typeface="Times New Roman" pitchFamily="18" charset="0"/>
                <a:cs typeface="Times New Roman" pitchFamily="18" charset="0"/>
              </a:rPr>
              <a:t>    </a:t>
            </a:r>
            <a:r>
              <a:rPr lang="en-GB" sz="6700" i="1" dirty="0">
                <a:effectLst>
                  <a:outerShdw blurRad="38100" dist="38100" dir="2700000" algn="tl">
                    <a:srgbClr val="000000">
                      <a:alpha val="43137"/>
                    </a:srgbClr>
                  </a:outerShdw>
                </a:effectLst>
                <a:latin typeface="Times New Roman" pitchFamily="18" charset="0"/>
                <a:cs typeface="Times New Roman" pitchFamily="18" charset="0"/>
              </a:rPr>
              <a:t>The Way of the World </a:t>
            </a:r>
            <a:r>
              <a:rPr lang="en-GB" sz="6700" dirty="0">
                <a:effectLst>
                  <a:outerShdw blurRad="38100" dist="38100" dir="2700000" algn="tl">
                    <a:srgbClr val="000000">
                      <a:alpha val="43137"/>
                    </a:srgbClr>
                  </a:outerShdw>
                </a:effectLst>
                <a:latin typeface="Times New Roman" pitchFamily="18" charset="0"/>
                <a:cs typeface="Times New Roman" pitchFamily="18" charset="0"/>
              </a:rPr>
              <a:t>by Congreve is  best known examples of it.</a:t>
            </a:r>
          </a:p>
          <a:p>
            <a:pPr>
              <a:buNone/>
            </a:pPr>
            <a:r>
              <a:rPr lang="en-GB" sz="6700" b="1" dirty="0">
                <a:effectLst>
                  <a:outerShdw blurRad="38100" dist="38100" dir="2700000" algn="tl">
                    <a:srgbClr val="000000">
                      <a:alpha val="43137"/>
                    </a:srgbClr>
                  </a:outerShdw>
                </a:effectLst>
                <a:latin typeface="Times New Roman" pitchFamily="18" charset="0"/>
                <a:cs typeface="Times New Roman" pitchFamily="18" charset="0"/>
              </a:rPr>
              <a:t>    </a:t>
            </a:r>
          </a:p>
          <a:p>
            <a:endParaRPr lang="en-GB"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48A56A-409F-F549-92A7-3EBB00FFE595}"/>
              </a:ext>
            </a:extLst>
          </p:cNvPr>
          <p:cNvSpPr>
            <a:spLocks noGrp="1"/>
          </p:cNvSpPr>
          <p:nvPr>
            <p:ph idx="1"/>
          </p:nvPr>
        </p:nvSpPr>
        <p:spPr/>
        <p:txBody>
          <a:bodyPr>
            <a:normAutofit/>
          </a:bodyPr>
          <a:lstStyle/>
          <a:p>
            <a:r>
              <a:rPr lang="en-IN" sz="2400" dirty="0"/>
              <a:t>The period is called </a:t>
            </a:r>
            <a:r>
              <a:rPr lang="en-IN" sz="2400" i="1" dirty="0"/>
              <a:t>neoclassical</a:t>
            </a:r>
            <a:r>
              <a:rPr lang="en-IN" sz="2400" dirty="0"/>
              <a:t> because its writers looked back to the ideals and art forms of classical times, emphasizing even more than their Renaissance predecessors the classical ideals of order and rational control.</a:t>
            </a:r>
            <a:endParaRPr lang="en-US" sz="2400" dirty="0"/>
          </a:p>
        </p:txBody>
      </p:sp>
    </p:spTree>
    <p:extLst>
      <p:ext uri="{BB962C8B-B14F-4D97-AF65-F5344CB8AC3E}">
        <p14:creationId xmlns:p14="http://schemas.microsoft.com/office/powerpoint/2010/main" val="4016539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340768"/>
            <a:ext cx="8136904" cy="4700595"/>
          </a:xfrm>
        </p:spPr>
        <p:txBody>
          <a:bodyPr>
            <a:normAutofit/>
          </a:bodyPr>
          <a:lstStyle/>
          <a:p>
            <a:pPr>
              <a:buNone/>
            </a:pPr>
            <a:r>
              <a:rPr lang="en-GB" sz="3600" b="1" dirty="0">
                <a:latin typeface="Times New Roman" pitchFamily="18" charset="0"/>
                <a:cs typeface="Times New Roman" pitchFamily="18" charset="0"/>
              </a:rPr>
              <a:t>    </a:t>
            </a:r>
            <a:r>
              <a:rPr lang="en-GB" sz="3600" dirty="0">
                <a:latin typeface="Times New Roman" pitchFamily="18" charset="0"/>
                <a:cs typeface="Times New Roman" pitchFamily="18" charset="0"/>
              </a:rPr>
              <a:t>Neo- Classicism refers to the style and works of the ancient writers of Greece and Rome.</a:t>
            </a:r>
          </a:p>
          <a:p>
            <a:pPr>
              <a:buNone/>
            </a:pPr>
            <a:r>
              <a:rPr lang="en-GB" sz="3600" dirty="0">
                <a:latin typeface="Times New Roman" pitchFamily="18" charset="0"/>
                <a:cs typeface="Times New Roman" pitchFamily="18" charset="0"/>
              </a:rPr>
              <a:t>    It is also known as </a:t>
            </a:r>
            <a:r>
              <a:rPr lang="en-GB" sz="3600" dirty="0">
                <a:solidFill>
                  <a:srgbClr val="C00000"/>
                </a:solidFill>
                <a:latin typeface="Times New Roman" pitchFamily="18" charset="0"/>
                <a:cs typeface="Times New Roman" pitchFamily="18" charset="0"/>
              </a:rPr>
              <a:t>Age of Prose and Reason.</a:t>
            </a:r>
          </a:p>
          <a:p>
            <a:pPr>
              <a:buNone/>
            </a:pPr>
            <a:r>
              <a:rPr lang="en-GB" sz="3600" dirty="0">
                <a:latin typeface="Times New Roman" pitchFamily="18" charset="0"/>
                <a:cs typeface="Times New Roman" pitchFamily="18" charset="0"/>
              </a:rPr>
              <a:t>    Matthew Arnold called it as </a:t>
            </a:r>
            <a:r>
              <a:rPr lang="en-GB" sz="3600" dirty="0">
                <a:solidFill>
                  <a:srgbClr val="C00000"/>
                </a:solidFill>
                <a:latin typeface="Times New Roman" pitchFamily="18" charset="0"/>
                <a:cs typeface="Times New Roman" pitchFamily="18" charset="0"/>
              </a:rPr>
              <a:t>“Our excellent and indispensible 18</a:t>
            </a:r>
            <a:r>
              <a:rPr lang="en-GB" sz="3600" baseline="30000" dirty="0">
                <a:solidFill>
                  <a:srgbClr val="C00000"/>
                </a:solidFill>
                <a:latin typeface="Times New Roman" pitchFamily="18" charset="0"/>
                <a:cs typeface="Times New Roman" pitchFamily="18" charset="0"/>
              </a:rPr>
              <a:t>th</a:t>
            </a:r>
            <a:r>
              <a:rPr lang="en-GB" sz="3600" dirty="0">
                <a:solidFill>
                  <a:srgbClr val="C00000"/>
                </a:solidFill>
                <a:latin typeface="Times New Roman" pitchFamily="18" charset="0"/>
                <a:cs typeface="Times New Roman" pitchFamily="18" charset="0"/>
              </a:rPr>
              <a:t> century”.</a:t>
            </a:r>
          </a:p>
          <a:p>
            <a:endParaRPr lang="en-GB" sz="36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609600"/>
            <a:ext cx="6912768" cy="1320800"/>
          </a:xfrm>
        </p:spPr>
        <p:txBody>
          <a:bodyPr>
            <a:noAutofit/>
          </a:bodyPr>
          <a:lstStyle/>
          <a:p>
            <a:r>
              <a:rPr lang="en-GB" sz="36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CLASSIFICATION OF </a:t>
            </a:r>
            <a:br>
              <a:rPr lang="en-GB" sz="36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r>
              <a:rPr lang="en-GB" sz="36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NEO-CLASSICAL AGE</a:t>
            </a:r>
          </a:p>
        </p:txBody>
      </p:sp>
      <p:sp>
        <p:nvSpPr>
          <p:cNvPr id="3" name="Content Placeholder 2"/>
          <p:cNvSpPr>
            <a:spLocks noGrp="1"/>
          </p:cNvSpPr>
          <p:nvPr>
            <p:ph idx="1"/>
          </p:nvPr>
        </p:nvSpPr>
        <p:spPr/>
        <p:txBody>
          <a:bodyPr>
            <a:normAutofit/>
          </a:bodyPr>
          <a:lstStyle/>
          <a:p>
            <a:pPr>
              <a:buNone/>
            </a:pPr>
            <a:r>
              <a:rPr lang="en-GB" sz="3600" b="1" dirty="0">
                <a:effectLst>
                  <a:outerShdw blurRad="38100" dist="38100" dir="2700000" algn="tl">
                    <a:srgbClr val="000000">
                      <a:alpha val="43137"/>
                    </a:srgbClr>
                  </a:outerShdw>
                </a:effectLst>
                <a:latin typeface="Times New Roman" pitchFamily="18" charset="0"/>
                <a:cs typeface="Times New Roman" pitchFamily="18" charset="0"/>
              </a:rPr>
              <a:t>   </a:t>
            </a:r>
            <a:r>
              <a:rPr lang="en-GB" sz="3600" dirty="0">
                <a:effectLst>
                  <a:outerShdw blurRad="38100" dist="38100" dir="2700000" algn="tl">
                    <a:srgbClr val="000000">
                      <a:alpha val="43137"/>
                    </a:srgbClr>
                  </a:outerShdw>
                </a:effectLst>
                <a:latin typeface="Times New Roman" pitchFamily="18" charset="0"/>
                <a:cs typeface="Times New Roman" pitchFamily="18" charset="0"/>
              </a:rPr>
              <a:t>It can mainly be classified into four parts-</a:t>
            </a:r>
          </a:p>
          <a:p>
            <a:pPr>
              <a:buNone/>
            </a:pPr>
            <a:r>
              <a:rPr lang="en-GB" sz="3600" dirty="0">
                <a:effectLst>
                  <a:outerShdw blurRad="38100" dist="38100" dir="2700000" algn="tl">
                    <a:srgbClr val="000000">
                      <a:alpha val="43137"/>
                    </a:srgbClr>
                  </a:outerShdw>
                </a:effectLst>
                <a:latin typeface="Times New Roman" pitchFamily="18" charset="0"/>
                <a:cs typeface="Times New Roman" pitchFamily="18" charset="0"/>
              </a:rPr>
              <a:t>    1.Restoration Age(1660-1700)</a:t>
            </a:r>
          </a:p>
          <a:p>
            <a:pPr>
              <a:buNone/>
            </a:pPr>
            <a:r>
              <a:rPr lang="en-GB" sz="3600" dirty="0">
                <a:effectLst>
                  <a:outerShdw blurRad="38100" dist="38100" dir="2700000" algn="tl">
                    <a:srgbClr val="000000">
                      <a:alpha val="43137"/>
                    </a:srgbClr>
                  </a:outerShdw>
                </a:effectLst>
                <a:latin typeface="Times New Roman" pitchFamily="18" charset="0"/>
                <a:cs typeface="Times New Roman" pitchFamily="18" charset="0"/>
              </a:rPr>
              <a:t>    2.Age of Pope(1700-1745)</a:t>
            </a:r>
          </a:p>
          <a:p>
            <a:pPr>
              <a:buNone/>
            </a:pPr>
            <a:r>
              <a:rPr lang="en-GB" sz="3600" dirty="0">
                <a:effectLst>
                  <a:outerShdw blurRad="38100" dist="38100" dir="2700000" algn="tl">
                    <a:srgbClr val="000000">
                      <a:alpha val="43137"/>
                    </a:srgbClr>
                  </a:outerShdw>
                </a:effectLst>
                <a:latin typeface="Times New Roman" pitchFamily="18" charset="0"/>
                <a:cs typeface="Times New Roman"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48F009-6232-DE41-AF3D-0CD0E5F0D705}"/>
              </a:ext>
            </a:extLst>
          </p:cNvPr>
          <p:cNvSpPr>
            <a:spLocks noGrp="1"/>
          </p:cNvSpPr>
          <p:nvPr>
            <p:ph idx="1"/>
          </p:nvPr>
        </p:nvSpPr>
        <p:spPr>
          <a:xfrm>
            <a:off x="179512" y="2160590"/>
            <a:ext cx="8136904" cy="3880773"/>
          </a:xfrm>
        </p:spPr>
        <p:txBody>
          <a:bodyPr>
            <a:normAutofit/>
          </a:bodyPr>
          <a:lstStyle/>
          <a:p>
            <a:pPr>
              <a:buNone/>
            </a:pPr>
            <a:endParaRPr lang="en-GB" sz="2800" b="1" dirty="0">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en-GB" sz="2800" b="1" dirty="0">
              <a:effectLst>
                <a:outerShdw blurRad="38100" dist="38100" dir="2700000" algn="tl">
                  <a:srgbClr val="000000">
                    <a:alpha val="43137"/>
                  </a:srgbClr>
                </a:outerShdw>
              </a:effectLst>
              <a:latin typeface="Times New Roman" pitchFamily="18" charset="0"/>
              <a:cs typeface="Times New Roman" pitchFamily="18" charset="0"/>
            </a:endParaRPr>
          </a:p>
          <a:p>
            <a:pPr>
              <a:buNone/>
            </a:pPr>
            <a:r>
              <a:rPr lang="en-GB" sz="2800" dirty="0">
                <a:effectLst>
                  <a:outerShdw blurRad="38100" dist="38100" dir="2700000" algn="tl">
                    <a:srgbClr val="000000">
                      <a:alpha val="43137"/>
                    </a:srgbClr>
                  </a:outerShdw>
                </a:effectLst>
                <a:latin typeface="Times New Roman" pitchFamily="18" charset="0"/>
                <a:cs typeface="Times New Roman" pitchFamily="18" charset="0"/>
              </a:rPr>
              <a:t>3.Age of Johnson /Age of   Sensibility(1745-1798)</a:t>
            </a:r>
          </a:p>
          <a:p>
            <a:pPr>
              <a:buNone/>
            </a:pPr>
            <a:r>
              <a:rPr lang="en-GB" sz="2800" dirty="0">
                <a:effectLst>
                  <a:outerShdw blurRad="38100" dist="38100" dir="2700000" algn="tl">
                    <a:srgbClr val="000000">
                      <a:alpha val="43137"/>
                    </a:srgbClr>
                  </a:outerShdw>
                </a:effectLst>
                <a:latin typeface="Times New Roman" pitchFamily="18" charset="0"/>
                <a:cs typeface="Times New Roman" pitchFamily="18" charset="0"/>
              </a:rPr>
              <a:t>    4.Age of Transition (1740-1798)</a:t>
            </a:r>
          </a:p>
          <a:p>
            <a:endParaRPr lang="en-US" sz="2800" dirty="0"/>
          </a:p>
        </p:txBody>
      </p:sp>
    </p:spTree>
    <p:extLst>
      <p:ext uri="{BB962C8B-B14F-4D97-AF65-F5344CB8AC3E}">
        <p14:creationId xmlns:p14="http://schemas.microsoft.com/office/powerpoint/2010/main" val="698882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96EBE1-7AE9-5740-A232-FF2E92C5A7CB}"/>
              </a:ext>
            </a:extLst>
          </p:cNvPr>
          <p:cNvSpPr>
            <a:spLocks noGrp="1"/>
          </p:cNvSpPr>
          <p:nvPr>
            <p:ph idx="1"/>
          </p:nvPr>
        </p:nvSpPr>
        <p:spPr>
          <a:xfrm>
            <a:off x="0" y="2160590"/>
            <a:ext cx="7884368" cy="3880773"/>
          </a:xfrm>
        </p:spPr>
        <p:txBody>
          <a:bodyPr>
            <a:normAutofit/>
          </a:bodyPr>
          <a:lstStyle/>
          <a:p>
            <a:r>
              <a:rPr lang="en-IN" sz="2800" dirty="0"/>
              <a:t>This was also the era of The Enlightenment, which emphasized logic and reason. It was preceded by The Renaissance and followed by the Romantic era. In fact, the Neoclassical period ended in 1798 when Wordsworth published the Romantic 'Lyrical Ballads'.</a:t>
            </a:r>
            <a:endParaRPr lang="en-US" sz="2800" dirty="0"/>
          </a:p>
        </p:txBody>
      </p:sp>
    </p:spTree>
    <p:extLst>
      <p:ext uri="{BB962C8B-B14F-4D97-AF65-F5344CB8AC3E}">
        <p14:creationId xmlns:p14="http://schemas.microsoft.com/office/powerpoint/2010/main" val="3935282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buNone/>
            </a:pPr>
            <a:r>
              <a:rPr lang="en-GB" sz="3600" b="1" dirty="0">
                <a:latin typeface="Times New Roman" pitchFamily="18" charset="0"/>
                <a:cs typeface="Times New Roman" pitchFamily="18" charset="0"/>
              </a:rPr>
              <a:t>    </a:t>
            </a:r>
            <a:r>
              <a:rPr lang="en-GB" sz="3600" b="1" dirty="0">
                <a:effectLst>
                  <a:outerShdw blurRad="38100" dist="38100" dir="2700000" algn="tl">
                    <a:srgbClr val="000000">
                      <a:alpha val="43137"/>
                    </a:srgbClr>
                  </a:outerShdw>
                </a:effectLst>
                <a:latin typeface="Times New Roman" pitchFamily="18" charset="0"/>
                <a:cs typeface="Times New Roman" pitchFamily="18" charset="0"/>
              </a:rPr>
              <a:t>Classical writers tried to imitate the style of Greek and Romans that is why it was called as </a:t>
            </a:r>
            <a:r>
              <a:rPr lang="en-GB" sz="3600" b="1"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pseudo-classicism.</a:t>
            </a:r>
          </a:p>
          <a:p>
            <a:pPr>
              <a:buNone/>
            </a:pPr>
            <a:r>
              <a:rPr lang="en-GB" sz="3600" b="1" dirty="0">
                <a:effectLst>
                  <a:outerShdw blurRad="38100" dist="38100" dir="2700000" algn="tl">
                    <a:srgbClr val="000000">
                      <a:alpha val="43137"/>
                    </a:srgbClr>
                  </a:outerShdw>
                </a:effectLst>
                <a:latin typeface="Times New Roman" pitchFamily="18" charset="0"/>
                <a:cs typeface="Times New Roman"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A0C26-9419-D54B-B9C3-526ABB8A539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A0190B-70ED-6D48-9C70-EEF36058D6A4}"/>
              </a:ext>
            </a:extLst>
          </p:cNvPr>
          <p:cNvSpPr>
            <a:spLocks noGrp="1"/>
          </p:cNvSpPr>
          <p:nvPr>
            <p:ph idx="1"/>
          </p:nvPr>
        </p:nvSpPr>
        <p:spPr>
          <a:xfrm>
            <a:off x="395536" y="2160590"/>
            <a:ext cx="7344815" cy="3880773"/>
          </a:xfrm>
        </p:spPr>
        <p:txBody>
          <a:bodyPr>
            <a:normAutofit/>
          </a:bodyPr>
          <a:lstStyle/>
          <a:p>
            <a:r>
              <a:rPr lang="en-GB" sz="3200" dirty="0">
                <a:effectLst>
                  <a:outerShdw blurRad="38100" dist="38100" dir="2700000" algn="tl">
                    <a:srgbClr val="000000">
                      <a:alpha val="43137"/>
                    </a:srgbClr>
                  </a:outerShdw>
                </a:effectLst>
                <a:latin typeface="Times New Roman" pitchFamily="18" charset="0"/>
                <a:cs typeface="Times New Roman" pitchFamily="18" charset="0"/>
              </a:rPr>
              <a:t>It is a prototype of classicism. Writers of the period followed the writers of the period of Augustus the Roman emperor, so this period is also known as </a:t>
            </a:r>
            <a:r>
              <a:rPr lang="en-GB" sz="3200" dirty="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Augustan Age</a:t>
            </a:r>
            <a:r>
              <a:rPr lang="en-GB" sz="3200" dirty="0">
                <a:effectLst>
                  <a:outerShdw blurRad="38100" dist="38100" dir="2700000" algn="tl">
                    <a:srgbClr val="000000">
                      <a:alpha val="43137"/>
                    </a:srgbClr>
                  </a:outerShdw>
                </a:effectLst>
                <a:latin typeface="Times New Roman" pitchFamily="18" charset="0"/>
                <a:cs typeface="Times New Roman" pitchFamily="18" charset="0"/>
              </a:rPr>
              <a:t> (named after Augustus Caesar)</a:t>
            </a:r>
            <a:endParaRPr lang="en-US" sz="3200" dirty="0"/>
          </a:p>
        </p:txBody>
      </p:sp>
    </p:spTree>
    <p:extLst>
      <p:ext uri="{BB962C8B-B14F-4D97-AF65-F5344CB8AC3E}">
        <p14:creationId xmlns:p14="http://schemas.microsoft.com/office/powerpoint/2010/main" val="29253581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{FF560927-13A0-C24D-B842-186E3E6F848C}tf10001060</Template>
  <TotalTime>282</TotalTime>
  <Words>697</Words>
  <Application>Microsoft Macintosh PowerPoint</Application>
  <PresentationFormat>On-screen Show (4:3)</PresentationFormat>
  <Paragraphs>59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Franklin Gothic Medium</vt:lpstr>
      <vt:lpstr>Times New Roman</vt:lpstr>
      <vt:lpstr>Trebuchet MS</vt:lpstr>
      <vt:lpstr>Wingdings 3</vt:lpstr>
      <vt:lpstr>Facet</vt:lpstr>
      <vt:lpstr>Neo-CLASSICAL AGE</vt:lpstr>
      <vt:lpstr>INTRODUCTION</vt:lpstr>
      <vt:lpstr>PowerPoint Presentation</vt:lpstr>
      <vt:lpstr>PowerPoint Presentation</vt:lpstr>
      <vt:lpstr>CLASSIFICATION OF  NEO-CLASSICAL 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HEROIC COUPLET</vt:lpstr>
      <vt:lpstr>Examples of Heroic Couplet </vt:lpstr>
      <vt:lpstr>Periodical Essays </vt:lpstr>
      <vt:lpstr>PowerPoint Presentation</vt:lpstr>
      <vt:lpstr>PowerPoint Presentation</vt:lpstr>
      <vt:lpstr>Age of Dr. Johnson</vt:lpstr>
      <vt:lpstr>Comedy of Manners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Neo-CLASSICAL AGE</dc:title>
  <dc:creator>Windows User</dc:creator>
  <cp:lastModifiedBy>Microsoft Office User</cp:lastModifiedBy>
  <cp:revision>29</cp:revision>
  <dcterms:created xsi:type="dcterms:W3CDTF">2021-01-17T13:01:41Z</dcterms:created>
  <dcterms:modified xsi:type="dcterms:W3CDTF">2021-01-18T03:51:12Z</dcterms:modified>
</cp:coreProperties>
</file>