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56" r:id="rId3"/>
    <p:sldId id="258" r:id="rId4"/>
    <p:sldId id="257" r:id="rId5"/>
    <p:sldId id="264" r:id="rId6"/>
    <p:sldId id="259" r:id="rId7"/>
    <p:sldId id="260" r:id="rId8"/>
    <p:sldId id="261"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1024C15-14A8-450D-9802-3869E7D4284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B7648-5083-42D0-B487-72B6BBBD9498}" type="slidenum">
              <a:rPr lang="en-US" smtClean="0"/>
              <a:t>‹#›</a:t>
            </a:fld>
            <a:endParaRPr lang="en-US"/>
          </a:p>
        </p:txBody>
      </p:sp>
    </p:spTree>
    <p:extLst>
      <p:ext uri="{BB962C8B-B14F-4D97-AF65-F5344CB8AC3E}">
        <p14:creationId xmlns:p14="http://schemas.microsoft.com/office/powerpoint/2010/main" val="1022741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024C15-14A8-450D-9802-3869E7D4284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B7648-5083-42D0-B487-72B6BBBD9498}" type="slidenum">
              <a:rPr lang="en-US" smtClean="0"/>
              <a:t>‹#›</a:t>
            </a:fld>
            <a:endParaRPr lang="en-US"/>
          </a:p>
        </p:txBody>
      </p:sp>
    </p:spTree>
    <p:extLst>
      <p:ext uri="{BB962C8B-B14F-4D97-AF65-F5344CB8AC3E}">
        <p14:creationId xmlns:p14="http://schemas.microsoft.com/office/powerpoint/2010/main" val="3441167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024C15-14A8-450D-9802-3869E7D4284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B7648-5083-42D0-B487-72B6BBBD949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933351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024C15-14A8-450D-9802-3869E7D4284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B7648-5083-42D0-B487-72B6BBBD9498}" type="slidenum">
              <a:rPr lang="en-US" smtClean="0"/>
              <a:t>‹#›</a:t>
            </a:fld>
            <a:endParaRPr lang="en-US"/>
          </a:p>
        </p:txBody>
      </p:sp>
    </p:spTree>
    <p:extLst>
      <p:ext uri="{BB962C8B-B14F-4D97-AF65-F5344CB8AC3E}">
        <p14:creationId xmlns:p14="http://schemas.microsoft.com/office/powerpoint/2010/main" val="31617632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024C15-14A8-450D-9802-3869E7D4284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B7648-5083-42D0-B487-72B6BBBD949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345407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024C15-14A8-450D-9802-3869E7D4284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B7648-5083-42D0-B487-72B6BBBD9498}" type="slidenum">
              <a:rPr lang="en-US" smtClean="0"/>
              <a:t>‹#›</a:t>
            </a:fld>
            <a:endParaRPr lang="en-US"/>
          </a:p>
        </p:txBody>
      </p:sp>
    </p:spTree>
    <p:extLst>
      <p:ext uri="{BB962C8B-B14F-4D97-AF65-F5344CB8AC3E}">
        <p14:creationId xmlns:p14="http://schemas.microsoft.com/office/powerpoint/2010/main" val="34480267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024C15-14A8-450D-9802-3869E7D4284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B7648-5083-42D0-B487-72B6BBBD9498}" type="slidenum">
              <a:rPr lang="en-US" smtClean="0"/>
              <a:t>‹#›</a:t>
            </a:fld>
            <a:endParaRPr lang="en-US"/>
          </a:p>
        </p:txBody>
      </p:sp>
    </p:spTree>
    <p:extLst>
      <p:ext uri="{BB962C8B-B14F-4D97-AF65-F5344CB8AC3E}">
        <p14:creationId xmlns:p14="http://schemas.microsoft.com/office/powerpoint/2010/main" val="7055253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024C15-14A8-450D-9802-3869E7D4284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B7648-5083-42D0-B487-72B6BBBD9498}" type="slidenum">
              <a:rPr lang="en-US" smtClean="0"/>
              <a:t>‹#›</a:t>
            </a:fld>
            <a:endParaRPr lang="en-US"/>
          </a:p>
        </p:txBody>
      </p:sp>
    </p:spTree>
    <p:extLst>
      <p:ext uri="{BB962C8B-B14F-4D97-AF65-F5344CB8AC3E}">
        <p14:creationId xmlns:p14="http://schemas.microsoft.com/office/powerpoint/2010/main" val="2959104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024C15-14A8-450D-9802-3869E7D4284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B7648-5083-42D0-B487-72B6BBBD9498}" type="slidenum">
              <a:rPr lang="en-US" smtClean="0"/>
              <a:t>‹#›</a:t>
            </a:fld>
            <a:endParaRPr lang="en-US"/>
          </a:p>
        </p:txBody>
      </p:sp>
    </p:spTree>
    <p:extLst>
      <p:ext uri="{BB962C8B-B14F-4D97-AF65-F5344CB8AC3E}">
        <p14:creationId xmlns:p14="http://schemas.microsoft.com/office/powerpoint/2010/main" val="2423776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024C15-14A8-450D-9802-3869E7D4284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B7648-5083-42D0-B487-72B6BBBD9498}" type="slidenum">
              <a:rPr lang="en-US" smtClean="0"/>
              <a:t>‹#›</a:t>
            </a:fld>
            <a:endParaRPr lang="en-US"/>
          </a:p>
        </p:txBody>
      </p:sp>
    </p:spTree>
    <p:extLst>
      <p:ext uri="{BB962C8B-B14F-4D97-AF65-F5344CB8AC3E}">
        <p14:creationId xmlns:p14="http://schemas.microsoft.com/office/powerpoint/2010/main" val="3009094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1024C15-14A8-450D-9802-3869E7D42846}" type="datetimeFigureOut">
              <a:rPr lang="en-US" smtClean="0"/>
              <a:t>6/2/2020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B7648-5083-42D0-B487-72B6BBBD9498}" type="slidenum">
              <a:rPr lang="en-US" smtClean="0"/>
              <a:t>‹#›</a:t>
            </a:fld>
            <a:endParaRPr lang="en-US"/>
          </a:p>
        </p:txBody>
      </p:sp>
    </p:spTree>
    <p:extLst>
      <p:ext uri="{BB962C8B-B14F-4D97-AF65-F5344CB8AC3E}">
        <p14:creationId xmlns:p14="http://schemas.microsoft.com/office/powerpoint/2010/main" val="1066591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1024C15-14A8-450D-9802-3869E7D42846}" type="datetimeFigureOut">
              <a:rPr lang="en-US" smtClean="0"/>
              <a:t>6/2/2020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0B7648-5083-42D0-B487-72B6BBBD9498}" type="slidenum">
              <a:rPr lang="en-US" smtClean="0"/>
              <a:t>‹#›</a:t>
            </a:fld>
            <a:endParaRPr lang="en-US"/>
          </a:p>
        </p:txBody>
      </p:sp>
    </p:spTree>
    <p:extLst>
      <p:ext uri="{BB962C8B-B14F-4D97-AF65-F5344CB8AC3E}">
        <p14:creationId xmlns:p14="http://schemas.microsoft.com/office/powerpoint/2010/main" val="3177483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1024C15-14A8-450D-9802-3869E7D42846}" type="datetimeFigureOut">
              <a:rPr lang="en-US" smtClean="0"/>
              <a:t>6/2/2020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0B7648-5083-42D0-B487-72B6BBBD9498}" type="slidenum">
              <a:rPr lang="en-US" smtClean="0"/>
              <a:t>‹#›</a:t>
            </a:fld>
            <a:endParaRPr lang="en-US"/>
          </a:p>
        </p:txBody>
      </p:sp>
    </p:spTree>
    <p:extLst>
      <p:ext uri="{BB962C8B-B14F-4D97-AF65-F5344CB8AC3E}">
        <p14:creationId xmlns:p14="http://schemas.microsoft.com/office/powerpoint/2010/main" val="2760441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024C15-14A8-450D-9802-3869E7D42846}" type="datetimeFigureOut">
              <a:rPr lang="en-US" smtClean="0"/>
              <a:t>6/2/2020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0B7648-5083-42D0-B487-72B6BBBD9498}" type="slidenum">
              <a:rPr lang="en-US" smtClean="0"/>
              <a:t>‹#›</a:t>
            </a:fld>
            <a:endParaRPr lang="en-US"/>
          </a:p>
        </p:txBody>
      </p:sp>
    </p:spTree>
    <p:extLst>
      <p:ext uri="{BB962C8B-B14F-4D97-AF65-F5344CB8AC3E}">
        <p14:creationId xmlns:p14="http://schemas.microsoft.com/office/powerpoint/2010/main" val="384805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024C15-14A8-450D-9802-3869E7D42846}" type="datetimeFigureOut">
              <a:rPr lang="en-US" smtClean="0"/>
              <a:t>6/2/2020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B7648-5083-42D0-B487-72B6BBBD9498}" type="slidenum">
              <a:rPr lang="en-US" smtClean="0"/>
              <a:t>‹#›</a:t>
            </a:fld>
            <a:endParaRPr lang="en-US"/>
          </a:p>
        </p:txBody>
      </p:sp>
    </p:spTree>
    <p:extLst>
      <p:ext uri="{BB962C8B-B14F-4D97-AF65-F5344CB8AC3E}">
        <p14:creationId xmlns:p14="http://schemas.microsoft.com/office/powerpoint/2010/main" val="4129298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024C15-14A8-450D-9802-3869E7D42846}" type="datetimeFigureOut">
              <a:rPr lang="en-US" smtClean="0"/>
              <a:t>6/2/2020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B7648-5083-42D0-B487-72B6BBBD9498}" type="slidenum">
              <a:rPr lang="en-US" smtClean="0"/>
              <a:t>‹#›</a:t>
            </a:fld>
            <a:endParaRPr lang="en-US"/>
          </a:p>
        </p:txBody>
      </p:sp>
    </p:spTree>
    <p:extLst>
      <p:ext uri="{BB962C8B-B14F-4D97-AF65-F5344CB8AC3E}">
        <p14:creationId xmlns:p14="http://schemas.microsoft.com/office/powerpoint/2010/main" val="3002180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1024C15-14A8-450D-9802-3869E7D42846}" type="datetimeFigureOut">
              <a:rPr lang="en-US" smtClean="0"/>
              <a:t>6/2/2020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60B7648-5083-42D0-B487-72B6BBBD9498}" type="slidenum">
              <a:rPr lang="en-US" smtClean="0"/>
              <a:t>‹#›</a:t>
            </a:fld>
            <a:endParaRPr lang="en-US"/>
          </a:p>
        </p:txBody>
      </p:sp>
    </p:spTree>
    <p:extLst>
      <p:ext uri="{BB962C8B-B14F-4D97-AF65-F5344CB8AC3E}">
        <p14:creationId xmlns:p14="http://schemas.microsoft.com/office/powerpoint/2010/main" val="23063853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5400" dirty="0">
                <a:latin typeface="Times New Roman" panose="02020603050405020304" pitchFamily="18" charset="0"/>
                <a:cs typeface="Times New Roman" panose="02020603050405020304" pitchFamily="18" charset="0"/>
              </a:rPr>
              <a:t>Important contemporaries of Chaucer</a:t>
            </a:r>
            <a:endParaRPr lang="en-US" sz="5400" dirty="0"/>
          </a:p>
        </p:txBody>
      </p:sp>
      <p:sp>
        <p:nvSpPr>
          <p:cNvPr id="5" name="Content Placeholder 4"/>
          <p:cNvSpPr>
            <a:spLocks noGrp="1"/>
          </p:cNvSpPr>
          <p:nvPr>
            <p:ph idx="1"/>
          </p:nvPr>
        </p:nvSpPr>
        <p:spPr/>
        <p:txBody>
          <a:bodyPr>
            <a:normAutofit/>
          </a:bodyPr>
          <a:lstStyle/>
          <a:p>
            <a:r>
              <a:rPr lang="en-US" sz="4800" dirty="0">
                <a:latin typeface="Times New Roman" panose="02020603050405020304" pitchFamily="18" charset="0"/>
                <a:cs typeface="Times New Roman" panose="02020603050405020304" pitchFamily="18" charset="0"/>
              </a:rPr>
              <a:t>1) </a:t>
            </a:r>
            <a:r>
              <a:rPr lang="en-US" sz="4800" dirty="0" smtClean="0">
                <a:latin typeface="Times New Roman" panose="02020603050405020304" pitchFamily="18" charset="0"/>
                <a:cs typeface="Times New Roman" panose="02020603050405020304" pitchFamily="18" charset="0"/>
              </a:rPr>
              <a:t>John </a:t>
            </a:r>
            <a:r>
              <a:rPr lang="en-US" sz="4800" dirty="0" err="1" smtClean="0">
                <a:latin typeface="Times New Roman" panose="02020603050405020304" pitchFamily="18" charset="0"/>
                <a:cs typeface="Times New Roman" panose="02020603050405020304" pitchFamily="18" charset="0"/>
              </a:rPr>
              <a:t>Wyclif</a:t>
            </a:r>
            <a:endParaRPr lang="en-US" sz="4800" dirty="0" smtClean="0">
              <a:latin typeface="Times New Roman" panose="02020603050405020304" pitchFamily="18" charset="0"/>
              <a:cs typeface="Times New Roman" panose="02020603050405020304" pitchFamily="18" charset="0"/>
            </a:endParaRPr>
          </a:p>
          <a:p>
            <a:r>
              <a:rPr lang="en-US" sz="4800" dirty="0" smtClean="0">
                <a:latin typeface="Times New Roman" panose="02020603050405020304" pitchFamily="18" charset="0"/>
                <a:cs typeface="Times New Roman" panose="02020603050405020304" pitchFamily="18" charset="0"/>
              </a:rPr>
              <a:t>2.John Gower</a:t>
            </a:r>
          </a:p>
          <a:p>
            <a:r>
              <a:rPr lang="en-US" sz="4800" dirty="0" smtClean="0">
                <a:latin typeface="Times New Roman" panose="02020603050405020304" pitchFamily="18" charset="0"/>
                <a:cs typeface="Times New Roman" panose="02020603050405020304" pitchFamily="18" charset="0"/>
              </a:rPr>
              <a:t>3.William </a:t>
            </a:r>
            <a:r>
              <a:rPr lang="en-US" sz="4800" dirty="0">
                <a:latin typeface="Times New Roman" panose="02020603050405020304" pitchFamily="18" charset="0"/>
                <a:cs typeface="Times New Roman" panose="02020603050405020304" pitchFamily="18" charset="0"/>
              </a:rPr>
              <a:t>Langland</a:t>
            </a:r>
          </a:p>
          <a:p>
            <a:pPr marL="0" indent="0">
              <a:buNone/>
            </a:pPr>
            <a:r>
              <a:rPr lang="en-US" sz="4800" dirty="0" smtClean="0">
                <a:latin typeface="Times New Roman" panose="02020603050405020304" pitchFamily="18" charset="0"/>
                <a:cs typeface="Times New Roman" panose="02020603050405020304" pitchFamily="18" charset="0"/>
              </a:rPr>
              <a:t>  4. Sir John Mandeville </a:t>
            </a:r>
            <a:r>
              <a:rPr lang="en-US" sz="4800" dirty="0">
                <a:latin typeface="Times New Roman" panose="02020603050405020304" pitchFamily="18" charset="0"/>
                <a:cs typeface="Times New Roman" panose="02020603050405020304" pitchFamily="18" charset="0"/>
              </a:rPr>
              <a:t>;</a:t>
            </a:r>
          </a:p>
          <a:p>
            <a:endParaRPr lang="en-US" sz="4800" dirty="0"/>
          </a:p>
        </p:txBody>
      </p:sp>
    </p:spTree>
    <p:extLst>
      <p:ext uri="{BB962C8B-B14F-4D97-AF65-F5344CB8AC3E}">
        <p14:creationId xmlns:p14="http://schemas.microsoft.com/office/powerpoint/2010/main" val="397338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6000" dirty="0" smtClean="0">
                <a:latin typeface="Times New Roman" panose="02020603050405020304" pitchFamily="18" charset="0"/>
                <a:cs typeface="Times New Roman" panose="02020603050405020304" pitchFamily="18" charset="0"/>
              </a:rPr>
              <a:t>     John </a:t>
            </a:r>
            <a:r>
              <a:rPr lang="en-US" sz="6000" dirty="0" smtClean="0">
                <a:latin typeface="Times New Roman" panose="02020603050405020304" pitchFamily="18" charset="0"/>
                <a:cs typeface="Times New Roman" panose="02020603050405020304" pitchFamily="18" charset="0"/>
              </a:rPr>
              <a:t>Wycliffe</a:t>
            </a:r>
            <a:endParaRPr lang="en-US" sz="6000"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p:txBody>
          <a:bodyPr>
            <a:normAutofit fontScale="85000" lnSpcReduction="10000"/>
          </a:bodyPr>
          <a:lstStyle/>
          <a:p>
            <a:endParaRPr lang="en-US"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John </a:t>
            </a:r>
            <a:r>
              <a:rPr lang="en-US" sz="3600" dirty="0" err="1">
                <a:latin typeface="Times New Roman" panose="02020603050405020304" pitchFamily="18" charset="0"/>
                <a:cs typeface="Times New Roman" panose="02020603050405020304" pitchFamily="18" charset="0"/>
              </a:rPr>
              <a:t>Wyclif</a:t>
            </a:r>
            <a:r>
              <a:rPr lang="en-US" sz="3600" dirty="0">
                <a:latin typeface="Times New Roman" panose="02020603050405020304" pitchFamily="18" charset="0"/>
                <a:cs typeface="Times New Roman" panose="02020603050405020304" pitchFamily="18" charset="0"/>
              </a:rPr>
              <a:t> was a religious reformer and a translator of the Bible. He was a popular teacher at Oxford and Master of Balliol College, </a:t>
            </a:r>
            <a:r>
              <a:rPr lang="en-US" sz="3600" dirty="0" smtClean="0">
                <a:latin typeface="Times New Roman" panose="02020603050405020304" pitchFamily="18" charset="0"/>
                <a:cs typeface="Times New Roman" panose="02020603050405020304" pitchFamily="18" charset="0"/>
              </a:rPr>
              <a:t>Oxford.</a:t>
            </a:r>
            <a:endParaRPr lang="en-US" sz="3600" dirty="0">
              <a:latin typeface="Times New Roman" panose="02020603050405020304" pitchFamily="18" charset="0"/>
              <a:cs typeface="Times New Roman" panose="02020603050405020304" pitchFamily="18" charset="0"/>
            </a:endParaRPr>
          </a:p>
          <a:p>
            <a:r>
              <a:rPr lang="en-US" sz="3600" dirty="0" smtClean="0">
                <a:latin typeface="Times New Roman" panose="02020603050405020304" pitchFamily="18" charset="0"/>
                <a:cs typeface="Times New Roman" panose="02020603050405020304" pitchFamily="18" charset="0"/>
              </a:rPr>
              <a:t>He </a:t>
            </a:r>
            <a:r>
              <a:rPr lang="en-US" sz="3600" dirty="0">
                <a:latin typeface="Times New Roman" panose="02020603050405020304" pitchFamily="18" charset="0"/>
                <a:cs typeface="Times New Roman" panose="02020603050405020304" pitchFamily="18" charset="0"/>
              </a:rPr>
              <a:t>was against the </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ecclesiastical court. He is popularly known as the founder of English prose and as the real originator of </a:t>
            </a:r>
            <a:r>
              <a:rPr lang="en-US" sz="3600" dirty="0" smtClean="0">
                <a:latin typeface="Times New Roman" panose="02020603050405020304" pitchFamily="18" charset="0"/>
                <a:cs typeface="Times New Roman" panose="02020603050405020304" pitchFamily="18" charset="0"/>
              </a:rPr>
              <a:t>European  Protestantism</a:t>
            </a:r>
            <a:r>
              <a:rPr lang="en-US" sz="3600" dirty="0">
                <a:latin typeface="Times New Roman" panose="02020603050405020304" pitchFamily="18" charset="0"/>
                <a:cs typeface="Times New Roman" panose="02020603050405020304" pitchFamily="18" charset="0"/>
              </a:rPr>
              <a:t>.</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8592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sz="3600" dirty="0">
                <a:latin typeface="Times New Roman" panose="02020603050405020304" pitchFamily="18" charset="0"/>
                <a:cs typeface="Times New Roman" panose="02020603050405020304" pitchFamily="18" charset="0"/>
              </a:rPr>
              <a:t>Throughout his writings </a:t>
            </a:r>
            <a:r>
              <a:rPr lang="en-US" sz="3600" dirty="0" err="1">
                <a:latin typeface="Times New Roman" panose="02020603050405020304" pitchFamily="18" charset="0"/>
                <a:cs typeface="Times New Roman" panose="02020603050405020304" pitchFamily="18" charset="0"/>
              </a:rPr>
              <a:t>Wyclif</a:t>
            </a:r>
            <a:r>
              <a:rPr lang="en-US" sz="3600" dirty="0">
                <a:latin typeface="Times New Roman" panose="02020603050405020304" pitchFamily="18" charset="0"/>
                <a:cs typeface="Times New Roman" panose="02020603050405020304" pitchFamily="18" charset="0"/>
              </a:rPr>
              <a:t> appeals to Scripture as the primary and supreme authority in all matters of controversy, insisting that the power of Pope is simply ministerial He censures the corruption of the lawyers, and defends the concept of socialism. He has Star of the Reformation." rightly been called </a:t>
            </a:r>
            <a:r>
              <a:rPr lang="en-US" sz="3600" dirty="0" smtClean="0">
                <a:latin typeface="Times New Roman" panose="02020603050405020304" pitchFamily="18" charset="0"/>
                <a:cs typeface="Times New Roman" panose="02020603050405020304" pitchFamily="18" charset="0"/>
              </a:rPr>
              <a:t>Morning star of Reformation.</a:t>
            </a:r>
            <a:endParaRPr lang="en-US"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 </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9145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latin typeface="Times New Roman" panose="02020603050405020304" pitchFamily="18" charset="0"/>
                <a:cs typeface="Times New Roman" panose="02020603050405020304" pitchFamily="18" charset="0"/>
              </a:rPr>
              <a:t>John Gower </a:t>
            </a:r>
            <a:endParaRPr lang="en-US" sz="6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O</a:t>
            </a:r>
            <a:r>
              <a:rPr lang="en-US" sz="3200" dirty="0" smtClean="0">
                <a:latin typeface="Times New Roman" panose="02020603050405020304" pitchFamily="18" charset="0"/>
                <a:cs typeface="Times New Roman" panose="02020603050405020304" pitchFamily="18" charset="0"/>
              </a:rPr>
              <a:t>ne </a:t>
            </a:r>
            <a:r>
              <a:rPr lang="en-US" sz="3200" dirty="0">
                <a:latin typeface="Times New Roman" panose="02020603050405020304" pitchFamily="18" charset="0"/>
                <a:cs typeface="Times New Roman" panose="02020603050405020304" pitchFamily="18" charset="0"/>
              </a:rPr>
              <a:t>of the major court poets of the 14th </a:t>
            </a:r>
            <a:r>
              <a:rPr lang="en-US" sz="3200" dirty="0" err="1" smtClean="0">
                <a:latin typeface="Times New Roman" panose="02020603050405020304" pitchFamily="18" charset="0"/>
                <a:cs typeface="Times New Roman" panose="02020603050405020304" pitchFamily="18" charset="0"/>
              </a:rPr>
              <a:t>century.Chaucer</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dedicates his </a:t>
            </a:r>
            <a:r>
              <a:rPr lang="en-US" sz="3200" i="1" dirty="0">
                <a:latin typeface="Times New Roman" panose="02020603050405020304" pitchFamily="18" charset="0"/>
                <a:cs typeface="Times New Roman" panose="02020603050405020304" pitchFamily="18" charset="0"/>
              </a:rPr>
              <a:t>Troilus and Criseyde </a:t>
            </a:r>
            <a:r>
              <a:rPr lang="en-US" sz="3200" dirty="0">
                <a:latin typeface="Times New Roman" panose="02020603050405020304" pitchFamily="18" charset="0"/>
                <a:cs typeface="Times New Roman" panose="02020603050405020304" pitchFamily="18" charset="0"/>
              </a:rPr>
              <a:t>to him. His </a:t>
            </a:r>
            <a:r>
              <a:rPr lang="en-US" sz="3200" dirty="0" smtClean="0">
                <a:latin typeface="Times New Roman" panose="02020603050405020304" pitchFamily="18" charset="0"/>
                <a:cs typeface="Times New Roman" panose="02020603050405020304" pitchFamily="18" charset="0"/>
              </a:rPr>
              <a:t>best </a:t>
            </a:r>
            <a:r>
              <a:rPr lang="en-US" sz="3200" dirty="0">
                <a:latin typeface="Times New Roman" panose="02020603050405020304" pitchFamily="18" charset="0"/>
                <a:cs typeface="Times New Roman" panose="02020603050405020304" pitchFamily="18" charset="0"/>
              </a:rPr>
              <a:t>known works are : </a:t>
            </a:r>
            <a:r>
              <a:rPr lang="en-US" sz="3200" i="1" dirty="0" err="1">
                <a:latin typeface="Times New Roman" panose="02020603050405020304" pitchFamily="18" charset="0"/>
                <a:cs typeface="Times New Roman" panose="02020603050405020304" pitchFamily="18" charset="0"/>
              </a:rPr>
              <a:t>Confessio</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Amantis</a:t>
            </a:r>
            <a:r>
              <a:rPr lang="en-US" sz="3200" i="1"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and </a:t>
            </a:r>
            <a:r>
              <a:rPr lang="en-US" sz="3200" i="1" dirty="0" err="1">
                <a:latin typeface="Times New Roman" panose="02020603050405020304" pitchFamily="18" charset="0"/>
                <a:cs typeface="Times New Roman" panose="02020603050405020304" pitchFamily="18" charset="0"/>
              </a:rPr>
              <a:t>Vox</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Clamantis</a:t>
            </a:r>
            <a:r>
              <a:rPr lang="en-US" sz="3200" dirty="0">
                <a:latin typeface="Times New Roman" panose="02020603050405020304" pitchFamily="18" charset="0"/>
                <a:cs typeface="Times New Roman" panose="02020603050405020304" pitchFamily="18" charset="0"/>
              </a:rPr>
              <a:t>. The latter is a dream allegory in which the poet symbolically presents the </a:t>
            </a:r>
            <a:r>
              <a:rPr lang="en-US" sz="3200" dirty="0" smtClean="0">
                <a:latin typeface="Times New Roman" panose="02020603050405020304" pitchFamily="18" charset="0"/>
                <a:cs typeface="Times New Roman" panose="02020603050405020304" pitchFamily="18" charset="0"/>
              </a:rPr>
              <a:t>Peasants’ </a:t>
            </a:r>
            <a:r>
              <a:rPr lang="en-US" sz="3200" dirty="0">
                <a:latin typeface="Times New Roman" panose="02020603050405020304" pitchFamily="18" charset="0"/>
                <a:cs typeface="Times New Roman" panose="02020603050405020304" pitchFamily="18" charset="0"/>
              </a:rPr>
              <a:t>Revolt of 1381. It </a:t>
            </a:r>
            <a:r>
              <a:rPr lang="en-US" sz="3200" dirty="0" smtClean="0">
                <a:latin typeface="Times New Roman" panose="02020603050405020304" pitchFamily="18" charset="0"/>
                <a:cs typeface="Times New Roman" panose="02020603050405020304" pitchFamily="18" charset="0"/>
              </a:rPr>
              <a:t>influenced Ruskin..</a:t>
            </a: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09932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i="1" dirty="0" err="1">
                <a:latin typeface="Times New Roman" panose="02020603050405020304" pitchFamily="18" charset="0"/>
                <a:cs typeface="Times New Roman" panose="02020603050405020304" pitchFamily="18" charset="0"/>
              </a:rPr>
              <a:t>Confessio</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Amantis</a:t>
            </a:r>
            <a:r>
              <a:rPr lang="en-US" sz="4000" dirty="0">
                <a:latin typeface="Times New Roman" panose="02020603050405020304" pitchFamily="18" charset="0"/>
                <a:cs typeface="Times New Roman" panose="02020603050405020304" pitchFamily="18" charset="0"/>
              </a:rPr>
              <a:t> is a poem of eight books which </a:t>
            </a:r>
            <a:r>
              <a:rPr lang="en-US" sz="4000" dirty="0" err="1">
                <a:latin typeface="Times New Roman" panose="02020603050405020304" pitchFamily="18" charset="0"/>
                <a:cs typeface="Times New Roman" panose="02020603050405020304" pitchFamily="18" charset="0"/>
              </a:rPr>
              <a:t>satirises</a:t>
            </a:r>
            <a:r>
              <a:rPr lang="en-US" sz="4000" dirty="0">
                <a:latin typeface="Times New Roman" panose="02020603050405020304" pitchFamily="18" charset="0"/>
                <a:cs typeface="Times New Roman" panose="02020603050405020304" pitchFamily="18" charset="0"/>
              </a:rPr>
              <a:t> the corruption of the Church. It is written in short </a:t>
            </a:r>
            <a:r>
              <a:rPr lang="en-US" sz="4000" dirty="0" err="1">
                <a:latin typeface="Times New Roman" panose="02020603050405020304" pitchFamily="18" charset="0"/>
                <a:cs typeface="Times New Roman" panose="02020603050405020304" pitchFamily="18" charset="0"/>
              </a:rPr>
              <a:t>octosyllabic</a:t>
            </a: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couplets.</a:t>
            </a:r>
            <a:endParaRPr lang="en-US" sz="4000" dirty="0"/>
          </a:p>
        </p:txBody>
      </p:sp>
    </p:spTree>
    <p:extLst>
      <p:ext uri="{BB962C8B-B14F-4D97-AF65-F5344CB8AC3E}">
        <p14:creationId xmlns:p14="http://schemas.microsoft.com/office/powerpoint/2010/main" val="2747741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dirty="0">
                <a:latin typeface="Times New Roman" panose="02020603050405020304" pitchFamily="18" charset="0"/>
                <a:cs typeface="Times New Roman" panose="02020603050405020304" pitchFamily="18" charset="0"/>
              </a:rPr>
              <a:t>The poetry of Gower is remarkable for its </a:t>
            </a:r>
            <a:r>
              <a:rPr lang="en-US" sz="4000" dirty="0" smtClean="0">
                <a:latin typeface="Times New Roman" panose="02020603050405020304" pitchFamily="18" charset="0"/>
                <a:cs typeface="Times New Roman" panose="02020603050405020304" pitchFamily="18" charset="0"/>
              </a:rPr>
              <a:t>pleasant </a:t>
            </a:r>
            <a:r>
              <a:rPr lang="en-US" sz="4000" dirty="0">
                <a:latin typeface="Times New Roman" panose="02020603050405020304" pitchFamily="18" charset="0"/>
                <a:cs typeface="Times New Roman" panose="02020603050405020304" pitchFamily="18" charset="0"/>
              </a:rPr>
              <a:t>melody and good craftsmanship. But Gower </a:t>
            </a:r>
            <a:r>
              <a:rPr lang="en-US" sz="4000" dirty="0" smtClean="0">
                <a:latin typeface="Times New Roman" panose="02020603050405020304" pitchFamily="18" charset="0"/>
                <a:cs typeface="Times New Roman" panose="02020603050405020304" pitchFamily="18" charset="0"/>
              </a:rPr>
              <a:t>lacks </a:t>
            </a:r>
            <a:r>
              <a:rPr lang="en-US" sz="4000" dirty="0">
                <a:latin typeface="Times New Roman" panose="02020603050405020304" pitchFamily="18" charset="0"/>
                <a:cs typeface="Times New Roman" panose="02020603050405020304" pitchFamily="18" charset="0"/>
              </a:rPr>
              <a:t>imagination. He also lacked </a:t>
            </a:r>
            <a:r>
              <a:rPr lang="en-US" sz="4000" dirty="0" smtClean="0">
                <a:latin typeface="Times New Roman" panose="02020603050405020304" pitchFamily="18" charset="0"/>
                <a:cs typeface="Times New Roman" panose="02020603050405020304" pitchFamily="18" charset="0"/>
              </a:rPr>
              <a:t>Chaucer's </a:t>
            </a:r>
            <a:r>
              <a:rPr lang="en-US" sz="4000" dirty="0" err="1">
                <a:latin typeface="Times New Roman" panose="02020603050405020304" pitchFamily="18" charset="0"/>
                <a:cs typeface="Times New Roman" panose="02020603050405020304" pitchFamily="18" charset="0"/>
              </a:rPr>
              <a:t>humour</a:t>
            </a:r>
            <a:r>
              <a:rPr lang="en-US" sz="4000" dirty="0">
                <a:latin typeface="Times New Roman" panose="02020603050405020304" pitchFamily="18" charset="0"/>
                <a:cs typeface="Times New Roman" panose="02020603050405020304" pitchFamily="18" charset="0"/>
              </a:rPr>
              <a:t> and his </a:t>
            </a:r>
            <a:r>
              <a:rPr lang="en-US" sz="4000" dirty="0" smtClean="0">
                <a:latin typeface="Times New Roman" panose="02020603050405020304" pitchFamily="18" charset="0"/>
                <a:cs typeface="Times New Roman" panose="02020603050405020304" pitchFamily="18" charset="0"/>
              </a:rPr>
              <a:t>narrative </a:t>
            </a:r>
            <a:r>
              <a:rPr lang="en-US" sz="4000" dirty="0">
                <a:latin typeface="Times New Roman" panose="02020603050405020304" pitchFamily="18" charset="0"/>
                <a:cs typeface="Times New Roman" panose="02020603050405020304" pitchFamily="18" charset="0"/>
              </a:rPr>
              <a:t>and dramatic powers. Gower is more of a </a:t>
            </a:r>
            <a:r>
              <a:rPr lang="en-US" sz="4000" dirty="0" smtClean="0">
                <a:latin typeface="Times New Roman" panose="02020603050405020304" pitchFamily="18" charset="0"/>
                <a:cs typeface="Times New Roman" panose="02020603050405020304" pitchFamily="18" charset="0"/>
              </a:rPr>
              <a:t>moralist.</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3679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latin typeface="Times New Roman" panose="02020603050405020304" pitchFamily="18" charset="0"/>
                <a:cs typeface="Times New Roman" panose="02020603050405020304" pitchFamily="18" charset="0"/>
              </a:rPr>
              <a:t>William Langland </a:t>
            </a:r>
            <a:endParaRPr lang="en-US" sz="5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sz="3600" dirty="0">
                <a:latin typeface="Times New Roman" panose="02020603050405020304" pitchFamily="18" charset="0"/>
                <a:cs typeface="Times New Roman" panose="02020603050405020304" pitchFamily="18" charset="0"/>
              </a:rPr>
              <a:t>His </a:t>
            </a:r>
            <a:r>
              <a:rPr lang="en-US" sz="3600" dirty="0" smtClean="0">
                <a:latin typeface="Times New Roman" panose="02020603050405020304" pitchFamily="18" charset="0"/>
                <a:cs typeface="Times New Roman" panose="02020603050405020304" pitchFamily="18" charset="0"/>
              </a:rPr>
              <a:t>best known </a:t>
            </a:r>
            <a:r>
              <a:rPr lang="en-US" sz="3600" dirty="0">
                <a:latin typeface="Times New Roman" panose="02020603050405020304" pitchFamily="18" charset="0"/>
                <a:cs typeface="Times New Roman" panose="02020603050405020304" pitchFamily="18" charset="0"/>
              </a:rPr>
              <a:t>work is </a:t>
            </a:r>
            <a:r>
              <a:rPr lang="en-US" sz="3600" i="1" dirty="0">
                <a:latin typeface="Times New Roman" panose="02020603050405020304" pitchFamily="18" charset="0"/>
                <a:cs typeface="Times New Roman" panose="02020603050405020304" pitchFamily="18" charset="0"/>
              </a:rPr>
              <a:t>The </a:t>
            </a:r>
            <a:r>
              <a:rPr lang="en-US" sz="3600" i="1" dirty="0" smtClean="0">
                <a:latin typeface="Times New Roman" panose="02020603050405020304" pitchFamily="18" charset="0"/>
                <a:cs typeface="Times New Roman" panose="02020603050405020304" pitchFamily="18" charset="0"/>
              </a:rPr>
              <a:t>Vision </a:t>
            </a:r>
            <a:r>
              <a:rPr lang="en-US" sz="3600" i="1" dirty="0">
                <a:latin typeface="Times New Roman" panose="02020603050405020304" pitchFamily="18" charset="0"/>
                <a:cs typeface="Times New Roman" panose="02020603050405020304" pitchFamily="18" charset="0"/>
              </a:rPr>
              <a:t>of William Concerning Piers </a:t>
            </a:r>
            <a:r>
              <a:rPr lang="en-US" sz="3600" i="1" dirty="0" smtClean="0">
                <a:latin typeface="Times New Roman" panose="02020603050405020304" pitchFamily="18" charset="0"/>
                <a:cs typeface="Times New Roman" panose="02020603050405020304" pitchFamily="18" charset="0"/>
              </a:rPr>
              <a:t>the plowman</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The </a:t>
            </a:r>
            <a:r>
              <a:rPr lang="en-US" sz="3600" dirty="0" smtClean="0">
                <a:latin typeface="Times New Roman" panose="02020603050405020304" pitchFamily="18" charset="0"/>
                <a:cs typeface="Times New Roman" panose="02020603050405020304" pitchFamily="18" charset="0"/>
              </a:rPr>
              <a:t>poem is a satire on the  contemporary </a:t>
            </a:r>
            <a:r>
              <a:rPr lang="en-US" sz="3600" dirty="0">
                <a:latin typeface="Times New Roman" panose="02020603050405020304" pitchFamily="18" charset="0"/>
                <a:cs typeface="Times New Roman" panose="02020603050405020304" pitchFamily="18" charset="0"/>
              </a:rPr>
              <a:t>Church. It has been called the greatest book of social protest in the fourteenth century. Langland's poetry is </a:t>
            </a:r>
            <a:r>
              <a:rPr lang="en-US" sz="3600" dirty="0" smtClean="0">
                <a:latin typeface="Times New Roman" panose="02020603050405020304" pitchFamily="18" charset="0"/>
                <a:cs typeface="Times New Roman" panose="02020603050405020304" pitchFamily="18" charset="0"/>
              </a:rPr>
              <a:t>alliterative. </a:t>
            </a:r>
            <a:r>
              <a:rPr lang="en-US" sz="3600" dirty="0">
                <a:latin typeface="Times New Roman" panose="02020603050405020304" pitchFamily="18" charset="0"/>
                <a:cs typeface="Times New Roman" panose="02020603050405020304" pitchFamily="18" charset="0"/>
              </a:rPr>
              <a:t>It is allegorical in </a:t>
            </a:r>
            <a:r>
              <a:rPr lang="en-US" sz="3600" dirty="0" smtClean="0">
                <a:latin typeface="Times New Roman" panose="02020603050405020304" pitchFamily="18" charset="0"/>
                <a:cs typeface="Times New Roman" panose="02020603050405020304" pitchFamily="18" charset="0"/>
              </a:rPr>
              <a:t>nature.</a:t>
            </a:r>
            <a:endParaRPr lang="en-US" sz="36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54905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800" dirty="0" smtClean="0">
                <a:latin typeface="Times New Roman" panose="02020603050405020304" pitchFamily="18" charset="0"/>
                <a:cs typeface="Times New Roman" panose="02020603050405020304" pitchFamily="18" charset="0"/>
              </a:rPr>
              <a:t>John Mandeville</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85000" lnSpcReduction="20000"/>
          </a:bodyPr>
          <a:lstStyle/>
          <a:p>
            <a:r>
              <a:rPr lang="en-US" sz="4400" b="1" dirty="0">
                <a:latin typeface="Times New Roman" panose="02020603050405020304" pitchFamily="18" charset="0"/>
                <a:cs typeface="Times New Roman" panose="02020603050405020304" pitchFamily="18" charset="0"/>
              </a:rPr>
              <a:t>Sir John Mandeville</a:t>
            </a:r>
            <a:r>
              <a:rPr lang="en-US" sz="4400" dirty="0">
                <a:latin typeface="Times New Roman" panose="02020603050405020304" pitchFamily="18" charset="0"/>
                <a:cs typeface="Times New Roman" panose="02020603050405020304" pitchFamily="18" charset="0"/>
              </a:rPr>
              <a:t> is the supposed author of </a:t>
            </a:r>
            <a:r>
              <a:rPr lang="en-US" sz="4400" i="1" dirty="0">
                <a:latin typeface="Times New Roman" panose="02020603050405020304" pitchFamily="18" charset="0"/>
                <a:cs typeface="Times New Roman" panose="02020603050405020304" pitchFamily="18" charset="0"/>
              </a:rPr>
              <a:t>The Voyage and Travels of Sir John Mandeville, Knight.</a:t>
            </a:r>
            <a:r>
              <a:rPr lang="en-US" sz="4400" dirty="0" smtClean="0">
                <a:latin typeface="Times New Roman" panose="02020603050405020304" pitchFamily="18" charset="0"/>
                <a:cs typeface="Times New Roman" panose="02020603050405020304" pitchFamily="18" charset="0"/>
              </a:rPr>
              <a:t>, </a:t>
            </a:r>
            <a:r>
              <a:rPr lang="en-US" sz="4400" dirty="0">
                <a:latin typeface="Times New Roman" panose="02020603050405020304" pitchFamily="18" charset="0"/>
                <a:cs typeface="Times New Roman" panose="02020603050405020304" pitchFamily="18" charset="0"/>
              </a:rPr>
              <a:t>a travel memoir which first circulated between 1357 and 1371</a:t>
            </a:r>
            <a:r>
              <a:rPr lang="en-US" sz="4400" dirty="0" smtClean="0">
                <a:latin typeface="Times New Roman" panose="02020603050405020304" pitchFamily="18" charset="0"/>
                <a:cs typeface="Times New Roman" panose="02020603050405020304" pitchFamily="18" charset="0"/>
              </a:rPr>
              <a:t>.</a:t>
            </a:r>
          </a:p>
          <a:p>
            <a:r>
              <a:rPr lang="en-US" sz="4400" dirty="0" smtClean="0">
                <a:latin typeface="Times New Roman" panose="02020603050405020304" pitchFamily="18" charset="0"/>
                <a:cs typeface="Times New Roman" panose="02020603050405020304" pitchFamily="18" charset="0"/>
              </a:rPr>
              <a:t>It is one </a:t>
            </a:r>
            <a:r>
              <a:rPr lang="en-US" sz="4400" dirty="0">
                <a:latin typeface="Times New Roman" panose="02020603050405020304" pitchFamily="18" charset="0"/>
                <a:cs typeface="Times New Roman" panose="02020603050405020304" pitchFamily="18" charset="0"/>
              </a:rPr>
              <a:t>of the most famous and widely read travel romances of </a:t>
            </a:r>
            <a:r>
              <a:rPr lang="en-US" sz="4400" dirty="0" smtClean="0">
                <a:latin typeface="Times New Roman" panose="02020603050405020304" pitchFamily="18" charset="0"/>
                <a:cs typeface="Times New Roman" panose="02020603050405020304" pitchFamily="18" charset="0"/>
              </a:rPr>
              <a:t>Europe</a:t>
            </a:r>
            <a:r>
              <a:rPr lang="en-US" sz="4400" i="1" dirty="0" smtClean="0">
                <a:latin typeface="Times New Roman" panose="02020603050405020304" pitchFamily="18" charset="0"/>
                <a:cs typeface="Times New Roman" panose="02020603050405020304" pitchFamily="18" charset="0"/>
              </a:rPr>
              <a:t>.</a:t>
            </a:r>
            <a:endParaRPr lang="en-US" sz="4400" dirty="0">
              <a:latin typeface="Times New Roman" panose="02020603050405020304" pitchFamily="18" charset="0"/>
              <a:cs typeface="Times New Roman" panose="02020603050405020304" pitchFamily="18" charset="0"/>
            </a:endParaRPr>
          </a:p>
          <a:p>
            <a:r>
              <a:rPr lang="en-US" dirty="0" smtClean="0"/>
              <a:t>.</a:t>
            </a:r>
            <a:endParaRPr lang="en-US" dirty="0"/>
          </a:p>
          <a:p>
            <a:endParaRPr lang="en-US" dirty="0"/>
          </a:p>
        </p:txBody>
      </p:sp>
    </p:spTree>
    <p:extLst>
      <p:ext uri="{BB962C8B-B14F-4D97-AF65-F5344CB8AC3E}">
        <p14:creationId xmlns:p14="http://schemas.microsoft.com/office/powerpoint/2010/main" val="2012644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sz="3200" dirty="0">
                <a:latin typeface="Times New Roman" panose="02020603050405020304" pitchFamily="18" charset="0"/>
                <a:cs typeface="Times New Roman" panose="02020603050405020304" pitchFamily="18" charset="0"/>
              </a:rPr>
              <a:t>Originally written in Norman French about 1360 and translated into 10 major European languages, including English and Latin, by the end of the century, the </a:t>
            </a:r>
            <a:r>
              <a:rPr lang="en-US" sz="3200" i="1" dirty="0">
                <a:latin typeface="Times New Roman" panose="02020603050405020304" pitchFamily="18" charset="0"/>
                <a:cs typeface="Times New Roman" panose="02020603050405020304" pitchFamily="18" charset="0"/>
              </a:rPr>
              <a:t>Travels</a:t>
            </a:r>
            <a:r>
              <a:rPr lang="en-US" sz="3200" dirty="0">
                <a:latin typeface="Times New Roman" panose="02020603050405020304" pitchFamily="18" charset="0"/>
                <a:cs typeface="Times New Roman" panose="02020603050405020304" pitchFamily="18" charset="0"/>
              </a:rPr>
              <a:t> enjoyed undiminished popularity for over 400 years. Purporting to be a travel guide emphasizing the exotic wonders of the Near and Far East, it is generally considered one of the finest works of imaginative literature of the medieval period</a:t>
            </a:r>
          </a:p>
        </p:txBody>
      </p:sp>
    </p:spTree>
    <p:extLst>
      <p:ext uri="{BB962C8B-B14F-4D97-AF65-F5344CB8AC3E}">
        <p14:creationId xmlns:p14="http://schemas.microsoft.com/office/powerpoint/2010/main" val="400034013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72</TotalTime>
  <Words>280</Words>
  <Application>Microsoft Office PowerPoint</Application>
  <PresentationFormat>Widescreen</PresentationFormat>
  <Paragraphs>22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Times New Roman</vt:lpstr>
      <vt:lpstr>Trebuchet MS</vt:lpstr>
      <vt:lpstr>Wingdings 3</vt:lpstr>
      <vt:lpstr>Facet</vt:lpstr>
      <vt:lpstr>Important contemporaries of Chaucer</vt:lpstr>
      <vt:lpstr>     John Wycliffe</vt:lpstr>
      <vt:lpstr>PowerPoint Presentation</vt:lpstr>
      <vt:lpstr>John Gower </vt:lpstr>
      <vt:lpstr>PowerPoint Presentation</vt:lpstr>
      <vt:lpstr>PowerPoint Presentation</vt:lpstr>
      <vt:lpstr>William Langland </vt:lpstr>
      <vt:lpstr> John Mandeville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Wycliffe</dc:title>
  <dc:creator>Dell</dc:creator>
  <cp:lastModifiedBy>Dell</cp:lastModifiedBy>
  <cp:revision>9</cp:revision>
  <dcterms:created xsi:type="dcterms:W3CDTF">2020-06-01T12:30:00Z</dcterms:created>
  <dcterms:modified xsi:type="dcterms:W3CDTF">2020-06-02T11:00:55Z</dcterms:modified>
</cp:coreProperties>
</file>