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5" r:id="rId1"/>
  </p:sldMasterIdLst>
  <p:sldIdLst>
    <p:sldId id="277" r:id="rId2"/>
    <p:sldId id="257" r:id="rId3"/>
    <p:sldId id="272" r:id="rId4"/>
    <p:sldId id="256" r:id="rId5"/>
    <p:sldId id="273" r:id="rId6"/>
    <p:sldId id="264" r:id="rId7"/>
    <p:sldId id="269" r:id="rId8"/>
    <p:sldId id="270" r:id="rId9"/>
    <p:sldId id="274" r:id="rId10"/>
    <p:sldId id="258" r:id="rId11"/>
    <p:sldId id="267" r:id="rId12"/>
    <p:sldId id="275" r:id="rId13"/>
    <p:sldId id="268" r:id="rId14"/>
    <p:sldId id="271" r:id="rId15"/>
    <p:sldId id="261" r:id="rId16"/>
    <p:sldId id="276" r:id="rId17"/>
    <p:sldId id="262" r:id="rId18"/>
    <p:sldId id="259" r:id="rId19"/>
    <p:sldId id="260" r:id="rId20"/>
    <p:sldId id="265" r:id="rId21"/>
    <p:sldId id="266" r:id="rId22"/>
    <p:sldId id="279"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599"/>
  </p:normalViewPr>
  <p:slideViewPr>
    <p:cSldViewPr snapToGrid="0" snapToObjects="1">
      <p:cViewPr varScale="1">
        <p:scale>
          <a:sx n="81" d="100"/>
          <a:sy n="81" d="100"/>
        </p:scale>
        <p:origin x="-276" y="-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122633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9ADBF2E-7CFB-AD44-9BC4-A409B33E1CFC}"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137156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1955311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39ADBF2E-7CFB-AD44-9BC4-A409B33E1CFC}"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254149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239066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121280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54531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ADBF2E-7CFB-AD44-9BC4-A409B33E1CFC}"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420900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9ADBF2E-7CFB-AD44-9BC4-A409B33E1CFC}"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51267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9ADBF2E-7CFB-AD44-9BC4-A409B33E1CFC}"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34244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9ADBF2E-7CFB-AD44-9BC4-A409B33E1CFC}"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55118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DBF2E-7CFB-AD44-9BC4-A409B33E1CFC}"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243368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9ADBF2E-7CFB-AD44-9BC4-A409B33E1CFC}"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13186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9ADBF2E-7CFB-AD44-9BC4-A409B33E1CFC}" type="datetimeFigureOut">
              <a:rPr lang="en-US" smtClean="0"/>
              <a:pPr/>
              <a:t>1/18/2021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332459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9ADBF2E-7CFB-AD44-9BC4-A409B33E1CFC}" type="datetimeFigureOut">
              <a:rPr lang="en-US" smtClean="0"/>
              <a:pPr/>
              <a:t>1/18/2021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79587FB-EA75-F848-BAAB-0C2AFFF28F6F}" type="slidenum">
              <a:rPr lang="en-US" smtClean="0"/>
              <a:pPr/>
              <a:t>‹#›</a:t>
            </a:fld>
            <a:endParaRPr lang="en-US"/>
          </a:p>
        </p:txBody>
      </p:sp>
    </p:spTree>
    <p:extLst>
      <p:ext uri="{BB962C8B-B14F-4D97-AF65-F5344CB8AC3E}">
        <p14:creationId xmlns:p14="http://schemas.microsoft.com/office/powerpoint/2010/main" xmlns="" val="548102628"/>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The_Love_Song_of_J._Alfred_Prufrock" TargetMode="External"/><Relationship Id="rId2" Type="http://schemas.openxmlformats.org/officeDocument/2006/relationships/hyperlink" Target="https://en.wikipedia.org/wiki/T._S._Elio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The_Waste_Lan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C33B3-B4AA-4E44-BF9F-216B31AB4F4C}"/>
              </a:ext>
            </a:extLst>
          </p:cNvPr>
          <p:cNvSpPr>
            <a:spLocks noGrp="1"/>
          </p:cNvSpPr>
          <p:nvPr>
            <p:ph type="title"/>
          </p:nvPr>
        </p:nvSpPr>
        <p:spPr>
          <a:xfrm>
            <a:off x="497540" y="447188"/>
            <a:ext cx="11497235" cy="970450"/>
          </a:xfrm>
        </p:spPr>
        <p:txBody>
          <a:bodyPr/>
          <a:lstStyle/>
          <a:p>
            <a:r>
              <a:rPr lang="en-IN" dirty="0">
                <a:solidFill>
                  <a:srgbClr val="FF0000"/>
                </a:solidFill>
              </a:rPr>
              <a:t>                </a:t>
            </a:r>
            <a:r>
              <a:rPr lang="en-IN" dirty="0">
                <a:solidFill>
                  <a:srgbClr val="FF0000"/>
                </a:solidFill>
                <a:latin typeface="Franklin Gothic Medium" panose="020B0603020102020204" pitchFamily="34" charset="0"/>
              </a:rPr>
              <a:t>To His Coy Mistress</a:t>
            </a:r>
            <a:endParaRPr lang="en-US" dirty="0">
              <a:solidFill>
                <a:srgbClr val="FF0000"/>
              </a:solidFill>
              <a:latin typeface="Franklin Gothic Medium" panose="020B0603020102020204" pitchFamily="34" charset="0"/>
            </a:endParaRPr>
          </a:p>
        </p:txBody>
      </p:sp>
      <p:pic>
        <p:nvPicPr>
          <p:cNvPr id="5" name="Content Placeholder 4">
            <a:extLst>
              <a:ext uri="{FF2B5EF4-FFF2-40B4-BE49-F238E27FC236}">
                <a16:creationId xmlns:a16="http://schemas.microsoft.com/office/drawing/2014/main" xmlns="" id="{18C0D289-8D2E-A649-8597-35B83805FB95}"/>
              </a:ext>
            </a:extLst>
          </p:cNvPr>
          <p:cNvPicPr>
            <a:picLocks noGrp="1" noChangeAspect="1"/>
          </p:cNvPicPr>
          <p:nvPr>
            <p:ph idx="1"/>
          </p:nvPr>
        </p:nvPicPr>
        <p:blipFill>
          <a:blip r:embed="rId2"/>
          <a:stretch>
            <a:fillRect/>
          </a:stretch>
        </p:blipFill>
        <p:spPr>
          <a:xfrm>
            <a:off x="1532965" y="2222500"/>
            <a:ext cx="7866529" cy="4487582"/>
          </a:xfrm>
        </p:spPr>
      </p:pic>
    </p:spTree>
    <p:extLst>
      <p:ext uri="{BB962C8B-B14F-4D97-AF65-F5344CB8AC3E}">
        <p14:creationId xmlns:p14="http://schemas.microsoft.com/office/powerpoint/2010/main" xmlns="" val="39134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68D1C5-DEDD-344C-A095-8EDDDD806631}"/>
              </a:ext>
            </a:extLst>
          </p:cNvPr>
          <p:cNvSpPr>
            <a:spLocks noGrp="1"/>
          </p:cNvSpPr>
          <p:nvPr>
            <p:ph idx="1"/>
          </p:nvPr>
        </p:nvSpPr>
        <p:spPr/>
        <p:txBody>
          <a:bodyPr/>
          <a:lstStyle/>
          <a:p>
            <a:r>
              <a:rPr lang="en-IN" dirty="0">
                <a:solidFill>
                  <a:srgbClr val="FFFF00"/>
                </a:solidFill>
              </a:rPr>
              <a:t>The poem is written in Iambic tetrameter and rhymes in couplets. The first verse paragraph ("Had we...") is ten couplets long, </a:t>
            </a:r>
          </a:p>
          <a:p>
            <a:r>
              <a:rPr lang="en-IN" dirty="0">
                <a:solidFill>
                  <a:srgbClr val="FFFF00"/>
                </a:solidFill>
              </a:rPr>
              <a:t>the second ("But...") six, </a:t>
            </a:r>
          </a:p>
          <a:p>
            <a:r>
              <a:rPr lang="en-IN" dirty="0">
                <a:solidFill>
                  <a:srgbClr val="FFFF00"/>
                </a:solidFill>
              </a:rPr>
              <a:t>and the third ("Now therefore...") seven. </a:t>
            </a:r>
          </a:p>
          <a:p>
            <a:r>
              <a:rPr lang="en-IN" dirty="0">
                <a:solidFill>
                  <a:srgbClr val="FFFF00"/>
                </a:solidFill>
              </a:rPr>
              <a:t>The logical form of the poem runs: if... but... therefore....</a:t>
            </a:r>
          </a:p>
          <a:p>
            <a:endParaRPr lang="en-IN" dirty="0">
              <a:solidFill>
                <a:srgbClr val="FFFF00"/>
              </a:solidFill>
            </a:endParaRPr>
          </a:p>
          <a:p>
            <a:r>
              <a:rPr lang="en-IN" dirty="0">
                <a:solidFill>
                  <a:srgbClr val="FFFF00"/>
                </a:solidFill>
              </a:rPr>
              <a:t>Syllogistic pattern</a:t>
            </a:r>
            <a:endParaRPr lang="en-US" dirty="0">
              <a:solidFill>
                <a:srgbClr val="FFFF00"/>
              </a:solidFill>
            </a:endParaRPr>
          </a:p>
        </p:txBody>
      </p:sp>
    </p:spTree>
    <p:extLst>
      <p:ext uri="{BB962C8B-B14F-4D97-AF65-F5344CB8AC3E}">
        <p14:creationId xmlns:p14="http://schemas.microsoft.com/office/powerpoint/2010/main" xmlns="" val="28465486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EF5DAF-93C3-0743-80D9-33EB80AB1A3C}"/>
              </a:ext>
            </a:extLst>
          </p:cNvPr>
          <p:cNvSpPr>
            <a:spLocks noGrp="1"/>
          </p:cNvSpPr>
          <p:nvPr>
            <p:ph idx="1"/>
          </p:nvPr>
        </p:nvSpPr>
        <p:spPr/>
        <p:txBody>
          <a:bodyPr>
            <a:normAutofit/>
          </a:bodyPr>
          <a:lstStyle/>
          <a:p>
            <a:r>
              <a:rPr lang="en-IN" sz="3200" dirty="0">
                <a:solidFill>
                  <a:srgbClr val="FFFF00"/>
                </a:solidFill>
              </a:rPr>
              <a:t>A syllogism is a form of logic in which a conclusion appears to be logically derived from two axiomatic propositions. It  is a process in logic-a sort of deductive reasoning. It is a form of logic to deduce a conclusion from two given or assumed propositions. </a:t>
            </a:r>
            <a:endParaRPr lang="en-US" sz="3200" dirty="0">
              <a:solidFill>
                <a:srgbClr val="FFFF00"/>
              </a:solidFill>
            </a:endParaRPr>
          </a:p>
        </p:txBody>
      </p:sp>
    </p:spTree>
    <p:extLst>
      <p:ext uri="{BB962C8B-B14F-4D97-AF65-F5344CB8AC3E}">
        <p14:creationId xmlns:p14="http://schemas.microsoft.com/office/powerpoint/2010/main" xmlns="" val="53634361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A55D46-D40F-5F40-9AE8-59A5D2DA8AA5}"/>
              </a:ext>
            </a:extLst>
          </p:cNvPr>
          <p:cNvSpPr>
            <a:spLocks noGrp="1"/>
          </p:cNvSpPr>
          <p:nvPr>
            <p:ph idx="1"/>
          </p:nvPr>
        </p:nvSpPr>
        <p:spPr/>
        <p:txBody>
          <a:bodyPr>
            <a:normAutofit/>
          </a:bodyPr>
          <a:lstStyle/>
          <a:p>
            <a:r>
              <a:rPr lang="en-IN" sz="3200" dirty="0">
                <a:solidFill>
                  <a:srgbClr val="FFFF00"/>
                </a:solidFill>
              </a:rPr>
              <a:t>For example, if one proposition is that airplanes contribute to global warming and a second proposition is that global warming is dangerous, then the logical conclusion is that we should all try to reduce the number of flights we take.</a:t>
            </a:r>
            <a:endParaRPr lang="en-US" sz="3200" dirty="0">
              <a:solidFill>
                <a:srgbClr val="FFFF00"/>
              </a:solidFill>
            </a:endParaRPr>
          </a:p>
        </p:txBody>
      </p:sp>
    </p:spTree>
    <p:extLst>
      <p:ext uri="{BB962C8B-B14F-4D97-AF65-F5344CB8AC3E}">
        <p14:creationId xmlns:p14="http://schemas.microsoft.com/office/powerpoint/2010/main" xmlns="" val="210488972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EDDF07-87AE-2248-96F4-8B2CB795CE05}"/>
              </a:ext>
            </a:extLst>
          </p:cNvPr>
          <p:cNvSpPr>
            <a:spLocks noGrp="1"/>
          </p:cNvSpPr>
          <p:nvPr>
            <p:ph idx="1"/>
          </p:nvPr>
        </p:nvSpPr>
        <p:spPr/>
        <p:txBody>
          <a:bodyPr>
            <a:normAutofit/>
          </a:bodyPr>
          <a:lstStyle/>
          <a:p>
            <a:r>
              <a:rPr lang="en-IN" sz="2400" dirty="0">
                <a:solidFill>
                  <a:srgbClr val="FFFF00"/>
                </a:solidFill>
              </a:rPr>
              <a:t>The poem is constructed like a syllogism in the form of reasoning to deduce the main contention. This poem has three parts.</a:t>
            </a:r>
          </a:p>
          <a:p>
            <a:r>
              <a:rPr lang="en-IN" sz="2400" dirty="0">
                <a:solidFill>
                  <a:srgbClr val="FFFF00"/>
                </a:solidFill>
              </a:rPr>
              <a:t> The first part comprising the first twenty lines contains the first proposition. </a:t>
            </a:r>
          </a:p>
          <a:p>
            <a:r>
              <a:rPr lang="en-IN" sz="2400" dirty="0">
                <a:solidFill>
                  <a:srgbClr val="FFFF00"/>
                </a:solidFill>
              </a:rPr>
              <a:t>The next twelve lines constitute the second part, and it states the second proposition. </a:t>
            </a:r>
          </a:p>
          <a:p>
            <a:r>
              <a:rPr lang="en-IN" sz="2400" dirty="0">
                <a:solidFill>
                  <a:srgbClr val="FFFF00"/>
                </a:solidFill>
              </a:rPr>
              <a:t>The conclusion is drawn from these two propositions in the remaining lines.</a:t>
            </a:r>
            <a:endParaRPr lang="en-US" sz="2400" dirty="0">
              <a:solidFill>
                <a:srgbClr val="FFFF00"/>
              </a:solidFill>
            </a:endParaRPr>
          </a:p>
        </p:txBody>
      </p:sp>
    </p:spTree>
    <p:extLst>
      <p:ext uri="{BB962C8B-B14F-4D97-AF65-F5344CB8AC3E}">
        <p14:creationId xmlns:p14="http://schemas.microsoft.com/office/powerpoint/2010/main" xmlns="" val="14573962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261BFA-B88B-6847-9599-84F7EAE48E2B}"/>
              </a:ext>
            </a:extLst>
          </p:cNvPr>
          <p:cNvSpPr>
            <a:spLocks noGrp="1"/>
          </p:cNvSpPr>
          <p:nvPr>
            <p:ph idx="1"/>
          </p:nvPr>
        </p:nvSpPr>
        <p:spPr/>
        <p:txBody>
          <a:bodyPr>
            <a:normAutofit/>
          </a:bodyPr>
          <a:lstStyle/>
          <a:p>
            <a:r>
              <a:rPr lang="en-IN" sz="3600" dirty="0">
                <a:solidFill>
                  <a:srgbClr val="FFFF00"/>
                </a:solidFill>
              </a:rPr>
              <a:t>The thesis and the antithesis of the first two sections of the poem lead naturally to the synthesis- the crux of the carpe diem theme. </a:t>
            </a:r>
            <a:endParaRPr lang="en-US" sz="3600" dirty="0">
              <a:solidFill>
                <a:srgbClr val="FFFF00"/>
              </a:solidFill>
            </a:endParaRPr>
          </a:p>
        </p:txBody>
      </p:sp>
    </p:spTree>
    <p:extLst>
      <p:ext uri="{BB962C8B-B14F-4D97-AF65-F5344CB8AC3E}">
        <p14:creationId xmlns:p14="http://schemas.microsoft.com/office/powerpoint/2010/main" xmlns="" val="25623498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59477A-A708-1A4B-A523-9C8FC5F6E90C}"/>
              </a:ext>
            </a:extLst>
          </p:cNvPr>
          <p:cNvSpPr>
            <a:spLocks noGrp="1"/>
          </p:cNvSpPr>
          <p:nvPr>
            <p:ph idx="1"/>
          </p:nvPr>
        </p:nvSpPr>
        <p:spPr/>
        <p:txBody>
          <a:bodyPr>
            <a:normAutofit lnSpcReduction="10000"/>
          </a:bodyPr>
          <a:lstStyle/>
          <a:p>
            <a:r>
              <a:rPr lang="en-IN" sz="3200" dirty="0">
                <a:solidFill>
                  <a:srgbClr val="FFFF00"/>
                </a:solidFill>
              </a:rPr>
              <a:t>The poem is in iambic tetrameter, with eight syllables (four feet) per line. Each foot consists of an unstressed syllable followed by a stressed syllable. The last syllable of Line 1 rhymes with the last syllable of line 2, the last syllable of line 3 rhymes with the last syllable of line 4, the last syllable of line 5 rhymes with the last syllable of line 6, and so on. </a:t>
            </a:r>
          </a:p>
        </p:txBody>
      </p:sp>
    </p:spTree>
    <p:extLst>
      <p:ext uri="{BB962C8B-B14F-4D97-AF65-F5344CB8AC3E}">
        <p14:creationId xmlns:p14="http://schemas.microsoft.com/office/powerpoint/2010/main" xmlns="" val="200327923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B421CF-6C03-EA49-ACE0-578DD4B54EFE}"/>
              </a:ext>
            </a:extLst>
          </p:cNvPr>
          <p:cNvSpPr>
            <a:spLocks noGrp="1"/>
          </p:cNvSpPr>
          <p:nvPr>
            <p:ph idx="1"/>
          </p:nvPr>
        </p:nvSpPr>
        <p:spPr/>
        <p:txBody>
          <a:bodyPr>
            <a:normAutofit lnSpcReduction="10000"/>
          </a:bodyPr>
          <a:lstStyle/>
          <a:p>
            <a:r>
              <a:rPr lang="en-IN" sz="2400" dirty="0">
                <a:solidFill>
                  <a:srgbClr val="FFFF00"/>
                </a:solidFill>
              </a:rPr>
              <a:t>Such pairs of rhyming lines are called couplets. </a:t>
            </a:r>
          </a:p>
          <a:p>
            <a:r>
              <a:rPr lang="en-IN" sz="2400" dirty="0">
                <a:solidFill>
                  <a:srgbClr val="FFFF00"/>
                </a:solidFill>
              </a:rPr>
              <a:t>The following two lines, which open the poem, exhibit the meter and rhyme prevailing in most of the other couplets in the poem:</a:t>
            </a:r>
          </a:p>
          <a:p>
            <a:r>
              <a:rPr lang="en-IN" sz="2400" dirty="0">
                <a:solidFill>
                  <a:srgbClr val="FFFF00"/>
                </a:solidFill>
              </a:rPr>
              <a:t>......1..................2...................3...............4</a:t>
            </a:r>
            <a:br>
              <a:rPr lang="en-IN" sz="2400" dirty="0">
                <a:solidFill>
                  <a:srgbClr val="FFFF00"/>
                </a:solidFill>
              </a:rPr>
            </a:br>
            <a:r>
              <a:rPr lang="en-IN" sz="2400" dirty="0">
                <a:solidFill>
                  <a:srgbClr val="FFFF00"/>
                </a:solidFill>
              </a:rPr>
              <a:t>Had </a:t>
            </a:r>
            <a:r>
              <a:rPr lang="en-IN" sz="2400" b="1" dirty="0" err="1">
                <a:solidFill>
                  <a:srgbClr val="FFFF00"/>
                </a:solidFill>
              </a:rPr>
              <a:t>WE</a:t>
            </a:r>
            <a:r>
              <a:rPr lang="en-IN" sz="2400" dirty="0" err="1">
                <a:solidFill>
                  <a:srgbClr val="FFFF00"/>
                </a:solidFill>
              </a:rPr>
              <a:t>..</a:t>
            </a:r>
            <a:r>
              <a:rPr lang="en-IN" sz="2400" b="1" dirty="0" err="1">
                <a:solidFill>
                  <a:srgbClr val="FFFF00"/>
                </a:solidFill>
              </a:rPr>
              <a:t>|</a:t>
            </a:r>
            <a:r>
              <a:rPr lang="en-IN" sz="2400" dirty="0" err="1">
                <a:solidFill>
                  <a:srgbClr val="FFFF00"/>
                </a:solidFill>
              </a:rPr>
              <a:t>..but</a:t>
            </a:r>
            <a:r>
              <a:rPr lang="en-IN" sz="2400" dirty="0">
                <a:solidFill>
                  <a:srgbClr val="FFFF00"/>
                </a:solidFill>
              </a:rPr>
              <a:t> </a:t>
            </a:r>
            <a:r>
              <a:rPr lang="en-IN" sz="2400" b="1" dirty="0" err="1">
                <a:solidFill>
                  <a:srgbClr val="FFFF00"/>
                </a:solidFill>
              </a:rPr>
              <a:t>WORLD</a:t>
            </a:r>
            <a:r>
              <a:rPr lang="en-IN" sz="2400" dirty="0" err="1">
                <a:solidFill>
                  <a:srgbClr val="FFFF00"/>
                </a:solidFill>
              </a:rPr>
              <a:t>..</a:t>
            </a:r>
            <a:r>
              <a:rPr lang="en-IN" sz="2400" b="1" dirty="0" err="1">
                <a:solidFill>
                  <a:srgbClr val="FFFF00"/>
                </a:solidFill>
              </a:rPr>
              <a:t>|</a:t>
            </a:r>
            <a:r>
              <a:rPr lang="en-IN" sz="2400" dirty="0" err="1">
                <a:solidFill>
                  <a:srgbClr val="FFFF00"/>
                </a:solidFill>
              </a:rPr>
              <a:t>..e</a:t>
            </a:r>
            <a:r>
              <a:rPr lang="en-IN" sz="2400" dirty="0">
                <a:solidFill>
                  <a:srgbClr val="FFFF00"/>
                </a:solidFill>
              </a:rPr>
              <a:t> </a:t>
            </a:r>
            <a:r>
              <a:rPr lang="en-IN" sz="2400" b="1" dirty="0" err="1">
                <a:solidFill>
                  <a:srgbClr val="FFFF00"/>
                </a:solidFill>
              </a:rPr>
              <a:t>NOUGH</a:t>
            </a:r>
            <a:r>
              <a:rPr lang="en-IN" sz="2400" dirty="0" err="1">
                <a:solidFill>
                  <a:srgbClr val="FFFF00"/>
                </a:solidFill>
              </a:rPr>
              <a:t>..</a:t>
            </a:r>
            <a:r>
              <a:rPr lang="en-IN" sz="2400" b="1" dirty="0" err="1">
                <a:solidFill>
                  <a:srgbClr val="FFFF00"/>
                </a:solidFill>
              </a:rPr>
              <a:t>|</a:t>
            </a:r>
            <a:r>
              <a:rPr lang="en-IN" sz="2400" dirty="0" err="1">
                <a:solidFill>
                  <a:srgbClr val="FFFF00"/>
                </a:solidFill>
              </a:rPr>
              <a:t>..and</a:t>
            </a:r>
            <a:r>
              <a:rPr lang="en-IN" sz="2400" dirty="0">
                <a:solidFill>
                  <a:srgbClr val="FFFF00"/>
                </a:solidFill>
              </a:rPr>
              <a:t> </a:t>
            </a:r>
            <a:r>
              <a:rPr lang="en-IN" sz="2400" b="1" dirty="0">
                <a:solidFill>
                  <a:srgbClr val="FFFF00"/>
                </a:solidFill>
              </a:rPr>
              <a:t>TIME</a:t>
            </a:r>
          </a:p>
          <a:p>
            <a:r>
              <a:rPr lang="en-IN" sz="2400" dirty="0">
                <a:solidFill>
                  <a:srgbClr val="FFFF00"/>
                </a:solidFill>
              </a:rPr>
              <a:t>.......1..........   ..2...........  ....3...............4</a:t>
            </a:r>
            <a:br>
              <a:rPr lang="en-IN" sz="2400" dirty="0">
                <a:solidFill>
                  <a:srgbClr val="FFFF00"/>
                </a:solidFill>
              </a:rPr>
            </a:br>
            <a:r>
              <a:rPr lang="en-IN" sz="2400" dirty="0">
                <a:solidFill>
                  <a:srgbClr val="FFFF00"/>
                </a:solidFill>
              </a:rPr>
              <a:t>This </a:t>
            </a:r>
            <a:r>
              <a:rPr lang="en-IN" sz="2400" b="1" dirty="0" err="1">
                <a:solidFill>
                  <a:srgbClr val="FFFF00"/>
                </a:solidFill>
              </a:rPr>
              <a:t>COY</a:t>
            </a:r>
            <a:r>
              <a:rPr lang="en-IN" sz="2400" dirty="0" err="1">
                <a:solidFill>
                  <a:srgbClr val="FFFF00"/>
                </a:solidFill>
              </a:rPr>
              <a:t>..</a:t>
            </a:r>
            <a:r>
              <a:rPr lang="en-IN" sz="2400" b="1" dirty="0" err="1">
                <a:solidFill>
                  <a:srgbClr val="FFFF00"/>
                </a:solidFill>
              </a:rPr>
              <a:t>|</a:t>
            </a:r>
            <a:r>
              <a:rPr lang="en-IN" sz="2400" dirty="0" err="1">
                <a:solidFill>
                  <a:srgbClr val="FFFF00"/>
                </a:solidFill>
              </a:rPr>
              <a:t>..ness</a:t>
            </a:r>
            <a:r>
              <a:rPr lang="en-IN" sz="2400" dirty="0">
                <a:solidFill>
                  <a:srgbClr val="FFFF00"/>
                </a:solidFill>
              </a:rPr>
              <a:t> </a:t>
            </a:r>
            <a:r>
              <a:rPr lang="en-IN" sz="2400" b="1" dirty="0">
                <a:solidFill>
                  <a:srgbClr val="FFFF00"/>
                </a:solidFill>
              </a:rPr>
              <a:t>LA</a:t>
            </a:r>
            <a:r>
              <a:rPr lang="en-IN" sz="2400" dirty="0">
                <a:solidFill>
                  <a:srgbClr val="FFFF00"/>
                </a:solidFill>
              </a:rPr>
              <a:t>..</a:t>
            </a:r>
            <a:r>
              <a:rPr lang="en-IN" sz="2400" b="1" dirty="0">
                <a:solidFill>
                  <a:srgbClr val="FFFF00"/>
                </a:solidFill>
              </a:rPr>
              <a:t>|</a:t>
            </a:r>
            <a:r>
              <a:rPr lang="en-IN" sz="2400" dirty="0">
                <a:solidFill>
                  <a:srgbClr val="FFFF00"/>
                </a:solidFill>
              </a:rPr>
              <a:t>..</a:t>
            </a:r>
            <a:r>
              <a:rPr lang="en-IN" sz="2400" dirty="0" err="1">
                <a:solidFill>
                  <a:srgbClr val="FFFF00"/>
                </a:solidFill>
              </a:rPr>
              <a:t>dy</a:t>
            </a:r>
            <a:r>
              <a:rPr lang="en-IN" sz="2400" dirty="0">
                <a:solidFill>
                  <a:srgbClr val="FFFF00"/>
                </a:solidFill>
              </a:rPr>
              <a:t> </a:t>
            </a:r>
            <a:r>
              <a:rPr lang="en-IN" sz="2400" b="1" dirty="0" err="1">
                <a:solidFill>
                  <a:srgbClr val="FFFF00"/>
                </a:solidFill>
              </a:rPr>
              <a:t>WERE</a:t>
            </a:r>
            <a:r>
              <a:rPr lang="en-IN" sz="2400" dirty="0" err="1">
                <a:solidFill>
                  <a:srgbClr val="FFFF00"/>
                </a:solidFill>
              </a:rPr>
              <a:t>..</a:t>
            </a:r>
            <a:r>
              <a:rPr lang="en-IN" sz="2400" b="1" dirty="0" err="1">
                <a:solidFill>
                  <a:srgbClr val="FFFF00"/>
                </a:solidFill>
              </a:rPr>
              <a:t>|</a:t>
            </a:r>
            <a:r>
              <a:rPr lang="en-IN" sz="2400" dirty="0" err="1">
                <a:solidFill>
                  <a:srgbClr val="FFFF00"/>
                </a:solidFill>
              </a:rPr>
              <a:t>..no</a:t>
            </a:r>
            <a:r>
              <a:rPr lang="en-IN" sz="2400" dirty="0">
                <a:solidFill>
                  <a:srgbClr val="FFFF00"/>
                </a:solidFill>
              </a:rPr>
              <a:t> </a:t>
            </a:r>
            <a:r>
              <a:rPr lang="en-IN" sz="2400" b="1" dirty="0">
                <a:solidFill>
                  <a:srgbClr val="FFFF00"/>
                </a:solidFill>
              </a:rPr>
              <a:t>CRIME</a:t>
            </a:r>
            <a:endParaRPr lang="en-IN" sz="2400" dirty="0">
              <a:solidFill>
                <a:srgbClr val="FFFF00"/>
              </a:solidFill>
            </a:endParaRPr>
          </a:p>
          <a:p>
            <a:r>
              <a:rPr lang="en-IN" dirty="0"/>
              <a:t/>
            </a:r>
            <a:br>
              <a:rPr lang="en-IN" dirty="0"/>
            </a:br>
            <a:endParaRPr lang="en-US" dirty="0"/>
          </a:p>
          <a:p>
            <a:endParaRPr lang="en-US" dirty="0"/>
          </a:p>
        </p:txBody>
      </p:sp>
    </p:spTree>
    <p:extLst>
      <p:ext uri="{BB962C8B-B14F-4D97-AF65-F5344CB8AC3E}">
        <p14:creationId xmlns:p14="http://schemas.microsoft.com/office/powerpoint/2010/main" xmlns="" val="276944591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4261771-B992-9042-ACF5-F58D0CFCFB55}"/>
              </a:ext>
            </a:extLst>
          </p:cNvPr>
          <p:cNvSpPr>
            <a:spLocks noGrp="1"/>
          </p:cNvSpPr>
          <p:nvPr>
            <p:ph idx="1"/>
          </p:nvPr>
        </p:nvSpPr>
        <p:spPr/>
        <p:txBody>
          <a:bodyPr>
            <a:normAutofit/>
          </a:bodyPr>
          <a:lstStyle/>
          <a:p>
            <a:r>
              <a:rPr lang="en-IN" sz="3200" dirty="0">
                <a:solidFill>
                  <a:srgbClr val="FFFF00"/>
                </a:solidFill>
              </a:rPr>
              <a:t>The poem does not present a scene in a specific place in which people interact. However, the young man and the young lady presumably live somewhere in England (the native land of the author), perhaps in </a:t>
            </a:r>
            <a:r>
              <a:rPr lang="en-IN" sz="3200" dirty="0" err="1">
                <a:solidFill>
                  <a:srgbClr val="FFFF00"/>
                </a:solidFill>
              </a:rPr>
              <a:t>northeastern</a:t>
            </a:r>
            <a:r>
              <a:rPr lang="en-IN" sz="3200" dirty="0">
                <a:solidFill>
                  <a:srgbClr val="FFFF00"/>
                </a:solidFill>
              </a:rPr>
              <a:t> England near the River Humber. The poet mentions the Humber in line 7.</a:t>
            </a:r>
            <a:endParaRPr lang="en-US" sz="3200" dirty="0">
              <a:solidFill>
                <a:srgbClr val="FFFF00"/>
              </a:solidFill>
            </a:endParaRPr>
          </a:p>
        </p:txBody>
      </p:sp>
    </p:spTree>
    <p:extLst>
      <p:ext uri="{BB962C8B-B14F-4D97-AF65-F5344CB8AC3E}">
        <p14:creationId xmlns:p14="http://schemas.microsoft.com/office/powerpoint/2010/main" xmlns="" val="231825240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05F5E34-2831-6E43-A4C0-A3F9759EC5A8}"/>
              </a:ext>
            </a:extLst>
          </p:cNvPr>
          <p:cNvSpPr>
            <a:spLocks noGrp="1"/>
          </p:cNvSpPr>
          <p:nvPr>
            <p:ph idx="1"/>
          </p:nvPr>
        </p:nvSpPr>
        <p:spPr/>
        <p:txBody>
          <a:bodyPr>
            <a:normAutofit/>
          </a:bodyPr>
          <a:lstStyle/>
          <a:p>
            <a:r>
              <a:rPr lang="en-IN" sz="3200" dirty="0">
                <a:solidFill>
                  <a:srgbClr val="FFFF00"/>
                </a:solidFill>
              </a:rPr>
              <a:t>Many authors have borrowed the phrase "World enough and time" from the poem's opening line to use in their book titles. The most famous is R P Warren’s 1950 novel </a:t>
            </a:r>
            <a:r>
              <a:rPr lang="en-IN" sz="3200" i="1" dirty="0">
                <a:solidFill>
                  <a:srgbClr val="FFFF00"/>
                </a:solidFill>
              </a:rPr>
              <a:t>World Enough and Time: A Romantic Novel,</a:t>
            </a:r>
            <a:r>
              <a:rPr lang="en-IN" sz="3200" dirty="0">
                <a:solidFill>
                  <a:srgbClr val="FFFF00"/>
                </a:solidFill>
              </a:rPr>
              <a:t> about murder in early-19th-century Kentucky.</a:t>
            </a:r>
            <a:endParaRPr lang="en-US" sz="3200" dirty="0">
              <a:solidFill>
                <a:srgbClr val="FFFF00"/>
              </a:solidFill>
            </a:endParaRPr>
          </a:p>
        </p:txBody>
      </p:sp>
    </p:spTree>
    <p:extLst>
      <p:ext uri="{BB962C8B-B14F-4D97-AF65-F5344CB8AC3E}">
        <p14:creationId xmlns:p14="http://schemas.microsoft.com/office/powerpoint/2010/main" xmlns="" val="26265228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D0ACAF-B6B3-8648-A9D8-72347C3242CA}"/>
              </a:ext>
            </a:extLst>
          </p:cNvPr>
          <p:cNvSpPr>
            <a:spLocks noGrp="1"/>
          </p:cNvSpPr>
          <p:nvPr>
            <p:ph idx="1"/>
          </p:nvPr>
        </p:nvSpPr>
        <p:spPr/>
        <p:txBody>
          <a:bodyPr>
            <a:normAutofit fontScale="85000" lnSpcReduction="10000"/>
          </a:bodyPr>
          <a:lstStyle/>
          <a:p>
            <a:r>
              <a:rPr lang="en-IN" sz="3200" dirty="0">
                <a:solidFill>
                  <a:srgbClr val="FFFF00"/>
                </a:solidFill>
              </a:rPr>
              <a:t>The phrase "there will be time" occurs repeatedly in a section of </a:t>
            </a:r>
            <a:r>
              <a:rPr lang="en-IN" sz="3200" dirty="0">
                <a:solidFill>
                  <a:srgbClr val="FFFF00"/>
                </a:solidFill>
                <a:hlinkClick r:id="rId2" tooltip="T. S. Eliot">
                  <a:extLst>
                    <a:ext uri="{A12FA001-AC4F-418D-AE19-62706E023703}">
                      <ahyp:hlinkClr xmlns:ahyp="http://schemas.microsoft.com/office/drawing/2018/hyperlinkcolor" xmlns="" val="tx"/>
                    </a:ext>
                  </a:extLst>
                </a:hlinkClick>
              </a:rPr>
              <a:t>T. S. Eliot</a:t>
            </a:r>
            <a:r>
              <a:rPr lang="en-IN" sz="3200" dirty="0">
                <a:solidFill>
                  <a:srgbClr val="FFFF00"/>
                </a:solidFill>
              </a:rPr>
              <a:t>'s "</a:t>
            </a:r>
            <a:r>
              <a:rPr lang="en-IN" sz="3200" dirty="0">
                <a:solidFill>
                  <a:srgbClr val="FFFF00"/>
                </a:solidFill>
                <a:hlinkClick r:id="rId3" tooltip="The Love Song of J. Alfred Prufrock">
                  <a:extLst>
                    <a:ext uri="{A12FA001-AC4F-418D-AE19-62706E023703}">
                      <ahyp:hlinkClr xmlns:ahyp="http://schemas.microsoft.com/office/drawing/2018/hyperlinkcolor" xmlns="" val="tx"/>
                    </a:ext>
                  </a:extLst>
                </a:hlinkClick>
              </a:rPr>
              <a:t>The Love Song of J. Alfred Prufrock</a:t>
            </a:r>
            <a:r>
              <a:rPr lang="en-IN" sz="3200" dirty="0">
                <a:solidFill>
                  <a:srgbClr val="FFFF00"/>
                </a:solidFill>
              </a:rPr>
              <a:t>" (1915), and is often said to be an allusion to Marvell's </a:t>
            </a:r>
            <a:r>
              <a:rPr lang="en-IN" sz="3200" dirty="0" err="1">
                <a:solidFill>
                  <a:srgbClr val="FFFF00"/>
                </a:solidFill>
              </a:rPr>
              <a:t>poem.Prufrock</a:t>
            </a:r>
            <a:r>
              <a:rPr lang="en-IN" sz="3200" dirty="0">
                <a:solidFill>
                  <a:srgbClr val="FFFF00"/>
                </a:solidFill>
              </a:rPr>
              <a:t> says that there will be time "for the yellow smoke that slides along the street", time "to murder and create", and time "for a hundred indecisions ... Before the taking of a toast and tea". As Eliot's hero is, in fact, putting off romance and consummation, he is (falsely) answering Marvell's speaker. </a:t>
            </a:r>
          </a:p>
        </p:txBody>
      </p:sp>
    </p:spTree>
    <p:extLst>
      <p:ext uri="{BB962C8B-B14F-4D97-AF65-F5344CB8AC3E}">
        <p14:creationId xmlns:p14="http://schemas.microsoft.com/office/powerpoint/2010/main" xmlns="" val="17389743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1ED95-379D-C249-A1FE-F52D1F26DBE5}"/>
              </a:ext>
            </a:extLst>
          </p:cNvPr>
          <p:cNvSpPr>
            <a:spLocks noGrp="1"/>
          </p:cNvSpPr>
          <p:nvPr>
            <p:ph type="title"/>
          </p:nvPr>
        </p:nvSpPr>
        <p:spPr/>
        <p:txBody>
          <a:bodyPr/>
          <a:lstStyle/>
          <a:p>
            <a:r>
              <a:rPr lang="en-IN" b="1" dirty="0"/>
              <a:t>    To His Coy Mistress</a:t>
            </a:r>
            <a:endParaRPr lang="en-US" dirty="0"/>
          </a:p>
        </p:txBody>
      </p:sp>
      <p:sp>
        <p:nvSpPr>
          <p:cNvPr id="3" name="Content Placeholder 2">
            <a:extLst>
              <a:ext uri="{FF2B5EF4-FFF2-40B4-BE49-F238E27FC236}">
                <a16:creationId xmlns:a16="http://schemas.microsoft.com/office/drawing/2014/main" xmlns="" id="{F48BC01E-DB17-0F47-8ACE-743D20E289A6}"/>
              </a:ext>
            </a:extLst>
          </p:cNvPr>
          <p:cNvSpPr>
            <a:spLocks noGrp="1"/>
          </p:cNvSpPr>
          <p:nvPr>
            <p:ph idx="1"/>
          </p:nvPr>
        </p:nvSpPr>
        <p:spPr/>
        <p:txBody>
          <a:bodyPr>
            <a:normAutofit/>
          </a:bodyPr>
          <a:lstStyle/>
          <a:p>
            <a:r>
              <a:rPr lang="en-IN" sz="3200" b="1" dirty="0">
                <a:solidFill>
                  <a:srgbClr val="FFFF00"/>
                </a:solidFill>
              </a:rPr>
              <a:t>To His Coy Mistress</a:t>
            </a:r>
            <a:r>
              <a:rPr lang="en-IN" sz="3200" dirty="0">
                <a:solidFill>
                  <a:srgbClr val="FFFF00"/>
                </a:solidFill>
              </a:rPr>
              <a:t>" is a Cavalier  poem written by the English author and politician Andrew Marvell (1621–1678) either during or just before the English interregnum (1649–60). It was published posthumously in 1681.</a:t>
            </a:r>
            <a:r>
              <a:rPr lang="en-IN" sz="3200" baseline="30000" dirty="0">
                <a:solidFill>
                  <a:srgbClr val="FFFF00"/>
                </a:solidFill>
              </a:rPr>
              <a:t> </a:t>
            </a:r>
            <a:endParaRPr lang="en-US" sz="3200" dirty="0">
              <a:solidFill>
                <a:srgbClr val="FFFF00"/>
              </a:solidFill>
            </a:endParaRPr>
          </a:p>
        </p:txBody>
      </p:sp>
    </p:spTree>
    <p:extLst>
      <p:ext uri="{BB962C8B-B14F-4D97-AF65-F5344CB8AC3E}">
        <p14:creationId xmlns:p14="http://schemas.microsoft.com/office/powerpoint/2010/main" xmlns="" val="414211009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F0A0E2-8B35-314E-BFA9-3FA7C6442E46}"/>
              </a:ext>
            </a:extLst>
          </p:cNvPr>
          <p:cNvSpPr>
            <a:spLocks noGrp="1"/>
          </p:cNvSpPr>
          <p:nvPr>
            <p:ph idx="1"/>
          </p:nvPr>
        </p:nvSpPr>
        <p:spPr/>
        <p:txBody>
          <a:bodyPr>
            <a:normAutofit/>
          </a:bodyPr>
          <a:lstStyle/>
          <a:p>
            <a:r>
              <a:rPr lang="en-IN" sz="3200" dirty="0">
                <a:solidFill>
                  <a:srgbClr val="FFFF00"/>
                </a:solidFill>
              </a:rPr>
              <a:t>Eliot also alludes to the lines near the end of Marvell's poem, "Let us roll all our strength and all / Our sweetness up into one ball", with his lines, "To have squeezed the universe into a ball / To roll it toward some overwhelming question," as Prufrock questions whether or not such an act of daring would have been worth it. </a:t>
            </a:r>
            <a:endParaRPr lang="en-US" sz="3200" dirty="0">
              <a:solidFill>
                <a:srgbClr val="FFFF00"/>
              </a:solidFill>
            </a:endParaRPr>
          </a:p>
        </p:txBody>
      </p:sp>
    </p:spTree>
    <p:extLst>
      <p:ext uri="{BB962C8B-B14F-4D97-AF65-F5344CB8AC3E}">
        <p14:creationId xmlns:p14="http://schemas.microsoft.com/office/powerpoint/2010/main" xmlns="" val="421717336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2B9445-7793-A447-A858-CA989537EB98}"/>
              </a:ext>
            </a:extLst>
          </p:cNvPr>
          <p:cNvSpPr>
            <a:spLocks noGrp="1"/>
          </p:cNvSpPr>
          <p:nvPr>
            <p:ph idx="1"/>
          </p:nvPr>
        </p:nvSpPr>
        <p:spPr/>
        <p:txBody>
          <a:bodyPr>
            <a:normAutofit fontScale="92500"/>
          </a:bodyPr>
          <a:lstStyle/>
          <a:p>
            <a:r>
              <a:rPr lang="en-IN" sz="3600" dirty="0">
                <a:solidFill>
                  <a:srgbClr val="FFFF00"/>
                </a:solidFill>
              </a:rPr>
              <a:t>Eliot returns to Marvell in </a:t>
            </a:r>
            <a:r>
              <a:rPr lang="en-IN" sz="3600" i="1" dirty="0">
                <a:solidFill>
                  <a:srgbClr val="FFFF00"/>
                </a:solidFill>
                <a:hlinkClick r:id="rId2" tooltip="The Waste Land">
                  <a:extLst>
                    <a:ext uri="{A12FA001-AC4F-418D-AE19-62706E023703}">
                      <ahyp:hlinkClr xmlns:ahyp="http://schemas.microsoft.com/office/drawing/2018/hyperlinkcolor" xmlns="" val="tx"/>
                    </a:ext>
                  </a:extLst>
                </a:hlinkClick>
              </a:rPr>
              <a:t>The Waste Land</a:t>
            </a:r>
            <a:r>
              <a:rPr lang="en-IN" sz="3600" dirty="0">
                <a:solidFill>
                  <a:srgbClr val="FFFF00"/>
                </a:solidFill>
              </a:rPr>
              <a:t> with the lines "But at my back in a cold blast I hear / The rattle of the bones" (Part III, line 185) and "But at my back from time to time I hear / The sound of horns and motors" (Part III, line 196).</a:t>
            </a:r>
          </a:p>
          <a:p>
            <a:r>
              <a:rPr lang="en-IN" sz="2600" dirty="0">
                <a:solidFill>
                  <a:srgbClr val="FFFF00"/>
                </a:solidFill>
              </a:rPr>
              <a:t>The line "deserts of vast eternity" is used in the novel </a:t>
            </a:r>
            <a:r>
              <a:rPr lang="en-IN" sz="2600" i="1" dirty="0">
                <a:solidFill>
                  <a:srgbClr val="FFFF00"/>
                </a:solidFill>
              </a:rPr>
              <a:t>Orlando: A Biography</a:t>
            </a:r>
            <a:r>
              <a:rPr lang="en-IN" sz="2600" dirty="0">
                <a:solidFill>
                  <a:srgbClr val="FFFF00"/>
                </a:solidFill>
              </a:rPr>
              <a:t>, by Virginia Woolf, which was published in 1928.</a:t>
            </a:r>
            <a:endParaRPr lang="en-US" sz="2600"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xmlns="" val="72917165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3F3F608-8761-294A-B000-DC8F610AF24B}"/>
              </a:ext>
            </a:extLst>
          </p:cNvPr>
          <p:cNvPicPr>
            <a:picLocks noGrp="1" noChangeAspect="1"/>
          </p:cNvPicPr>
          <p:nvPr>
            <p:ph idx="1"/>
          </p:nvPr>
        </p:nvPicPr>
        <p:blipFill>
          <a:blip r:embed="rId2"/>
          <a:stretch>
            <a:fillRect/>
          </a:stretch>
        </p:blipFill>
        <p:spPr>
          <a:xfrm>
            <a:off x="1842247" y="2138082"/>
            <a:ext cx="7597588" cy="4504765"/>
          </a:xfrm>
        </p:spPr>
      </p:pic>
    </p:spTree>
    <p:extLst>
      <p:ext uri="{BB962C8B-B14F-4D97-AF65-F5344CB8AC3E}">
        <p14:creationId xmlns:p14="http://schemas.microsoft.com/office/powerpoint/2010/main" xmlns="" val="151086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F31A7-746F-5E45-9AA2-636B88F7D619}"/>
              </a:ext>
            </a:extLst>
          </p:cNvPr>
          <p:cNvSpPr>
            <a:spLocks noGrp="1"/>
          </p:cNvSpPr>
          <p:nvPr>
            <p:ph type="title"/>
          </p:nvPr>
        </p:nvSpPr>
        <p:spPr>
          <a:xfrm>
            <a:off x="336176" y="447188"/>
            <a:ext cx="9507071" cy="970450"/>
          </a:xfrm>
        </p:spPr>
        <p:txBody>
          <a:bodyPr/>
          <a:lstStyle/>
          <a:p>
            <a:r>
              <a:rPr lang="en-US" dirty="0"/>
              <a:t>References</a:t>
            </a:r>
          </a:p>
        </p:txBody>
      </p:sp>
      <p:sp>
        <p:nvSpPr>
          <p:cNvPr id="3" name="Content Placeholder 2">
            <a:extLst>
              <a:ext uri="{FF2B5EF4-FFF2-40B4-BE49-F238E27FC236}">
                <a16:creationId xmlns:a16="http://schemas.microsoft.com/office/drawing/2014/main" xmlns="" id="{125B565C-3E07-4748-BACA-6750F7A13662}"/>
              </a:ext>
            </a:extLst>
          </p:cNvPr>
          <p:cNvSpPr>
            <a:spLocks noGrp="1"/>
          </p:cNvSpPr>
          <p:nvPr>
            <p:ph idx="1"/>
          </p:nvPr>
        </p:nvSpPr>
        <p:spPr/>
        <p:txBody>
          <a:bodyPr>
            <a:normAutofit/>
          </a:bodyPr>
          <a:lstStyle/>
          <a:p>
            <a:r>
              <a:rPr lang="en-US" sz="2400" dirty="0">
                <a:solidFill>
                  <a:srgbClr val="FF0000"/>
                </a:solidFill>
              </a:rPr>
              <a:t>Web Sources</a:t>
            </a:r>
          </a:p>
        </p:txBody>
      </p:sp>
    </p:spTree>
    <p:extLst>
      <p:ext uri="{BB962C8B-B14F-4D97-AF65-F5344CB8AC3E}">
        <p14:creationId xmlns:p14="http://schemas.microsoft.com/office/powerpoint/2010/main" xmlns="" val="8367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E6430C-0F7F-F247-BD0E-9DFD339FCCFE}"/>
              </a:ext>
            </a:extLst>
          </p:cNvPr>
          <p:cNvSpPr>
            <a:spLocks noGrp="1"/>
          </p:cNvSpPr>
          <p:nvPr>
            <p:ph idx="1"/>
          </p:nvPr>
        </p:nvSpPr>
        <p:spPr/>
        <p:txBody>
          <a:bodyPr>
            <a:normAutofit/>
          </a:bodyPr>
          <a:lstStyle/>
          <a:p>
            <a:r>
              <a:rPr lang="en-IN" sz="3600" dirty="0">
                <a:solidFill>
                  <a:srgbClr val="FFFF00"/>
                </a:solidFill>
              </a:rPr>
              <a:t>This poem is considered one of Marvell's finest and is possibly the best recognised carpe diem poem in English. Although the date of its composition is not known, it may have been written in the early 1650s. It’s a classic seduction poem</a:t>
            </a:r>
            <a:endParaRPr lang="en-US" sz="3600" dirty="0">
              <a:solidFill>
                <a:srgbClr val="FFFF00"/>
              </a:solidFill>
            </a:endParaRPr>
          </a:p>
        </p:txBody>
      </p:sp>
    </p:spTree>
    <p:extLst>
      <p:ext uri="{BB962C8B-B14F-4D97-AF65-F5344CB8AC3E}">
        <p14:creationId xmlns:p14="http://schemas.microsoft.com/office/powerpoint/2010/main" xmlns="" val="14852558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7C07D5CC-86B6-F844-9029-109AE34BE44B}"/>
              </a:ext>
            </a:extLst>
          </p:cNvPr>
          <p:cNvSpPr>
            <a:spLocks noGrp="1"/>
          </p:cNvSpPr>
          <p:nvPr>
            <p:ph idx="1"/>
          </p:nvPr>
        </p:nvSpPr>
        <p:spPr/>
        <p:txBody>
          <a:bodyPr>
            <a:normAutofit lnSpcReduction="10000"/>
          </a:bodyPr>
          <a:lstStyle/>
          <a:p>
            <a:r>
              <a:rPr lang="en-IN" sz="3200" dirty="0">
                <a:solidFill>
                  <a:srgbClr val="FFFF00"/>
                </a:solidFill>
              </a:rPr>
              <a:t>The poet opens by telling his mistress that, given all the time in the world, he would spend hundreds of years praising each part of her body, while she could spend hundreds of years refusing his advances. But he gently reminds her that their mortal days are not so abundant and urges her to submit to his embraces before her beauty fades and they both die. </a:t>
            </a:r>
            <a:endParaRPr lang="en-US" sz="3200" dirty="0">
              <a:solidFill>
                <a:srgbClr val="FFFF00"/>
              </a:solidFill>
            </a:endParaRPr>
          </a:p>
        </p:txBody>
      </p:sp>
    </p:spTree>
    <p:extLst>
      <p:ext uri="{BB962C8B-B14F-4D97-AF65-F5344CB8AC3E}">
        <p14:creationId xmlns:p14="http://schemas.microsoft.com/office/powerpoint/2010/main" xmlns="" val="355608306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6775CF-5292-2E4E-9609-A698E97884EC}"/>
              </a:ext>
            </a:extLst>
          </p:cNvPr>
          <p:cNvSpPr>
            <a:spLocks noGrp="1"/>
          </p:cNvSpPr>
          <p:nvPr>
            <p:ph idx="1"/>
          </p:nvPr>
        </p:nvSpPr>
        <p:spPr/>
        <p:txBody>
          <a:bodyPr>
            <a:normAutofit/>
          </a:bodyPr>
          <a:lstStyle/>
          <a:p>
            <a:r>
              <a:rPr lang="en-IN" sz="3600" dirty="0">
                <a:solidFill>
                  <a:srgbClr val="FFFF00"/>
                </a:solidFill>
              </a:rPr>
              <a:t>The poet’s argument is ingeniously constructed and presented, and the reader is left with both an amusing portrait of an impatient lover and a deeper sense of the evanescence of life.</a:t>
            </a:r>
            <a:endParaRPr lang="en-US" sz="3600" dirty="0">
              <a:solidFill>
                <a:srgbClr val="FFFF00"/>
              </a:solidFill>
            </a:endParaRPr>
          </a:p>
        </p:txBody>
      </p:sp>
    </p:spTree>
    <p:extLst>
      <p:ext uri="{BB962C8B-B14F-4D97-AF65-F5344CB8AC3E}">
        <p14:creationId xmlns:p14="http://schemas.microsoft.com/office/powerpoint/2010/main" xmlns="" val="23514023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AA3950-1772-A74B-87A4-97CBB7CA84C8}"/>
              </a:ext>
            </a:extLst>
          </p:cNvPr>
          <p:cNvSpPr>
            <a:spLocks noGrp="1"/>
          </p:cNvSpPr>
          <p:nvPr>
            <p:ph idx="1"/>
          </p:nvPr>
        </p:nvSpPr>
        <p:spPr/>
        <p:txBody>
          <a:bodyPr>
            <a:normAutofit fontScale="92500" lnSpcReduction="10000"/>
          </a:bodyPr>
          <a:lstStyle/>
          <a:p>
            <a:r>
              <a:rPr lang="en-IN" sz="3200" dirty="0">
                <a:solidFill>
                  <a:srgbClr val="FFFF00"/>
                </a:solidFill>
              </a:rPr>
              <a:t>To His Coy Mistress" is a </a:t>
            </a:r>
            <a:r>
              <a:rPr lang="en-IN" sz="3200" i="1" dirty="0">
                <a:solidFill>
                  <a:srgbClr val="FFFF00"/>
                </a:solidFill>
              </a:rPr>
              <a:t>carpe diem</a:t>
            </a:r>
            <a:r>
              <a:rPr lang="en-IN" sz="3200" dirty="0">
                <a:solidFill>
                  <a:srgbClr val="FFFF00"/>
                </a:solidFill>
              </a:rPr>
              <a:t> poem</a:t>
            </a:r>
          </a:p>
          <a:p>
            <a:r>
              <a:rPr lang="en-IN" sz="3200" dirty="0">
                <a:solidFill>
                  <a:srgbClr val="FFFF00"/>
                </a:solidFill>
              </a:rPr>
              <a:t>it urges a young woman to enjoy the pleasures of life before death claims her. Indeed, the poem is an attempt to seduce the "coy mistress." In the process, however, the speaker dwells with grotesque intensity on death itself. Death seems to take over the poem, displacing the speaker's erotic energy and filling the poem with dread.</a:t>
            </a:r>
            <a:endParaRPr lang="en-US" sz="3200" dirty="0">
              <a:solidFill>
                <a:srgbClr val="FFFF00"/>
              </a:solidFill>
            </a:endParaRPr>
          </a:p>
        </p:txBody>
      </p:sp>
    </p:spTree>
    <p:extLst>
      <p:ext uri="{BB962C8B-B14F-4D97-AF65-F5344CB8AC3E}">
        <p14:creationId xmlns:p14="http://schemas.microsoft.com/office/powerpoint/2010/main" xmlns="" val="386489825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9EC06A-AF10-1A4C-820D-E07E1B8A7313}"/>
              </a:ext>
            </a:extLst>
          </p:cNvPr>
          <p:cNvSpPr>
            <a:spLocks noGrp="1"/>
          </p:cNvSpPr>
          <p:nvPr>
            <p:ph idx="1"/>
          </p:nvPr>
        </p:nvSpPr>
        <p:spPr/>
        <p:txBody>
          <a:bodyPr>
            <a:normAutofit/>
          </a:bodyPr>
          <a:lstStyle/>
          <a:p>
            <a:r>
              <a:rPr lang="en-IN" sz="2400" dirty="0">
                <a:solidFill>
                  <a:srgbClr val="FFFF00"/>
                </a:solidFill>
              </a:rPr>
              <a:t>The term "carpe diem" means "seize the day"; or, less literally, "make the most out of the time we have." The phrase is often credited to the Roman poet Horace.</a:t>
            </a:r>
          </a:p>
          <a:p>
            <a:r>
              <a:rPr lang="en-IN" sz="2400" dirty="0">
                <a:solidFill>
                  <a:srgbClr val="FFFF00"/>
                </a:solidFill>
              </a:rPr>
              <a:t> Marvell’s ‘To His Coy Mistress’ is built on ‘Crape-Dime’ theme. In his poem we find a lover more active in the courtship urges his lady-love to make love at her youth. The shy mistress remains always from the immediate response but the lover builds the logic of syllogism and concludes that the only way of courtship is enjoying life while ones are young.</a:t>
            </a:r>
            <a:endParaRPr lang="en-US" sz="2400" dirty="0">
              <a:solidFill>
                <a:srgbClr val="FFFF00"/>
              </a:solidFill>
            </a:endParaRPr>
          </a:p>
        </p:txBody>
      </p:sp>
    </p:spTree>
    <p:extLst>
      <p:ext uri="{BB962C8B-B14F-4D97-AF65-F5344CB8AC3E}">
        <p14:creationId xmlns:p14="http://schemas.microsoft.com/office/powerpoint/2010/main" xmlns="" val="5437129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45F781-80A0-BC4E-99A2-02285E12695B}"/>
              </a:ext>
            </a:extLst>
          </p:cNvPr>
          <p:cNvSpPr>
            <a:spLocks noGrp="1"/>
          </p:cNvSpPr>
          <p:nvPr>
            <p:ph idx="1"/>
          </p:nvPr>
        </p:nvSpPr>
        <p:spPr/>
        <p:txBody>
          <a:bodyPr>
            <a:normAutofit lnSpcReduction="10000"/>
          </a:bodyPr>
          <a:lstStyle/>
          <a:p>
            <a:r>
              <a:rPr lang="en-IN" sz="3200" dirty="0">
                <a:solidFill>
                  <a:srgbClr val="FFFF00"/>
                </a:solidFill>
              </a:rPr>
              <a:t>The theme of Marvell’s poem ‘To His Coy Mistress’ is traditional as it is based on the love-time theme. The poet’s idea about the mortality of the world and the transience of love are reflected here. The famous Latin poet Catullus, Ben Johnson’s poem ‘Song to Celia’, Spenser in his sonnet no.75 from Amoretti, Shakespeare and a lot others celebrate the same theme.</a:t>
            </a:r>
            <a:endParaRPr lang="en-US" sz="3200" dirty="0">
              <a:solidFill>
                <a:srgbClr val="FFFF00"/>
              </a:solidFill>
            </a:endParaRPr>
          </a:p>
        </p:txBody>
      </p:sp>
    </p:spTree>
    <p:extLst>
      <p:ext uri="{BB962C8B-B14F-4D97-AF65-F5344CB8AC3E}">
        <p14:creationId xmlns:p14="http://schemas.microsoft.com/office/powerpoint/2010/main" xmlns="" val="22982323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FC5B6F-F241-A841-B1D4-64F9F56FCF49}"/>
              </a:ext>
            </a:extLst>
          </p:cNvPr>
          <p:cNvSpPr>
            <a:spLocks noGrp="1"/>
          </p:cNvSpPr>
          <p:nvPr>
            <p:ph idx="1"/>
          </p:nvPr>
        </p:nvSpPr>
        <p:spPr/>
        <p:txBody>
          <a:bodyPr>
            <a:normAutofit/>
          </a:bodyPr>
          <a:lstStyle/>
          <a:p>
            <a:r>
              <a:rPr lang="en-IN" sz="3200" dirty="0">
                <a:solidFill>
                  <a:srgbClr val="FFFF00"/>
                </a:solidFill>
              </a:rPr>
              <a:t>Herrick’s well known lines may be quoted as a specific instance of </a:t>
            </a:r>
            <a:r>
              <a:rPr lang="en-IN" sz="3200" dirty="0" err="1">
                <a:solidFill>
                  <a:srgbClr val="FFFF00"/>
                </a:solidFill>
              </a:rPr>
              <a:t>Carpediem</a:t>
            </a:r>
            <a:r>
              <a:rPr lang="en-IN" sz="3200" dirty="0">
                <a:solidFill>
                  <a:srgbClr val="FFFF00"/>
                </a:solidFill>
              </a:rPr>
              <a:t> theme- “Gather ye rose buds while ye may,…then be not coy, but use your </a:t>
            </a:r>
            <a:r>
              <a:rPr lang="en-IN" sz="3200" dirty="0" err="1">
                <a:solidFill>
                  <a:srgbClr val="FFFF00"/>
                </a:solidFill>
              </a:rPr>
              <a:t>time.”The</a:t>
            </a:r>
            <a:r>
              <a:rPr lang="en-IN" sz="3200" dirty="0">
                <a:solidFill>
                  <a:srgbClr val="FFFF00"/>
                </a:solidFill>
              </a:rPr>
              <a:t> poet’s implication is that lovers must enjoy themselves in the prime of their youth in the world where time is ever fleeting.</a:t>
            </a:r>
            <a:endParaRPr lang="en-US" sz="3200" dirty="0">
              <a:solidFill>
                <a:srgbClr val="FFFF00"/>
              </a:solidFill>
            </a:endParaRPr>
          </a:p>
        </p:txBody>
      </p:sp>
    </p:spTree>
    <p:extLst>
      <p:ext uri="{BB962C8B-B14F-4D97-AF65-F5344CB8AC3E}">
        <p14:creationId xmlns:p14="http://schemas.microsoft.com/office/powerpoint/2010/main" xmlns="" val="425811122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{1E7ED33F-F4E2-F441-90FE-594B3B17569E}tf10001121</Template>
  <TotalTime>116</TotalTime>
  <Words>822</Words>
  <Application>Microsoft Macintosh PowerPoint</Application>
  <PresentationFormat>Custom</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Quotable</vt:lpstr>
      <vt:lpstr>                To His Coy Mistress</vt:lpstr>
      <vt:lpstr>    To His Coy Mistress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Dell</cp:lastModifiedBy>
  <cp:revision>12</cp:revision>
  <dcterms:created xsi:type="dcterms:W3CDTF">2021-01-16T13:46:19Z</dcterms:created>
  <dcterms:modified xsi:type="dcterms:W3CDTF">2021-01-18T03:56:48Z</dcterms:modified>
</cp:coreProperties>
</file>