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61" r:id="rId1"/>
  </p:sldMasterIdLst>
  <p:sldIdLst>
    <p:sldId id="256" r:id="rId2"/>
    <p:sldId id="277" r:id="rId3"/>
    <p:sldId id="257" r:id="rId4"/>
    <p:sldId id="261" r:id="rId5"/>
    <p:sldId id="262" r:id="rId6"/>
    <p:sldId id="265" r:id="rId7"/>
    <p:sldId id="259" r:id="rId8"/>
    <p:sldId id="263" r:id="rId9"/>
    <p:sldId id="260" r:id="rId10"/>
    <p:sldId id="264" r:id="rId11"/>
    <p:sldId id="268" r:id="rId12"/>
    <p:sldId id="271" r:id="rId13"/>
    <p:sldId id="272" r:id="rId14"/>
    <p:sldId id="273" r:id="rId15"/>
    <p:sldId id="274" r:id="rId16"/>
    <p:sldId id="275" r:id="rId17"/>
    <p:sldId id="276" r:id="rId18"/>
    <p:sldId id="278" r:id="rId19"/>
    <p:sldId id="279" r:id="rId20"/>
    <p:sldId id="280"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599"/>
  </p:normalViewPr>
  <p:slideViewPr>
    <p:cSldViewPr snapToGrid="0" snapToObjects="1">
      <p:cViewPr varScale="1">
        <p:scale>
          <a:sx n="106" d="100"/>
          <a:sy n="106" d="100"/>
        </p:scale>
        <p:origin x="792" y="128"/>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GB"/>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460B146E-1CCE-D84A-AABC-6B679AEAB0F5}" type="datetimeFigureOut">
              <a:rPr lang="en-US" smtClean="0"/>
              <a:t>1/26/21</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974759F7-B2BB-CA48-AFDB-0C768FAA9C52}" type="slidenum">
              <a:rPr lang="en-US" smtClean="0"/>
              <a:t>‹#›</a:t>
            </a:fld>
            <a:endParaRPr lang="en-US"/>
          </a:p>
        </p:txBody>
      </p:sp>
    </p:spTree>
    <p:extLst>
      <p:ext uri="{BB962C8B-B14F-4D97-AF65-F5344CB8AC3E}">
        <p14:creationId xmlns:p14="http://schemas.microsoft.com/office/powerpoint/2010/main" val="1294468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460B146E-1CCE-D84A-AABC-6B679AEAB0F5}" type="datetimeFigureOut">
              <a:rPr lang="en-US" smtClean="0"/>
              <a:t>1/26/21</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74759F7-B2BB-CA48-AFDB-0C768FAA9C52}" type="slidenum">
              <a:rPr lang="en-US" smtClean="0"/>
              <a:t>‹#›</a:t>
            </a:fld>
            <a:endParaRPr lang="en-US"/>
          </a:p>
        </p:txBody>
      </p:sp>
    </p:spTree>
    <p:extLst>
      <p:ext uri="{BB962C8B-B14F-4D97-AF65-F5344CB8AC3E}">
        <p14:creationId xmlns:p14="http://schemas.microsoft.com/office/powerpoint/2010/main" val="2477226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GB"/>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4" name="Date Placeholder 3"/>
          <p:cNvSpPr>
            <a:spLocks noGrp="1"/>
          </p:cNvSpPr>
          <p:nvPr>
            <p:ph type="dt" sz="half" idx="10"/>
          </p:nvPr>
        </p:nvSpPr>
        <p:spPr/>
        <p:txBody>
          <a:bodyPr/>
          <a:lstStyle/>
          <a:p>
            <a:fld id="{460B146E-1CCE-D84A-AABC-6B679AEAB0F5}" type="datetimeFigureOut">
              <a:rPr lang="en-US" smtClean="0"/>
              <a:t>1/26/21</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74759F7-B2BB-CA48-AFDB-0C768FAA9C52}" type="slidenum">
              <a:rPr lang="en-US" smtClean="0"/>
              <a:t>‹#›</a:t>
            </a:fld>
            <a:endParaRPr lang="en-US"/>
          </a:p>
        </p:txBody>
      </p:sp>
    </p:spTree>
    <p:extLst>
      <p:ext uri="{BB962C8B-B14F-4D97-AF65-F5344CB8AC3E}">
        <p14:creationId xmlns:p14="http://schemas.microsoft.com/office/powerpoint/2010/main" val="10476214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GB"/>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4" name="Date Placeholder 3"/>
          <p:cNvSpPr>
            <a:spLocks noGrp="1"/>
          </p:cNvSpPr>
          <p:nvPr>
            <p:ph type="dt" sz="half" idx="10"/>
          </p:nvPr>
        </p:nvSpPr>
        <p:spPr/>
        <p:txBody>
          <a:bodyPr/>
          <a:lstStyle/>
          <a:p>
            <a:fld id="{460B146E-1CCE-D84A-AABC-6B679AEAB0F5}" type="datetimeFigureOut">
              <a:rPr lang="en-US" smtClean="0"/>
              <a:t>1/26/21</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74759F7-B2BB-CA48-AFDB-0C768FAA9C52}" type="slidenum">
              <a:rPr lang="en-US" smtClean="0"/>
              <a:t>‹#›</a:t>
            </a:fld>
            <a:endParaRPr lang="en-US"/>
          </a:p>
        </p:txBody>
      </p:sp>
    </p:spTree>
    <p:extLst>
      <p:ext uri="{BB962C8B-B14F-4D97-AF65-F5344CB8AC3E}">
        <p14:creationId xmlns:p14="http://schemas.microsoft.com/office/powerpoint/2010/main" val="36167034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60B146E-1CCE-D84A-AABC-6B679AEAB0F5}" type="datetimeFigureOut">
              <a:rPr lang="en-US" smtClean="0"/>
              <a:t>1/26/21</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74759F7-B2BB-CA48-AFDB-0C768FAA9C52}" type="slidenum">
              <a:rPr lang="en-US" smtClean="0"/>
              <a:t>‹#›</a:t>
            </a:fld>
            <a:endParaRPr lang="en-US"/>
          </a:p>
        </p:txBody>
      </p:sp>
    </p:spTree>
    <p:extLst>
      <p:ext uri="{BB962C8B-B14F-4D97-AF65-F5344CB8AC3E}">
        <p14:creationId xmlns:p14="http://schemas.microsoft.com/office/powerpoint/2010/main" val="35807517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GB"/>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60B146E-1CCE-D84A-AABC-6B679AEAB0F5}" type="datetimeFigureOut">
              <a:rPr lang="en-US" smtClean="0"/>
              <a:t>1/26/21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4759F7-B2BB-CA48-AFDB-0C768FAA9C52}" type="slidenum">
              <a:rPr lang="en-US" smtClean="0"/>
              <a:t>‹#›</a:t>
            </a:fld>
            <a:endParaRPr lang="en-US"/>
          </a:p>
        </p:txBody>
      </p:sp>
    </p:spTree>
    <p:extLst>
      <p:ext uri="{BB962C8B-B14F-4D97-AF65-F5344CB8AC3E}">
        <p14:creationId xmlns:p14="http://schemas.microsoft.com/office/powerpoint/2010/main" val="32988267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GB"/>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60B146E-1CCE-D84A-AABC-6B679AEAB0F5}" type="datetimeFigureOut">
              <a:rPr lang="en-US" smtClean="0"/>
              <a:t>1/26/21</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974759F7-B2BB-CA48-AFDB-0C768FAA9C52}" type="slidenum">
              <a:rPr lang="en-US" smtClean="0"/>
              <a:t>‹#›</a:t>
            </a:fld>
            <a:endParaRPr lang="en-US"/>
          </a:p>
        </p:txBody>
      </p:sp>
    </p:spTree>
    <p:extLst>
      <p:ext uri="{BB962C8B-B14F-4D97-AF65-F5344CB8AC3E}">
        <p14:creationId xmlns:p14="http://schemas.microsoft.com/office/powerpoint/2010/main" val="987811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460B146E-1CCE-D84A-AABC-6B679AEAB0F5}" type="datetimeFigureOut">
              <a:rPr lang="en-US" smtClean="0"/>
              <a:t>1/26/21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4759F7-B2BB-CA48-AFDB-0C768FAA9C52}" type="slidenum">
              <a:rPr lang="en-US" smtClean="0"/>
              <a:t>‹#›</a:t>
            </a:fld>
            <a:endParaRPr lang="en-US"/>
          </a:p>
        </p:txBody>
      </p:sp>
    </p:spTree>
    <p:extLst>
      <p:ext uri="{BB962C8B-B14F-4D97-AF65-F5344CB8AC3E}">
        <p14:creationId xmlns:p14="http://schemas.microsoft.com/office/powerpoint/2010/main" val="39848890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GB"/>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460B146E-1CCE-D84A-AABC-6B679AEAB0F5}" type="datetimeFigureOut">
              <a:rPr lang="en-US" smtClean="0"/>
              <a:t>1/26/21</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74759F7-B2BB-CA48-AFDB-0C768FAA9C52}" type="slidenum">
              <a:rPr lang="en-US" smtClean="0"/>
              <a:t>‹#›</a:t>
            </a:fld>
            <a:endParaRPr lang="en-US"/>
          </a:p>
        </p:txBody>
      </p:sp>
    </p:spTree>
    <p:extLst>
      <p:ext uri="{BB962C8B-B14F-4D97-AF65-F5344CB8AC3E}">
        <p14:creationId xmlns:p14="http://schemas.microsoft.com/office/powerpoint/2010/main" val="639848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60B146E-1CCE-D84A-AABC-6B679AEAB0F5}" type="datetimeFigureOut">
              <a:rPr lang="en-US" smtClean="0"/>
              <a:t>1/26/21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4759F7-B2BB-CA48-AFDB-0C768FAA9C52}" type="slidenum">
              <a:rPr lang="en-US" smtClean="0"/>
              <a:t>‹#›</a:t>
            </a:fld>
            <a:endParaRPr lang="en-US"/>
          </a:p>
        </p:txBody>
      </p:sp>
    </p:spTree>
    <p:extLst>
      <p:ext uri="{BB962C8B-B14F-4D97-AF65-F5344CB8AC3E}">
        <p14:creationId xmlns:p14="http://schemas.microsoft.com/office/powerpoint/2010/main" val="2704484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60B146E-1CCE-D84A-AABC-6B679AEAB0F5}" type="datetimeFigureOut">
              <a:rPr lang="en-US" smtClean="0"/>
              <a:t>1/26/21</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74759F7-B2BB-CA48-AFDB-0C768FAA9C52}" type="slidenum">
              <a:rPr lang="en-US" smtClean="0"/>
              <a:t>‹#›</a:t>
            </a:fld>
            <a:endParaRPr lang="en-US"/>
          </a:p>
        </p:txBody>
      </p:sp>
    </p:spTree>
    <p:extLst>
      <p:ext uri="{BB962C8B-B14F-4D97-AF65-F5344CB8AC3E}">
        <p14:creationId xmlns:p14="http://schemas.microsoft.com/office/powerpoint/2010/main" val="1865283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60B146E-1CCE-D84A-AABC-6B679AEAB0F5}" type="datetimeFigureOut">
              <a:rPr lang="en-US" smtClean="0"/>
              <a:t>1/26/21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4759F7-B2BB-CA48-AFDB-0C768FAA9C52}" type="slidenum">
              <a:rPr lang="en-US" smtClean="0"/>
              <a:t>‹#›</a:t>
            </a:fld>
            <a:endParaRPr lang="en-US"/>
          </a:p>
        </p:txBody>
      </p:sp>
    </p:spTree>
    <p:extLst>
      <p:ext uri="{BB962C8B-B14F-4D97-AF65-F5344CB8AC3E}">
        <p14:creationId xmlns:p14="http://schemas.microsoft.com/office/powerpoint/2010/main" val="3075305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60B146E-1CCE-D84A-AABC-6B679AEAB0F5}" type="datetimeFigureOut">
              <a:rPr lang="en-US" smtClean="0"/>
              <a:t>1/26/21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4759F7-B2BB-CA48-AFDB-0C768FAA9C52}" type="slidenum">
              <a:rPr lang="en-US" smtClean="0"/>
              <a:t>‹#›</a:t>
            </a:fld>
            <a:endParaRPr lang="en-US"/>
          </a:p>
        </p:txBody>
      </p:sp>
    </p:spTree>
    <p:extLst>
      <p:ext uri="{BB962C8B-B14F-4D97-AF65-F5344CB8AC3E}">
        <p14:creationId xmlns:p14="http://schemas.microsoft.com/office/powerpoint/2010/main" val="2631508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60B146E-1CCE-D84A-AABC-6B679AEAB0F5}" type="datetimeFigureOut">
              <a:rPr lang="en-US" smtClean="0"/>
              <a:t>1/26/21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4759F7-B2BB-CA48-AFDB-0C768FAA9C52}" type="slidenum">
              <a:rPr lang="en-US" smtClean="0"/>
              <a:t>‹#›</a:t>
            </a:fld>
            <a:endParaRPr lang="en-US"/>
          </a:p>
        </p:txBody>
      </p:sp>
    </p:spTree>
    <p:extLst>
      <p:ext uri="{BB962C8B-B14F-4D97-AF65-F5344CB8AC3E}">
        <p14:creationId xmlns:p14="http://schemas.microsoft.com/office/powerpoint/2010/main" val="2697082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0B146E-1CCE-D84A-AABC-6B679AEAB0F5}" type="datetimeFigureOut">
              <a:rPr lang="en-US" smtClean="0"/>
              <a:t>1/26/21</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974759F7-B2BB-CA48-AFDB-0C768FAA9C52}" type="slidenum">
              <a:rPr lang="en-US" smtClean="0"/>
              <a:t>‹#›</a:t>
            </a:fld>
            <a:endParaRPr lang="en-US"/>
          </a:p>
        </p:txBody>
      </p:sp>
    </p:spTree>
    <p:extLst>
      <p:ext uri="{BB962C8B-B14F-4D97-AF65-F5344CB8AC3E}">
        <p14:creationId xmlns:p14="http://schemas.microsoft.com/office/powerpoint/2010/main" val="3736352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GB"/>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460B146E-1CCE-D84A-AABC-6B679AEAB0F5}" type="datetimeFigureOut">
              <a:rPr lang="en-US" smtClean="0"/>
              <a:t>1/26/21</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74759F7-B2BB-CA48-AFDB-0C768FAA9C52}" type="slidenum">
              <a:rPr lang="en-US" smtClean="0"/>
              <a:t>‹#›</a:t>
            </a:fld>
            <a:endParaRPr lang="en-US"/>
          </a:p>
        </p:txBody>
      </p:sp>
    </p:spTree>
    <p:extLst>
      <p:ext uri="{BB962C8B-B14F-4D97-AF65-F5344CB8AC3E}">
        <p14:creationId xmlns:p14="http://schemas.microsoft.com/office/powerpoint/2010/main" val="2115665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GB"/>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460B146E-1CCE-D84A-AABC-6B679AEAB0F5}" type="datetimeFigureOut">
              <a:rPr lang="en-US" smtClean="0"/>
              <a:t>1/26/21</a:t>
            </a:fld>
            <a:endParaRPr lang="en-US"/>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74759F7-B2BB-CA48-AFDB-0C768FAA9C52}" type="slidenum">
              <a:rPr lang="en-US" smtClean="0"/>
              <a:t>‹#›</a:t>
            </a:fld>
            <a:endParaRPr lang="en-US"/>
          </a:p>
        </p:txBody>
      </p:sp>
    </p:spTree>
    <p:extLst>
      <p:ext uri="{BB962C8B-B14F-4D97-AF65-F5344CB8AC3E}">
        <p14:creationId xmlns:p14="http://schemas.microsoft.com/office/powerpoint/2010/main" val="775700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GB"/>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460B146E-1CCE-D84A-AABC-6B679AEAB0F5}" type="datetimeFigureOut">
              <a:rPr lang="en-US" smtClean="0"/>
              <a:t>1/26/21</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974759F7-B2BB-CA48-AFDB-0C768FAA9C52}" type="slidenum">
              <a:rPr lang="en-US" smtClean="0"/>
              <a:t>‹#›</a:t>
            </a:fld>
            <a:endParaRPr lang="en-US"/>
          </a:p>
        </p:txBody>
      </p:sp>
    </p:spTree>
    <p:extLst>
      <p:ext uri="{BB962C8B-B14F-4D97-AF65-F5344CB8AC3E}">
        <p14:creationId xmlns:p14="http://schemas.microsoft.com/office/powerpoint/2010/main" val="771342572"/>
      </p:ext>
    </p:extLst>
  </p:cSld>
  <p:clrMap bg1="lt1" tx1="dk1" bg2="lt2" tx2="dk2" accent1="accent1" accent2="accent2" accent3="accent3" accent4="accent4" accent5="accent5" accent6="accent6" hlink="hlink" folHlink="folHlink"/>
  <p:sldLayoutIdLst>
    <p:sldLayoutId id="2147483862" r:id="rId1"/>
    <p:sldLayoutId id="2147483863" r:id="rId2"/>
    <p:sldLayoutId id="2147483864" r:id="rId3"/>
    <p:sldLayoutId id="2147483865" r:id="rId4"/>
    <p:sldLayoutId id="2147483866" r:id="rId5"/>
    <p:sldLayoutId id="2147483867" r:id="rId6"/>
    <p:sldLayoutId id="2147483868" r:id="rId7"/>
    <p:sldLayoutId id="2147483869" r:id="rId8"/>
    <p:sldLayoutId id="2147483870" r:id="rId9"/>
    <p:sldLayoutId id="2147483871" r:id="rId10"/>
    <p:sldLayoutId id="2147483872" r:id="rId11"/>
    <p:sldLayoutId id="2147483873" r:id="rId12"/>
    <p:sldLayoutId id="2147483874" r:id="rId13"/>
    <p:sldLayoutId id="2147483875" r:id="rId14"/>
    <p:sldLayoutId id="2147483876" r:id="rId15"/>
    <p:sldLayoutId id="2147483877" r:id="rId16"/>
    <p:sldLayoutId id="2147483878"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literarydevices.net/imagery/"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literarydevices.net/consonance/"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literarydevices.net/figure-of-speech/" TargetMode="External"/><Relationship Id="rId2" Type="http://schemas.openxmlformats.org/officeDocument/2006/relationships/hyperlink" Target="https://literarydevices.net/metaphor/"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literarydevices.net/hyperbol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literarydevices.net/simil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literarydevices.net/sentence/" TargetMode="External"/><Relationship Id="rId2" Type="http://schemas.openxmlformats.org/officeDocument/2006/relationships/hyperlink" Target="https://literarydevices.net/enjambment/" TargetMode="External"/><Relationship Id="rId1" Type="http://schemas.openxmlformats.org/officeDocument/2006/relationships/slideLayout" Target="../slideLayouts/slideLayout2.xml"/><Relationship Id="rId5" Type="http://schemas.openxmlformats.org/officeDocument/2006/relationships/hyperlink" Target="https://literarydevices.net/stanza/" TargetMode="External"/><Relationship Id="rId4" Type="http://schemas.openxmlformats.org/officeDocument/2006/relationships/hyperlink" Target="https://literarydevices.net/couplet/"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3B10EAA-8C9A-2142-919A-3B2E9DB33A86}"/>
              </a:ext>
            </a:extLst>
          </p:cNvPr>
          <p:cNvSpPr>
            <a:spLocks noGrp="1"/>
          </p:cNvSpPr>
          <p:nvPr>
            <p:ph idx="1"/>
          </p:nvPr>
        </p:nvSpPr>
        <p:spPr/>
        <p:txBody>
          <a:bodyPr>
            <a:normAutofit/>
          </a:bodyPr>
          <a:lstStyle/>
          <a:p>
            <a:r>
              <a:rPr lang="en-US" sz="4000" dirty="0"/>
              <a:t>Detailed  Analysis  of the poem “To His Coy Mistress” by Andrew Marvell</a:t>
            </a:r>
          </a:p>
        </p:txBody>
      </p:sp>
    </p:spTree>
    <p:extLst>
      <p:ext uri="{BB962C8B-B14F-4D97-AF65-F5344CB8AC3E}">
        <p14:creationId xmlns:p14="http://schemas.microsoft.com/office/powerpoint/2010/main" val="557756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EAA643-1429-CE48-9889-2870741C6EAB}"/>
              </a:ext>
            </a:extLst>
          </p:cNvPr>
          <p:cNvSpPr>
            <a:spLocks noGrp="1"/>
          </p:cNvSpPr>
          <p:nvPr>
            <p:ph idx="1"/>
          </p:nvPr>
        </p:nvSpPr>
        <p:spPr/>
        <p:txBody>
          <a:bodyPr>
            <a:normAutofit/>
          </a:bodyPr>
          <a:lstStyle/>
          <a:p>
            <a:r>
              <a:rPr lang="en-IN" sz="2400" dirty="0"/>
              <a:t>Therefore, while your beauty sits right at the surface of your skin, and every pore of your body exudes erotic passion, let's have sex while we can. Let's devour time like lovesick birds of prey instead of lying about letting time eat away at us. Let's put together our strength and our sweetness and use it as a weapon against the iron gates of life. We may not be able to defeat time in this way, but at least we can make it work hard to take us.</a:t>
            </a:r>
            <a:endParaRPr lang="en-US" sz="2400" dirty="0"/>
          </a:p>
        </p:txBody>
      </p:sp>
    </p:spTree>
    <p:extLst>
      <p:ext uri="{BB962C8B-B14F-4D97-AF65-F5344CB8AC3E}">
        <p14:creationId xmlns:p14="http://schemas.microsoft.com/office/powerpoint/2010/main" val="10548472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4498EE-A0B8-9446-93E3-39C3BA7B1DEA}"/>
              </a:ext>
            </a:extLst>
          </p:cNvPr>
          <p:cNvSpPr>
            <a:spLocks noGrp="1"/>
          </p:cNvSpPr>
          <p:nvPr>
            <p:ph idx="1"/>
          </p:nvPr>
        </p:nvSpPr>
        <p:spPr/>
        <p:txBody>
          <a:bodyPr>
            <a:normAutofit/>
          </a:bodyPr>
          <a:lstStyle/>
          <a:p>
            <a:r>
              <a:rPr lang="en-IN" sz="2400" b="1" dirty="0"/>
              <a:t>Pronoun shift:</a:t>
            </a:r>
            <a:r>
              <a:rPr lang="en-IN" sz="2400" dirty="0"/>
              <a:t> In the final stanza, the speaker shifts away from first-person singular pronouns and instead begins utilizing first-person plural pronouns. The shift away from “thy” and “I” to “us” and “our” symbolizes the union between the speaker and his mistress in their metaphorical fight against time—as well as the more literal consummation of their love.</a:t>
            </a:r>
            <a:endParaRPr lang="en-US" sz="2400" dirty="0"/>
          </a:p>
        </p:txBody>
      </p:sp>
    </p:spTree>
    <p:extLst>
      <p:ext uri="{BB962C8B-B14F-4D97-AF65-F5344CB8AC3E}">
        <p14:creationId xmlns:p14="http://schemas.microsoft.com/office/powerpoint/2010/main" val="10637745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1627C-FD17-EE41-8A27-B7C989C43217}"/>
              </a:ext>
            </a:extLst>
          </p:cNvPr>
          <p:cNvSpPr>
            <a:spLocks noGrp="1"/>
          </p:cNvSpPr>
          <p:nvPr>
            <p:ph type="title"/>
          </p:nvPr>
        </p:nvSpPr>
        <p:spPr>
          <a:xfrm>
            <a:off x="1154955" y="973668"/>
            <a:ext cx="2902696" cy="706964"/>
          </a:xfrm>
        </p:spPr>
        <p:txBody>
          <a:bodyPr/>
          <a:lstStyle/>
          <a:p>
            <a:r>
              <a:rPr lang="en-IN" dirty="0">
                <a:solidFill>
                  <a:srgbClr val="FF0000"/>
                </a:solidFill>
                <a:hlinkClick r:id="rId2">
                  <a:extLst>
                    <a:ext uri="{A12FA001-AC4F-418D-AE19-62706E023703}">
                      <ahyp:hlinkClr xmlns:ahyp="http://schemas.microsoft.com/office/drawing/2018/hyperlinkcolor" val="tx"/>
                    </a:ext>
                  </a:extLst>
                </a:hlinkClick>
              </a:rPr>
              <a:t>Imagery</a:t>
            </a:r>
            <a:r>
              <a:rPr lang="en-IN" dirty="0">
                <a:solidFill>
                  <a:srgbClr val="FF0000"/>
                </a:solidFill>
              </a:rPr>
              <a:t>. </a:t>
            </a:r>
            <a:endParaRPr lang="en-US" dirty="0">
              <a:solidFill>
                <a:srgbClr val="FF0000"/>
              </a:solidFill>
            </a:endParaRPr>
          </a:p>
        </p:txBody>
      </p:sp>
      <p:sp>
        <p:nvSpPr>
          <p:cNvPr id="3" name="Content Placeholder 2">
            <a:extLst>
              <a:ext uri="{FF2B5EF4-FFF2-40B4-BE49-F238E27FC236}">
                <a16:creationId xmlns:a16="http://schemas.microsoft.com/office/drawing/2014/main" id="{497CEE1C-D216-344D-BFA8-93EE0C6740EE}"/>
              </a:ext>
            </a:extLst>
          </p:cNvPr>
          <p:cNvSpPr>
            <a:spLocks noGrp="1"/>
          </p:cNvSpPr>
          <p:nvPr>
            <p:ph idx="1"/>
          </p:nvPr>
        </p:nvSpPr>
        <p:spPr/>
        <p:txBody>
          <a:bodyPr/>
          <a:lstStyle/>
          <a:p>
            <a:r>
              <a:rPr lang="en-IN" dirty="0"/>
              <a:t>  </a:t>
            </a:r>
            <a:r>
              <a:rPr lang="en-IN" sz="2400" dirty="0"/>
              <a:t>It is used to make the readers perceive things with their five senses. For example, “Thou by the Indian Ganges’ side”; “Time’s </a:t>
            </a:r>
            <a:r>
              <a:rPr lang="en-IN" sz="2400" dirty="0" err="1"/>
              <a:t>wingèd</a:t>
            </a:r>
            <a:r>
              <a:rPr lang="en-IN" sz="2400" dirty="0"/>
              <a:t> chariot hurrying near”; “Deserts of vast eternity” and “then worms shall try that long-preserved virginity”.</a:t>
            </a:r>
            <a:endParaRPr lang="en-US" sz="2400" dirty="0"/>
          </a:p>
        </p:txBody>
      </p:sp>
    </p:spTree>
    <p:extLst>
      <p:ext uri="{BB962C8B-B14F-4D97-AF65-F5344CB8AC3E}">
        <p14:creationId xmlns:p14="http://schemas.microsoft.com/office/powerpoint/2010/main" val="38751683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D8756-0422-A443-A30D-4DAEE42FBFA9}"/>
              </a:ext>
            </a:extLst>
          </p:cNvPr>
          <p:cNvSpPr>
            <a:spLocks noGrp="1"/>
          </p:cNvSpPr>
          <p:nvPr>
            <p:ph type="title"/>
          </p:nvPr>
        </p:nvSpPr>
        <p:spPr/>
        <p:txBody>
          <a:bodyPr/>
          <a:lstStyle/>
          <a:p>
            <a:r>
              <a:rPr lang="en-IN" b="1" dirty="0">
                <a:solidFill>
                  <a:srgbClr val="FF0000"/>
                </a:solidFill>
                <a:hlinkClick r:id="rId2">
                  <a:extLst>
                    <a:ext uri="{A12FA001-AC4F-418D-AE19-62706E023703}">
                      <ahyp:hlinkClr xmlns:ahyp="http://schemas.microsoft.com/office/drawing/2018/hyperlinkcolor" val="tx"/>
                    </a:ext>
                  </a:extLst>
                </a:hlinkClick>
              </a:rPr>
              <a:t>Consonance</a:t>
            </a:r>
            <a:r>
              <a:rPr lang="en-IN" b="1" dirty="0">
                <a:solidFill>
                  <a:srgbClr val="FF0000"/>
                </a:solidFill>
              </a:rPr>
              <a:t>: </a:t>
            </a:r>
            <a:endParaRPr lang="en-US" dirty="0">
              <a:solidFill>
                <a:srgbClr val="FF0000"/>
              </a:solidFill>
            </a:endParaRPr>
          </a:p>
        </p:txBody>
      </p:sp>
      <p:sp>
        <p:nvSpPr>
          <p:cNvPr id="3" name="Content Placeholder 2">
            <a:extLst>
              <a:ext uri="{FF2B5EF4-FFF2-40B4-BE49-F238E27FC236}">
                <a16:creationId xmlns:a16="http://schemas.microsoft.com/office/drawing/2014/main" id="{E755563F-6FD4-C241-A0F3-2285C71D1476}"/>
              </a:ext>
            </a:extLst>
          </p:cNvPr>
          <p:cNvSpPr>
            <a:spLocks noGrp="1"/>
          </p:cNvSpPr>
          <p:nvPr>
            <p:ph idx="1"/>
          </p:nvPr>
        </p:nvSpPr>
        <p:spPr/>
        <p:txBody>
          <a:bodyPr/>
          <a:lstStyle/>
          <a:p>
            <a:r>
              <a:rPr lang="en-IN" sz="2800" dirty="0">
                <a:hlinkClick r:id="rId2"/>
              </a:rPr>
              <a:t>Consonance</a:t>
            </a:r>
            <a:r>
              <a:rPr lang="en-IN" sz="2800" dirty="0"/>
              <a:t> is the repetition of consonant sounds in the same line such as the sound of /l/ in “And while thy willing soul transpires”.</a:t>
            </a:r>
          </a:p>
          <a:p>
            <a:endParaRPr lang="en-US" dirty="0"/>
          </a:p>
        </p:txBody>
      </p:sp>
    </p:spTree>
    <p:extLst>
      <p:ext uri="{BB962C8B-B14F-4D97-AF65-F5344CB8AC3E}">
        <p14:creationId xmlns:p14="http://schemas.microsoft.com/office/powerpoint/2010/main" val="35572560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A5A03-2BC9-DF41-B083-38440DAC0C21}"/>
              </a:ext>
            </a:extLst>
          </p:cNvPr>
          <p:cNvSpPr>
            <a:spLocks noGrp="1"/>
          </p:cNvSpPr>
          <p:nvPr>
            <p:ph type="title"/>
          </p:nvPr>
        </p:nvSpPr>
        <p:spPr/>
        <p:txBody>
          <a:bodyPr/>
          <a:lstStyle/>
          <a:p>
            <a:r>
              <a:rPr lang="en-IN" b="1" dirty="0">
                <a:solidFill>
                  <a:srgbClr val="FF0000"/>
                </a:solidFill>
                <a:hlinkClick r:id="rId2">
                  <a:extLst>
                    <a:ext uri="{A12FA001-AC4F-418D-AE19-62706E023703}">
                      <ahyp:hlinkClr xmlns:ahyp="http://schemas.microsoft.com/office/drawing/2018/hyperlinkcolor" val="tx"/>
                    </a:ext>
                  </a:extLst>
                </a:hlinkClick>
              </a:rPr>
              <a:t>Metaphor</a:t>
            </a:r>
            <a:r>
              <a:rPr lang="en-IN" b="1" dirty="0">
                <a:solidFill>
                  <a:srgbClr val="FF0000"/>
                </a:solidFill>
              </a:rPr>
              <a:t>:</a:t>
            </a:r>
            <a:r>
              <a:rPr lang="en-IN" dirty="0">
                <a:solidFill>
                  <a:srgbClr val="FF0000"/>
                </a:solidFill>
              </a:rPr>
              <a:t> </a:t>
            </a:r>
            <a:endParaRPr lang="en-US" dirty="0">
              <a:solidFill>
                <a:srgbClr val="FF0000"/>
              </a:solidFill>
            </a:endParaRPr>
          </a:p>
        </p:txBody>
      </p:sp>
      <p:sp>
        <p:nvSpPr>
          <p:cNvPr id="3" name="Content Placeholder 2">
            <a:extLst>
              <a:ext uri="{FF2B5EF4-FFF2-40B4-BE49-F238E27FC236}">
                <a16:creationId xmlns:a16="http://schemas.microsoft.com/office/drawing/2014/main" id="{63215EE5-43CC-834A-906D-DA763EE4C743}"/>
              </a:ext>
            </a:extLst>
          </p:cNvPr>
          <p:cNvSpPr>
            <a:spLocks noGrp="1"/>
          </p:cNvSpPr>
          <p:nvPr>
            <p:ph idx="1"/>
          </p:nvPr>
        </p:nvSpPr>
        <p:spPr/>
        <p:txBody>
          <a:bodyPr/>
          <a:lstStyle/>
          <a:p>
            <a:r>
              <a:rPr lang="en-IN" sz="2000" dirty="0"/>
              <a:t>It is a </a:t>
            </a:r>
            <a:r>
              <a:rPr lang="en-IN" sz="2000" dirty="0">
                <a:hlinkClick r:id="rId3"/>
              </a:rPr>
              <a:t>figure of speech</a:t>
            </a:r>
            <a:r>
              <a:rPr lang="en-IN" sz="2000" dirty="0"/>
              <a:t> used to compare two objects that are different. There are two metaphors used in this poem. The first is used in the fourth line, “To walk, and pass our long love’s day” where he compares the life span of his and his mistress to one day. The second is used in the eleventh line, “My vegetable love should grow” where he compares his love with slow growth of vegetables.</a:t>
            </a:r>
          </a:p>
          <a:p>
            <a:endParaRPr lang="en-US" dirty="0"/>
          </a:p>
        </p:txBody>
      </p:sp>
    </p:spTree>
    <p:extLst>
      <p:ext uri="{BB962C8B-B14F-4D97-AF65-F5344CB8AC3E}">
        <p14:creationId xmlns:p14="http://schemas.microsoft.com/office/powerpoint/2010/main" val="31691760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87ADE-5628-BD43-AB06-0F7DE91CE7F7}"/>
              </a:ext>
            </a:extLst>
          </p:cNvPr>
          <p:cNvSpPr>
            <a:spLocks noGrp="1"/>
          </p:cNvSpPr>
          <p:nvPr>
            <p:ph type="title"/>
          </p:nvPr>
        </p:nvSpPr>
        <p:spPr/>
        <p:txBody>
          <a:bodyPr/>
          <a:lstStyle/>
          <a:p>
            <a:r>
              <a:rPr lang="en-IN" b="1" dirty="0">
                <a:solidFill>
                  <a:srgbClr val="FF0000"/>
                </a:solidFill>
                <a:hlinkClick r:id="rId2">
                  <a:extLst>
                    <a:ext uri="{A12FA001-AC4F-418D-AE19-62706E023703}">
                      <ahyp:hlinkClr xmlns:ahyp="http://schemas.microsoft.com/office/drawing/2018/hyperlinkcolor" val="tx"/>
                    </a:ext>
                  </a:extLst>
                </a:hlinkClick>
              </a:rPr>
              <a:t>Hyperbole</a:t>
            </a:r>
            <a:r>
              <a:rPr lang="en-IN" b="1" dirty="0">
                <a:solidFill>
                  <a:srgbClr val="FF0000"/>
                </a:solidFill>
              </a:rPr>
              <a:t>: </a:t>
            </a:r>
            <a:endParaRPr lang="en-US" dirty="0">
              <a:solidFill>
                <a:srgbClr val="FF0000"/>
              </a:solidFill>
            </a:endParaRPr>
          </a:p>
        </p:txBody>
      </p:sp>
      <p:sp>
        <p:nvSpPr>
          <p:cNvPr id="3" name="Content Placeholder 2">
            <a:extLst>
              <a:ext uri="{FF2B5EF4-FFF2-40B4-BE49-F238E27FC236}">
                <a16:creationId xmlns:a16="http://schemas.microsoft.com/office/drawing/2014/main" id="{7A56624F-47C0-3844-B4FD-426464F50E8B}"/>
              </a:ext>
            </a:extLst>
          </p:cNvPr>
          <p:cNvSpPr>
            <a:spLocks noGrp="1"/>
          </p:cNvSpPr>
          <p:nvPr>
            <p:ph idx="1"/>
          </p:nvPr>
        </p:nvSpPr>
        <p:spPr/>
        <p:txBody>
          <a:bodyPr/>
          <a:lstStyle/>
          <a:p>
            <a:r>
              <a:rPr lang="en-IN" sz="2400" dirty="0">
                <a:hlinkClick r:id="rId2"/>
              </a:rPr>
              <a:t>Hyperbole</a:t>
            </a:r>
            <a:r>
              <a:rPr lang="en-IN" sz="2400" dirty="0"/>
              <a:t> is a device used to exaggerate a statement for the sake of emphasis. The poet has used </a:t>
            </a:r>
            <a:r>
              <a:rPr lang="en-IN" sz="2400" dirty="0">
                <a:hlinkClick r:id="rId2"/>
              </a:rPr>
              <a:t>hyperbole</a:t>
            </a:r>
            <a:r>
              <a:rPr lang="en-IN" sz="2400" dirty="0"/>
              <a:t> in the fifteenth line, “Two hundred to adore each breast.”</a:t>
            </a:r>
          </a:p>
          <a:p>
            <a:endParaRPr lang="en-US" dirty="0"/>
          </a:p>
        </p:txBody>
      </p:sp>
    </p:spTree>
    <p:extLst>
      <p:ext uri="{BB962C8B-B14F-4D97-AF65-F5344CB8AC3E}">
        <p14:creationId xmlns:p14="http://schemas.microsoft.com/office/powerpoint/2010/main" val="30709528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377E2-E6C6-2C4E-8572-DEC8859EB610}"/>
              </a:ext>
            </a:extLst>
          </p:cNvPr>
          <p:cNvSpPr>
            <a:spLocks noGrp="1"/>
          </p:cNvSpPr>
          <p:nvPr>
            <p:ph type="title"/>
          </p:nvPr>
        </p:nvSpPr>
        <p:spPr/>
        <p:txBody>
          <a:bodyPr/>
          <a:lstStyle/>
          <a:p>
            <a:r>
              <a:rPr lang="en-IN" b="1" dirty="0">
                <a:solidFill>
                  <a:srgbClr val="FF0000"/>
                </a:solidFill>
                <a:hlinkClick r:id="rId2">
                  <a:extLst>
                    <a:ext uri="{A12FA001-AC4F-418D-AE19-62706E023703}">
                      <ahyp:hlinkClr xmlns:ahyp="http://schemas.microsoft.com/office/drawing/2018/hyperlinkcolor" val="tx"/>
                    </a:ext>
                  </a:extLst>
                </a:hlinkClick>
              </a:rPr>
              <a:t>Simile</a:t>
            </a:r>
            <a:r>
              <a:rPr lang="en-IN" b="1" dirty="0">
                <a:solidFill>
                  <a:srgbClr val="FF0000"/>
                </a:solidFill>
              </a:rPr>
              <a:t>:</a:t>
            </a:r>
            <a:r>
              <a:rPr lang="en-IN" dirty="0">
                <a:solidFill>
                  <a:srgbClr val="FF0000"/>
                </a:solidFill>
              </a:rPr>
              <a:t> </a:t>
            </a:r>
            <a:endParaRPr lang="en-US" dirty="0">
              <a:solidFill>
                <a:srgbClr val="FF0000"/>
              </a:solidFill>
            </a:endParaRPr>
          </a:p>
        </p:txBody>
      </p:sp>
      <p:sp>
        <p:nvSpPr>
          <p:cNvPr id="3" name="Content Placeholder 2">
            <a:extLst>
              <a:ext uri="{FF2B5EF4-FFF2-40B4-BE49-F238E27FC236}">
                <a16:creationId xmlns:a16="http://schemas.microsoft.com/office/drawing/2014/main" id="{29BF4118-B23C-4141-B8D0-3304AB1849A9}"/>
              </a:ext>
            </a:extLst>
          </p:cNvPr>
          <p:cNvSpPr>
            <a:spLocks noGrp="1"/>
          </p:cNvSpPr>
          <p:nvPr>
            <p:ph idx="1"/>
          </p:nvPr>
        </p:nvSpPr>
        <p:spPr/>
        <p:txBody>
          <a:bodyPr/>
          <a:lstStyle/>
          <a:p>
            <a:r>
              <a:rPr lang="en-IN" sz="3200" dirty="0"/>
              <a:t>There is only one </a:t>
            </a:r>
            <a:r>
              <a:rPr lang="en-IN" sz="3200" dirty="0">
                <a:hlinkClick r:id="rId2"/>
              </a:rPr>
              <a:t>simile</a:t>
            </a:r>
            <a:r>
              <a:rPr lang="en-IN" sz="3200" dirty="0"/>
              <a:t> used in this poem. In the line thirty-four “Sits on thy skin like morning dew” the poet compares woman’s youthful skin to morning dew.</a:t>
            </a:r>
          </a:p>
          <a:p>
            <a:endParaRPr lang="en-US" dirty="0"/>
          </a:p>
        </p:txBody>
      </p:sp>
    </p:spTree>
    <p:extLst>
      <p:ext uri="{BB962C8B-B14F-4D97-AF65-F5344CB8AC3E}">
        <p14:creationId xmlns:p14="http://schemas.microsoft.com/office/powerpoint/2010/main" val="41231631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D53CD-AF52-CB47-BA25-C9E42332E794}"/>
              </a:ext>
            </a:extLst>
          </p:cNvPr>
          <p:cNvSpPr>
            <a:spLocks noGrp="1"/>
          </p:cNvSpPr>
          <p:nvPr>
            <p:ph type="title"/>
          </p:nvPr>
        </p:nvSpPr>
        <p:spPr/>
        <p:txBody>
          <a:bodyPr/>
          <a:lstStyle/>
          <a:p>
            <a:r>
              <a:rPr lang="en-IN" b="1" dirty="0">
                <a:solidFill>
                  <a:srgbClr val="FF0000"/>
                </a:solidFill>
                <a:hlinkClick r:id="rId2">
                  <a:extLst>
                    <a:ext uri="{A12FA001-AC4F-418D-AE19-62706E023703}">
                      <ahyp:hlinkClr xmlns:ahyp="http://schemas.microsoft.com/office/drawing/2018/hyperlinkcolor" val="tx"/>
                    </a:ext>
                  </a:extLst>
                </a:hlinkClick>
              </a:rPr>
              <a:t>Enjambment</a:t>
            </a:r>
            <a:r>
              <a:rPr lang="en-IN" b="1" dirty="0">
                <a:solidFill>
                  <a:srgbClr val="FF0000"/>
                </a:solidFill>
              </a:rPr>
              <a:t>: </a:t>
            </a:r>
            <a:endParaRPr lang="en-US" dirty="0">
              <a:solidFill>
                <a:srgbClr val="FF0000"/>
              </a:solidFill>
            </a:endParaRPr>
          </a:p>
        </p:txBody>
      </p:sp>
      <p:sp>
        <p:nvSpPr>
          <p:cNvPr id="3" name="Content Placeholder 2">
            <a:extLst>
              <a:ext uri="{FF2B5EF4-FFF2-40B4-BE49-F238E27FC236}">
                <a16:creationId xmlns:a16="http://schemas.microsoft.com/office/drawing/2014/main" id="{9386A16B-B49C-6A43-934E-277DD1FBF8DE}"/>
              </a:ext>
            </a:extLst>
          </p:cNvPr>
          <p:cNvSpPr>
            <a:spLocks noGrp="1"/>
          </p:cNvSpPr>
          <p:nvPr>
            <p:ph idx="1"/>
          </p:nvPr>
        </p:nvSpPr>
        <p:spPr/>
        <p:txBody>
          <a:bodyPr/>
          <a:lstStyle/>
          <a:p>
            <a:r>
              <a:rPr lang="en-IN" sz="2400" dirty="0">
                <a:hlinkClick r:id="rId2"/>
              </a:rPr>
              <a:t>Enjambment</a:t>
            </a:r>
            <a:r>
              <a:rPr lang="en-IN" sz="2400" dirty="0"/>
              <a:t> refers to the continuation of a </a:t>
            </a:r>
            <a:r>
              <a:rPr lang="en-IN" sz="2400" dirty="0">
                <a:hlinkClick r:id="rId3"/>
              </a:rPr>
              <a:t>sentence</a:t>
            </a:r>
            <a:r>
              <a:rPr lang="en-IN" sz="2400" dirty="0"/>
              <a:t> without the pause beyond the end of a line, </a:t>
            </a:r>
            <a:r>
              <a:rPr lang="en-IN" sz="2400" dirty="0">
                <a:hlinkClick r:id="rId4"/>
              </a:rPr>
              <a:t>couplet</a:t>
            </a:r>
            <a:r>
              <a:rPr lang="en-IN" sz="2400" dirty="0"/>
              <a:t> or </a:t>
            </a:r>
            <a:r>
              <a:rPr lang="en-IN" sz="2400" dirty="0">
                <a:hlinkClick r:id="rId5"/>
              </a:rPr>
              <a:t>stanza</a:t>
            </a:r>
            <a:r>
              <a:rPr lang="en-IN" sz="2400" dirty="0"/>
              <a:t>. For example,</a:t>
            </a:r>
          </a:p>
          <a:p>
            <a:r>
              <a:rPr lang="en-IN" sz="2400" dirty="0"/>
              <a:t>“But at my back I always hear</a:t>
            </a:r>
            <a:br>
              <a:rPr lang="en-IN" sz="2400" dirty="0"/>
            </a:br>
            <a:r>
              <a:rPr lang="en-IN" sz="2400" dirty="0"/>
              <a:t>Time’s </a:t>
            </a:r>
            <a:r>
              <a:rPr lang="en-IN" sz="2400" dirty="0" err="1"/>
              <a:t>wingèd</a:t>
            </a:r>
            <a:r>
              <a:rPr lang="en-IN" sz="2400" dirty="0"/>
              <a:t> chariot hurrying near;”</a:t>
            </a:r>
          </a:p>
          <a:p>
            <a:endParaRPr lang="en-US" dirty="0"/>
          </a:p>
        </p:txBody>
      </p:sp>
    </p:spTree>
    <p:extLst>
      <p:ext uri="{BB962C8B-B14F-4D97-AF65-F5344CB8AC3E}">
        <p14:creationId xmlns:p14="http://schemas.microsoft.com/office/powerpoint/2010/main" val="2521378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C249B-C86D-1746-BCF3-B50A9B818052}"/>
              </a:ext>
            </a:extLst>
          </p:cNvPr>
          <p:cNvSpPr>
            <a:spLocks noGrp="1"/>
          </p:cNvSpPr>
          <p:nvPr>
            <p:ph type="title"/>
          </p:nvPr>
        </p:nvSpPr>
        <p:spPr/>
        <p:txBody>
          <a:bodyPr/>
          <a:lstStyle/>
          <a:p>
            <a:r>
              <a:rPr lang="en-US" dirty="0">
                <a:solidFill>
                  <a:srgbClr val="FF0000"/>
                </a:solidFill>
              </a:rPr>
              <a:t>Allusions</a:t>
            </a:r>
          </a:p>
        </p:txBody>
      </p:sp>
      <p:sp>
        <p:nvSpPr>
          <p:cNvPr id="3" name="Content Placeholder 2">
            <a:extLst>
              <a:ext uri="{FF2B5EF4-FFF2-40B4-BE49-F238E27FC236}">
                <a16:creationId xmlns:a16="http://schemas.microsoft.com/office/drawing/2014/main" id="{8ADDAB56-1357-3144-824B-5CE26B38FAB1}"/>
              </a:ext>
            </a:extLst>
          </p:cNvPr>
          <p:cNvSpPr>
            <a:spLocks noGrp="1"/>
          </p:cNvSpPr>
          <p:nvPr>
            <p:ph idx="1"/>
          </p:nvPr>
        </p:nvSpPr>
        <p:spPr>
          <a:xfrm>
            <a:off x="397042" y="2603499"/>
            <a:ext cx="10287000" cy="4001837"/>
          </a:xfrm>
        </p:spPr>
        <p:txBody>
          <a:bodyPr>
            <a:noAutofit/>
          </a:bodyPr>
          <a:lstStyle/>
          <a:p>
            <a:r>
              <a:rPr lang="en-IN" sz="2400" dirty="0"/>
              <a:t>Andrew Marvell used many allusions in his poem “To His Coy Mistress” thus making it interesting and </a:t>
            </a:r>
            <a:r>
              <a:rPr lang="en-IN" sz="2400" dirty="0" err="1"/>
              <a:t>colorful</a:t>
            </a:r>
            <a:r>
              <a:rPr lang="en-IN" sz="2400" dirty="0"/>
              <a:t>. An example of his use of this literary tool can be seen in these lines of the poem: I would Love you ten years before the Flood; And you should, if you please, refuse Till the conversion of the Jews. (7-10) Marvell uses Biblical concepts to show how much the narrator loves his mistress. In the Bible, the Flood occurs close to the time of Creation, and the Jews would convert at the end of the world. By these lines, the narrator is seen to be able to love his mistress as long as time endures. </a:t>
            </a:r>
            <a:endParaRPr lang="en-US" sz="2400" dirty="0"/>
          </a:p>
        </p:txBody>
      </p:sp>
    </p:spTree>
    <p:extLst>
      <p:ext uri="{BB962C8B-B14F-4D97-AF65-F5344CB8AC3E}">
        <p14:creationId xmlns:p14="http://schemas.microsoft.com/office/powerpoint/2010/main" val="32788433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DAF37B-0694-4D42-A281-DB7ED21D8B51}"/>
              </a:ext>
            </a:extLst>
          </p:cNvPr>
          <p:cNvSpPr>
            <a:spLocks noGrp="1"/>
          </p:cNvSpPr>
          <p:nvPr>
            <p:ph idx="1"/>
          </p:nvPr>
        </p:nvSpPr>
        <p:spPr/>
        <p:txBody>
          <a:bodyPr>
            <a:normAutofit/>
          </a:bodyPr>
          <a:lstStyle/>
          <a:p>
            <a:r>
              <a:rPr lang="en-IN" sz="2800" dirty="0"/>
              <a:t>In describing a very large distance, the author uses this allusion: “Thou by the Indian Ganges’ side / </a:t>
            </a:r>
            <a:r>
              <a:rPr lang="en-IN" sz="2800" dirty="0" err="1"/>
              <a:t>Shouldst</a:t>
            </a:r>
            <a:r>
              <a:rPr lang="en-IN" sz="2800" dirty="0"/>
              <a:t> rubies find: I by the tide / Of Humber would complain” (5-7). This allusion to Ganges, in India, and Humber (England) means that it seemed that the narrator and his mistress are indeed separated by a very great distance.</a:t>
            </a:r>
            <a:endParaRPr lang="en-US" sz="2800" dirty="0"/>
          </a:p>
        </p:txBody>
      </p:sp>
    </p:spTree>
    <p:extLst>
      <p:ext uri="{BB962C8B-B14F-4D97-AF65-F5344CB8AC3E}">
        <p14:creationId xmlns:p14="http://schemas.microsoft.com/office/powerpoint/2010/main" val="2420217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DEB4A1-2E85-DF4F-ACCA-22FD96142060}"/>
              </a:ext>
            </a:extLst>
          </p:cNvPr>
          <p:cNvSpPr>
            <a:spLocks noGrp="1"/>
          </p:cNvSpPr>
          <p:nvPr>
            <p:ph idx="1"/>
          </p:nvPr>
        </p:nvSpPr>
        <p:spPr/>
        <p:txBody>
          <a:bodyPr/>
          <a:lstStyle/>
          <a:p>
            <a:r>
              <a:rPr lang="en-IN" sz="3600" dirty="0"/>
              <a:t>There are three stanzas in this poem: lines 1 – 20,</a:t>
            </a:r>
          </a:p>
          <a:p>
            <a:r>
              <a:rPr lang="en-IN" sz="3600" dirty="0"/>
              <a:t> lines 21 – 32, </a:t>
            </a:r>
          </a:p>
          <a:p>
            <a:r>
              <a:rPr lang="en-IN" sz="3600" dirty="0"/>
              <a:t>and lines 33 – 46.</a:t>
            </a:r>
          </a:p>
          <a:p>
            <a:endParaRPr lang="en-US" dirty="0"/>
          </a:p>
        </p:txBody>
      </p:sp>
    </p:spTree>
    <p:extLst>
      <p:ext uri="{BB962C8B-B14F-4D97-AF65-F5344CB8AC3E}">
        <p14:creationId xmlns:p14="http://schemas.microsoft.com/office/powerpoint/2010/main" val="37283146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AE6BF-A5C1-3E46-90DC-8DFF4BD4C089}"/>
              </a:ext>
            </a:extLst>
          </p:cNvPr>
          <p:cNvSpPr>
            <a:spLocks noGrp="1"/>
          </p:cNvSpPr>
          <p:nvPr>
            <p:ph type="title"/>
          </p:nvPr>
        </p:nvSpPr>
        <p:spPr>
          <a:xfrm>
            <a:off x="433138" y="973668"/>
            <a:ext cx="5462336" cy="706964"/>
          </a:xfrm>
        </p:spPr>
        <p:txBody>
          <a:bodyPr/>
          <a:lstStyle/>
          <a:p>
            <a:r>
              <a:rPr lang="en-US" dirty="0"/>
              <a:t>References</a:t>
            </a:r>
          </a:p>
        </p:txBody>
      </p:sp>
      <p:sp>
        <p:nvSpPr>
          <p:cNvPr id="3" name="Content Placeholder 2">
            <a:extLst>
              <a:ext uri="{FF2B5EF4-FFF2-40B4-BE49-F238E27FC236}">
                <a16:creationId xmlns:a16="http://schemas.microsoft.com/office/drawing/2014/main" id="{DB00ED3C-D381-FE42-A77D-08AA92F4E767}"/>
              </a:ext>
            </a:extLst>
          </p:cNvPr>
          <p:cNvSpPr>
            <a:spLocks noGrp="1"/>
          </p:cNvSpPr>
          <p:nvPr>
            <p:ph idx="1"/>
          </p:nvPr>
        </p:nvSpPr>
        <p:spPr/>
        <p:txBody>
          <a:bodyPr>
            <a:normAutofit/>
          </a:bodyPr>
          <a:lstStyle/>
          <a:p>
            <a:r>
              <a:rPr lang="en-US" sz="2800" dirty="0"/>
              <a:t>Online Sources</a:t>
            </a:r>
          </a:p>
        </p:txBody>
      </p:sp>
    </p:spTree>
    <p:extLst>
      <p:ext uri="{BB962C8B-B14F-4D97-AF65-F5344CB8AC3E}">
        <p14:creationId xmlns:p14="http://schemas.microsoft.com/office/powerpoint/2010/main" val="2499917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284F46FF-77E2-E64A-95E8-3F35F2C9904E}"/>
              </a:ext>
            </a:extLst>
          </p:cNvPr>
          <p:cNvSpPr txBox="1"/>
          <p:nvPr/>
        </p:nvSpPr>
        <p:spPr>
          <a:xfrm>
            <a:off x="4401311" y="709863"/>
            <a:ext cx="6714363" cy="7140416"/>
          </a:xfrm>
          <a:prstGeom prst="rect">
            <a:avLst/>
          </a:prstGeom>
          <a:noFill/>
        </p:spPr>
        <p:txBody>
          <a:bodyPr wrap="square" rtlCol="0">
            <a:spAutoFit/>
          </a:bodyPr>
          <a:lstStyle/>
          <a:p>
            <a:r>
              <a:rPr lang="en-IN" sz="2000" dirty="0"/>
              <a:t>1</a:t>
            </a:r>
            <a:r>
              <a:rPr lang="en-IN" sz="2000" dirty="0">
                <a:solidFill>
                  <a:srgbClr val="FF0000"/>
                </a:solidFill>
              </a:rPr>
              <a:t>.</a:t>
            </a:r>
            <a:r>
              <a:rPr lang="en-IN" sz="2000" i="1" dirty="0">
                <a:solidFill>
                  <a:srgbClr val="FF0000"/>
                </a:solidFill>
              </a:rPr>
              <a:t>Had we but world enough and time, </a:t>
            </a:r>
          </a:p>
          <a:p>
            <a:r>
              <a:rPr lang="en-IN" sz="2000" i="1" dirty="0">
                <a:solidFill>
                  <a:srgbClr val="FF0000"/>
                </a:solidFill>
              </a:rPr>
              <a:t>2This coyness, lady, were no crime. </a:t>
            </a:r>
          </a:p>
          <a:p>
            <a:r>
              <a:rPr lang="en-IN" sz="2000" i="1" dirty="0">
                <a:solidFill>
                  <a:srgbClr val="FF0000"/>
                </a:solidFill>
              </a:rPr>
              <a:t>3We would sit down, and think which way </a:t>
            </a:r>
          </a:p>
          <a:p>
            <a:r>
              <a:rPr lang="en-IN" sz="2000" i="1" dirty="0">
                <a:solidFill>
                  <a:srgbClr val="FF0000"/>
                </a:solidFill>
              </a:rPr>
              <a:t>4To walk, and pass our long love’s day. </a:t>
            </a:r>
          </a:p>
          <a:p>
            <a:r>
              <a:rPr lang="en-IN" sz="2000" i="1" dirty="0">
                <a:solidFill>
                  <a:srgbClr val="FF0000"/>
                </a:solidFill>
              </a:rPr>
              <a:t>5Thou by the Indian Ganges’ side </a:t>
            </a:r>
          </a:p>
          <a:p>
            <a:r>
              <a:rPr lang="en-IN" sz="2000" i="1" dirty="0">
                <a:solidFill>
                  <a:srgbClr val="FF0000"/>
                </a:solidFill>
              </a:rPr>
              <a:t>6Shouldst rubies find; I by the tide </a:t>
            </a:r>
          </a:p>
          <a:p>
            <a:r>
              <a:rPr lang="en-IN" sz="2000" i="1" dirty="0">
                <a:solidFill>
                  <a:srgbClr val="FF0000"/>
                </a:solidFill>
              </a:rPr>
              <a:t>7Of Humber would complain. I would </a:t>
            </a:r>
          </a:p>
          <a:p>
            <a:r>
              <a:rPr lang="en-IN" sz="2000" i="1" dirty="0">
                <a:solidFill>
                  <a:srgbClr val="FF0000"/>
                </a:solidFill>
              </a:rPr>
              <a:t>8Love you ten years before the flood, </a:t>
            </a:r>
          </a:p>
          <a:p>
            <a:r>
              <a:rPr lang="en-IN" sz="2000" i="1" dirty="0">
                <a:solidFill>
                  <a:srgbClr val="FF0000"/>
                </a:solidFill>
              </a:rPr>
              <a:t>9And you should, if you please, refuse </a:t>
            </a:r>
          </a:p>
          <a:p>
            <a:r>
              <a:rPr lang="en-IN" sz="2000" i="1" dirty="0">
                <a:solidFill>
                  <a:srgbClr val="FF0000"/>
                </a:solidFill>
              </a:rPr>
              <a:t>10Till the conversion of the Jews. </a:t>
            </a:r>
          </a:p>
          <a:p>
            <a:r>
              <a:rPr lang="en-IN" sz="2000" i="1" dirty="0">
                <a:solidFill>
                  <a:srgbClr val="FF0000"/>
                </a:solidFill>
              </a:rPr>
              <a:t>11.My vegetable love should grow </a:t>
            </a:r>
          </a:p>
          <a:p>
            <a:r>
              <a:rPr lang="en-IN" sz="2000" i="1" dirty="0">
                <a:solidFill>
                  <a:srgbClr val="FF0000"/>
                </a:solidFill>
              </a:rPr>
              <a:t>12Vaster than empires and more slow; </a:t>
            </a:r>
          </a:p>
          <a:p>
            <a:r>
              <a:rPr lang="en-IN" sz="2000" i="1" dirty="0">
                <a:solidFill>
                  <a:srgbClr val="FF0000"/>
                </a:solidFill>
              </a:rPr>
              <a:t>13An hundred years should go to praise </a:t>
            </a:r>
          </a:p>
          <a:p>
            <a:r>
              <a:rPr lang="en-IN" sz="2000" i="1" dirty="0">
                <a:solidFill>
                  <a:srgbClr val="FF0000"/>
                </a:solidFill>
              </a:rPr>
              <a:t>14Thine eyes, and on thy forehead gaze; </a:t>
            </a:r>
          </a:p>
          <a:p>
            <a:r>
              <a:rPr lang="en-IN" sz="2000" i="1" dirty="0">
                <a:solidFill>
                  <a:srgbClr val="FF0000"/>
                </a:solidFill>
              </a:rPr>
              <a:t>15Two hundred to adore each breast, </a:t>
            </a:r>
          </a:p>
          <a:p>
            <a:r>
              <a:rPr lang="en-IN" sz="2000" i="1" dirty="0">
                <a:solidFill>
                  <a:srgbClr val="FF0000"/>
                </a:solidFill>
              </a:rPr>
              <a:t>16But thirty thousand to the rest; </a:t>
            </a:r>
          </a:p>
          <a:p>
            <a:r>
              <a:rPr lang="en-IN" sz="2000" i="1" dirty="0">
                <a:solidFill>
                  <a:srgbClr val="FF0000"/>
                </a:solidFill>
              </a:rPr>
              <a:t>17An age at least to every part, </a:t>
            </a:r>
          </a:p>
          <a:p>
            <a:r>
              <a:rPr lang="en-IN" sz="2000" i="1" dirty="0">
                <a:solidFill>
                  <a:srgbClr val="FF0000"/>
                </a:solidFill>
              </a:rPr>
              <a:t>18And the last age should show your heart. </a:t>
            </a:r>
          </a:p>
          <a:p>
            <a:r>
              <a:rPr lang="en-IN" sz="2000" i="1" dirty="0">
                <a:solidFill>
                  <a:srgbClr val="FF0000"/>
                </a:solidFill>
              </a:rPr>
              <a:t>19For, lady, you deserve this state, </a:t>
            </a:r>
          </a:p>
          <a:p>
            <a:r>
              <a:rPr lang="en-IN" sz="2000" i="1" dirty="0">
                <a:solidFill>
                  <a:srgbClr val="FF0000"/>
                </a:solidFill>
              </a:rPr>
              <a:t>20Nor would I love at lower rate. </a:t>
            </a:r>
          </a:p>
          <a:p>
            <a:endParaRPr lang="en-IN" sz="2000" dirty="0">
              <a:solidFill>
                <a:srgbClr val="FF0000"/>
              </a:solidFill>
            </a:endParaRPr>
          </a:p>
          <a:p>
            <a:endParaRPr lang="en-US" sz="2000" dirty="0">
              <a:solidFill>
                <a:srgbClr val="FF0000"/>
              </a:solidFill>
            </a:endParaRPr>
          </a:p>
          <a:p>
            <a:endParaRPr lang="en-US" dirty="0"/>
          </a:p>
        </p:txBody>
      </p:sp>
    </p:spTree>
    <p:extLst>
      <p:ext uri="{BB962C8B-B14F-4D97-AF65-F5344CB8AC3E}">
        <p14:creationId xmlns:p14="http://schemas.microsoft.com/office/powerpoint/2010/main" val="1150348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C772991-AC99-7F46-ACEA-99167044402C}"/>
              </a:ext>
            </a:extLst>
          </p:cNvPr>
          <p:cNvSpPr>
            <a:spLocks noGrp="1"/>
          </p:cNvSpPr>
          <p:nvPr>
            <p:ph idx="1"/>
          </p:nvPr>
        </p:nvSpPr>
        <p:spPr/>
        <p:txBody>
          <a:bodyPr>
            <a:normAutofit/>
          </a:bodyPr>
          <a:lstStyle/>
          <a:p>
            <a:r>
              <a:rPr lang="en-IN" sz="2400" dirty="0"/>
              <a:t>If we had all the time in the world, your prudishness wouldn't be a problem. We would sit together and decide how to spend the day. You would walk by the river Ganges in India and find rubies; I would walk by the river Humber in England and write my poems. I would love you from the very start of time, even before the Biblical Flood; you could refuse to consummate our relationship all the way until the apocalypse.</a:t>
            </a:r>
            <a:endParaRPr lang="en-US" sz="2400" dirty="0"/>
          </a:p>
        </p:txBody>
      </p:sp>
    </p:spTree>
    <p:extLst>
      <p:ext uri="{BB962C8B-B14F-4D97-AF65-F5344CB8AC3E}">
        <p14:creationId xmlns:p14="http://schemas.microsoft.com/office/powerpoint/2010/main" val="85457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53F98B-139A-C742-8599-67E5CAF20F51}"/>
              </a:ext>
            </a:extLst>
          </p:cNvPr>
          <p:cNvSpPr>
            <a:spLocks noGrp="1"/>
          </p:cNvSpPr>
          <p:nvPr>
            <p:ph idx="1"/>
          </p:nvPr>
        </p:nvSpPr>
        <p:spPr/>
        <p:txBody>
          <a:bodyPr>
            <a:noAutofit/>
          </a:bodyPr>
          <a:lstStyle/>
          <a:p>
            <a:r>
              <a:rPr lang="en-IN" sz="2400" dirty="0"/>
              <a:t>My slow-growing love would gradually become bigger than the largest empires. I would spend a hundred years praising your eyes and gazing at your forehead and two hundred years on each of your breasts. I would dedicate thirty thousand years to the rest of your body and give an era of human history to each part of you. In the final age, your heart would reveal itself. Lady, you deserve this kind of dedication—and I don't want to accept any lesser kind of love.</a:t>
            </a:r>
            <a:endParaRPr lang="en-US" sz="2400" dirty="0"/>
          </a:p>
        </p:txBody>
      </p:sp>
    </p:spTree>
    <p:extLst>
      <p:ext uri="{BB962C8B-B14F-4D97-AF65-F5344CB8AC3E}">
        <p14:creationId xmlns:p14="http://schemas.microsoft.com/office/powerpoint/2010/main" val="3730083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A28F28-64DE-5F49-BA55-E290043449EA}"/>
              </a:ext>
            </a:extLst>
          </p:cNvPr>
          <p:cNvSpPr>
            <a:spLocks noGrp="1"/>
          </p:cNvSpPr>
          <p:nvPr>
            <p:ph idx="1"/>
          </p:nvPr>
        </p:nvSpPr>
        <p:spPr/>
        <p:txBody>
          <a:bodyPr>
            <a:normAutofit fontScale="92500"/>
          </a:bodyPr>
          <a:lstStyle/>
          <a:p>
            <a:r>
              <a:rPr lang="en-IN" dirty="0"/>
              <a:t> </a:t>
            </a:r>
            <a:r>
              <a:rPr lang="en-IN" sz="2000" dirty="0"/>
              <a:t>1.If they had all the time in the world at their disposal then everything would be fine and he needn't have to press her for a sexual liaison. </a:t>
            </a:r>
          </a:p>
          <a:p>
            <a:r>
              <a:rPr lang="en-IN" sz="2000" dirty="0"/>
              <a:t>2.Before them is eternity, a vast desert where they'll both turn to dust and ashes in the grave. Beauty will die. Not a very pleasant prospect. Lust turns to disgust. And Time flies.</a:t>
            </a:r>
          </a:p>
          <a:p>
            <a:r>
              <a:rPr lang="en-IN" sz="2000" dirty="0"/>
              <a:t>3.Let's devour time before it devours us. The instinct drives birds of prey, why not us; let's strike while the iron's hot, create a ball of passion and take on the sun.</a:t>
            </a:r>
          </a:p>
          <a:p>
            <a:br>
              <a:rPr lang="en-IN" sz="2000" dirty="0"/>
            </a:br>
            <a:endParaRPr lang="en-US" sz="2000" dirty="0"/>
          </a:p>
        </p:txBody>
      </p:sp>
    </p:spTree>
    <p:extLst>
      <p:ext uri="{BB962C8B-B14F-4D97-AF65-F5344CB8AC3E}">
        <p14:creationId xmlns:p14="http://schemas.microsoft.com/office/powerpoint/2010/main" val="3378290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26F2F6-4DE1-4047-A16B-145A996CBF81}"/>
              </a:ext>
            </a:extLst>
          </p:cNvPr>
          <p:cNvSpPr>
            <a:spLocks noGrp="1"/>
          </p:cNvSpPr>
          <p:nvPr>
            <p:ph idx="1"/>
          </p:nvPr>
        </p:nvSpPr>
        <p:spPr>
          <a:xfrm>
            <a:off x="1154954" y="2228850"/>
            <a:ext cx="8825659" cy="4629150"/>
          </a:xfrm>
        </p:spPr>
        <p:txBody>
          <a:bodyPr>
            <a:normAutofit fontScale="85000" lnSpcReduction="20000"/>
          </a:bodyPr>
          <a:lstStyle/>
          <a:p>
            <a:r>
              <a:rPr lang="en-IN" dirty="0"/>
              <a:t>   </a:t>
            </a:r>
            <a:r>
              <a:rPr lang="en-IN" sz="2300" dirty="0">
                <a:solidFill>
                  <a:srgbClr val="FF0000"/>
                </a:solidFill>
              </a:rPr>
              <a:t>  </a:t>
            </a:r>
            <a:r>
              <a:rPr lang="en-IN" sz="2300" i="1" dirty="0">
                <a:solidFill>
                  <a:srgbClr val="FF0000"/>
                </a:solidFill>
              </a:rPr>
              <a:t>21. But at my back I always hear </a:t>
            </a:r>
          </a:p>
          <a:p>
            <a:r>
              <a:rPr lang="en-IN" sz="2300" i="1" dirty="0">
                <a:solidFill>
                  <a:srgbClr val="FF0000"/>
                </a:solidFill>
              </a:rPr>
              <a:t>22Time’s </a:t>
            </a:r>
            <a:r>
              <a:rPr lang="en-IN" sz="2300" i="1" dirty="0" err="1">
                <a:solidFill>
                  <a:srgbClr val="FF0000"/>
                </a:solidFill>
              </a:rPr>
              <a:t>wingèd</a:t>
            </a:r>
            <a:r>
              <a:rPr lang="en-IN" sz="2300" i="1" dirty="0">
                <a:solidFill>
                  <a:srgbClr val="FF0000"/>
                </a:solidFill>
              </a:rPr>
              <a:t> chariot hurrying near; </a:t>
            </a:r>
          </a:p>
          <a:p>
            <a:r>
              <a:rPr lang="en-IN" sz="2300" i="1" dirty="0">
                <a:solidFill>
                  <a:srgbClr val="FF0000"/>
                </a:solidFill>
              </a:rPr>
              <a:t>23And yonder all before us lie </a:t>
            </a:r>
          </a:p>
          <a:p>
            <a:r>
              <a:rPr lang="en-IN" sz="2300" i="1" dirty="0">
                <a:solidFill>
                  <a:srgbClr val="FF0000"/>
                </a:solidFill>
              </a:rPr>
              <a:t>24Deserts of vast eternity. </a:t>
            </a:r>
          </a:p>
          <a:p>
            <a:r>
              <a:rPr lang="en-IN" sz="2300" i="1" dirty="0">
                <a:solidFill>
                  <a:srgbClr val="FF0000"/>
                </a:solidFill>
              </a:rPr>
              <a:t>25Thy beauty shall no more be found; </a:t>
            </a:r>
          </a:p>
          <a:p>
            <a:r>
              <a:rPr lang="en-IN" sz="2300" i="1" dirty="0">
                <a:solidFill>
                  <a:srgbClr val="FF0000"/>
                </a:solidFill>
              </a:rPr>
              <a:t>26Nor, in thy marble vault, shall sound </a:t>
            </a:r>
          </a:p>
          <a:p>
            <a:r>
              <a:rPr lang="en-IN" sz="2300" i="1" dirty="0">
                <a:solidFill>
                  <a:srgbClr val="FF0000"/>
                </a:solidFill>
              </a:rPr>
              <a:t>27My echoing song; then worms shall try </a:t>
            </a:r>
          </a:p>
          <a:p>
            <a:r>
              <a:rPr lang="en-IN" sz="2300" i="1" dirty="0">
                <a:solidFill>
                  <a:srgbClr val="FF0000"/>
                </a:solidFill>
              </a:rPr>
              <a:t>28That long-preserved virginity, </a:t>
            </a:r>
          </a:p>
          <a:p>
            <a:r>
              <a:rPr lang="en-IN" sz="2300" i="1" dirty="0">
                <a:solidFill>
                  <a:srgbClr val="FF0000"/>
                </a:solidFill>
              </a:rPr>
              <a:t>29And your quaint honour turn to dust, </a:t>
            </a:r>
          </a:p>
          <a:p>
            <a:r>
              <a:rPr lang="en-IN" sz="2300" i="1" dirty="0">
                <a:solidFill>
                  <a:srgbClr val="FF0000"/>
                </a:solidFill>
              </a:rPr>
              <a:t>30And into ashes all my lust; </a:t>
            </a:r>
          </a:p>
          <a:p>
            <a:r>
              <a:rPr lang="en-IN" sz="2300" i="1" dirty="0">
                <a:solidFill>
                  <a:srgbClr val="FF0000"/>
                </a:solidFill>
              </a:rPr>
              <a:t>31The grave’s a fine and private place, </a:t>
            </a:r>
          </a:p>
          <a:p>
            <a:r>
              <a:rPr lang="en-IN" sz="2300" i="1" dirty="0">
                <a:solidFill>
                  <a:srgbClr val="FF0000"/>
                </a:solidFill>
              </a:rPr>
              <a:t>32But none, I think, do there embrace. </a:t>
            </a:r>
          </a:p>
          <a:p>
            <a:endParaRPr lang="en-US" dirty="0"/>
          </a:p>
        </p:txBody>
      </p:sp>
    </p:spTree>
    <p:extLst>
      <p:ext uri="{BB962C8B-B14F-4D97-AF65-F5344CB8AC3E}">
        <p14:creationId xmlns:p14="http://schemas.microsoft.com/office/powerpoint/2010/main" val="178569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08F474-A121-BF4D-99D0-6898DB6A642A}"/>
              </a:ext>
            </a:extLst>
          </p:cNvPr>
          <p:cNvSpPr>
            <a:spLocks noGrp="1"/>
          </p:cNvSpPr>
          <p:nvPr>
            <p:ph idx="1"/>
          </p:nvPr>
        </p:nvSpPr>
        <p:spPr/>
        <p:txBody>
          <a:bodyPr>
            <a:normAutofit/>
          </a:bodyPr>
          <a:lstStyle/>
          <a:p>
            <a:r>
              <a:rPr lang="en-IN" sz="2000" dirty="0"/>
              <a:t>But I am always aware of time, the way it flies by. For us, the future will be a vast, unending desert for all of time. Your beauty will be lost. In the grave, my songs in praise of you will no longer be heard. And worms will take the virginity you so carefully protected during life. Your </a:t>
            </a:r>
            <a:r>
              <a:rPr lang="en-IN" sz="2000" dirty="0" err="1"/>
              <a:t>honor</a:t>
            </a:r>
            <a:r>
              <a:rPr lang="en-IN" sz="2000" dirty="0"/>
              <a:t> will turn to dust and my desire will turn to ashes. The grave may be a quiet, private place—but no one has sex there.</a:t>
            </a:r>
            <a:endParaRPr lang="en-US" sz="2000" dirty="0"/>
          </a:p>
        </p:txBody>
      </p:sp>
    </p:spTree>
    <p:extLst>
      <p:ext uri="{BB962C8B-B14F-4D97-AF65-F5344CB8AC3E}">
        <p14:creationId xmlns:p14="http://schemas.microsoft.com/office/powerpoint/2010/main" val="4271524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99730C-63FF-8B4D-8100-CCF76D8EA37B}"/>
              </a:ext>
            </a:extLst>
          </p:cNvPr>
          <p:cNvSpPr>
            <a:spLocks noGrp="1"/>
          </p:cNvSpPr>
          <p:nvPr>
            <p:ph idx="1"/>
          </p:nvPr>
        </p:nvSpPr>
        <p:spPr>
          <a:xfrm>
            <a:off x="838200" y="1690688"/>
            <a:ext cx="6662738" cy="5324475"/>
          </a:xfrm>
        </p:spPr>
        <p:txBody>
          <a:bodyPr>
            <a:normAutofit fontScale="55000" lnSpcReduction="20000"/>
          </a:bodyPr>
          <a:lstStyle/>
          <a:p>
            <a:r>
              <a:rPr lang="en-IN" dirty="0"/>
              <a:t> </a:t>
            </a:r>
            <a:r>
              <a:rPr lang="en-IN" sz="3600" i="1" dirty="0">
                <a:solidFill>
                  <a:srgbClr val="FF0000"/>
                </a:solidFill>
              </a:rPr>
              <a:t>33. Now therefore, while the youthful hue </a:t>
            </a:r>
          </a:p>
          <a:p>
            <a:r>
              <a:rPr lang="en-IN" sz="3600" i="1" dirty="0">
                <a:solidFill>
                  <a:srgbClr val="FF0000"/>
                </a:solidFill>
              </a:rPr>
              <a:t>34Sits on thy skin like morning dew, </a:t>
            </a:r>
          </a:p>
          <a:p>
            <a:r>
              <a:rPr lang="en-IN" sz="3600" i="1" dirty="0">
                <a:solidFill>
                  <a:srgbClr val="FF0000"/>
                </a:solidFill>
              </a:rPr>
              <a:t>35And while thy willing soul transpires </a:t>
            </a:r>
          </a:p>
          <a:p>
            <a:r>
              <a:rPr lang="en-IN" sz="3600" i="1" dirty="0">
                <a:solidFill>
                  <a:srgbClr val="FF0000"/>
                </a:solidFill>
              </a:rPr>
              <a:t>36At every pore with instant fires, </a:t>
            </a:r>
          </a:p>
          <a:p>
            <a:r>
              <a:rPr lang="en-IN" sz="3600" i="1" dirty="0">
                <a:solidFill>
                  <a:srgbClr val="FF0000"/>
                </a:solidFill>
              </a:rPr>
              <a:t>37Now let us sport us while we may, </a:t>
            </a:r>
          </a:p>
          <a:p>
            <a:r>
              <a:rPr lang="en-IN" sz="3600" i="1" dirty="0">
                <a:solidFill>
                  <a:srgbClr val="FF0000"/>
                </a:solidFill>
              </a:rPr>
              <a:t>38And now, like amorous birds of prey, </a:t>
            </a:r>
          </a:p>
          <a:p>
            <a:r>
              <a:rPr lang="en-IN" sz="3600" i="1" dirty="0">
                <a:solidFill>
                  <a:srgbClr val="FF0000"/>
                </a:solidFill>
              </a:rPr>
              <a:t>39Rather at once our time devour </a:t>
            </a:r>
          </a:p>
          <a:p>
            <a:r>
              <a:rPr lang="en-IN" sz="3600" i="1" dirty="0">
                <a:solidFill>
                  <a:srgbClr val="FF0000"/>
                </a:solidFill>
              </a:rPr>
              <a:t>40Than languish in his slow-chapped power. </a:t>
            </a:r>
          </a:p>
          <a:p>
            <a:r>
              <a:rPr lang="en-IN" sz="3600" i="1" dirty="0">
                <a:solidFill>
                  <a:srgbClr val="FF0000"/>
                </a:solidFill>
              </a:rPr>
              <a:t>41Let us roll all our strength and all </a:t>
            </a:r>
          </a:p>
          <a:p>
            <a:r>
              <a:rPr lang="en-IN" sz="3600" i="1" dirty="0">
                <a:solidFill>
                  <a:srgbClr val="FF0000"/>
                </a:solidFill>
              </a:rPr>
              <a:t>42Our sweetness up into one ball, </a:t>
            </a:r>
          </a:p>
          <a:p>
            <a:r>
              <a:rPr lang="en-IN" sz="3600" i="1" dirty="0">
                <a:solidFill>
                  <a:srgbClr val="FF0000"/>
                </a:solidFill>
              </a:rPr>
              <a:t>43And tear our pleasures with rough strife </a:t>
            </a:r>
          </a:p>
          <a:p>
            <a:r>
              <a:rPr lang="en-IN" sz="3600" i="1" dirty="0">
                <a:solidFill>
                  <a:srgbClr val="FF0000"/>
                </a:solidFill>
              </a:rPr>
              <a:t>44Through the iron gates of life: </a:t>
            </a:r>
          </a:p>
          <a:p>
            <a:r>
              <a:rPr lang="en-IN" sz="3600" i="1" dirty="0">
                <a:solidFill>
                  <a:srgbClr val="FF0000"/>
                </a:solidFill>
              </a:rPr>
              <a:t>45Thus, though we cannot make our sun </a:t>
            </a:r>
          </a:p>
          <a:p>
            <a:r>
              <a:rPr lang="en-IN" sz="3600" i="1" dirty="0">
                <a:solidFill>
                  <a:srgbClr val="FF0000"/>
                </a:solidFill>
              </a:rPr>
              <a:t>46Stand still, yet we will make him run.</a:t>
            </a:r>
          </a:p>
          <a:p>
            <a:endParaRPr lang="en-US" dirty="0"/>
          </a:p>
        </p:txBody>
      </p:sp>
    </p:spTree>
    <p:extLst>
      <p:ext uri="{BB962C8B-B14F-4D97-AF65-F5344CB8AC3E}">
        <p14:creationId xmlns:p14="http://schemas.microsoft.com/office/powerpoint/2010/main" val="39591711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{C9ED8635-BB96-2F4C-AC42-693638DF4540}tf10001076</Template>
  <TotalTime>271</TotalTime>
  <Words>1447</Words>
  <Application>Microsoft Macintosh PowerPoint</Application>
  <PresentationFormat>Widescreen</PresentationFormat>
  <Paragraphs>78</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Century Gothic</vt:lpstr>
      <vt:lpstr>Wingdings 3</vt:lpstr>
      <vt:lpstr>Ion Boardroom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Imagery. </vt:lpstr>
      <vt:lpstr>Consonance: </vt:lpstr>
      <vt:lpstr>Metaphor: </vt:lpstr>
      <vt:lpstr>Hyperbole: </vt:lpstr>
      <vt:lpstr>Simile: </vt:lpstr>
      <vt:lpstr>Enjambment: </vt:lpstr>
      <vt:lpstr>Allusions</vt:lpstr>
      <vt:lpstr>PowerPoint Presentation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16</cp:revision>
  <dcterms:created xsi:type="dcterms:W3CDTF">2021-01-18T14:44:09Z</dcterms:created>
  <dcterms:modified xsi:type="dcterms:W3CDTF">2021-01-26T18:07:47Z</dcterms:modified>
</cp:coreProperties>
</file>