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 id="280" r:id="rId3"/>
    <p:sldId id="262" r:id="rId4"/>
    <p:sldId id="289" r:id="rId5"/>
    <p:sldId id="281" r:id="rId6"/>
    <p:sldId id="290" r:id="rId7"/>
    <p:sldId id="291" r:id="rId8"/>
    <p:sldId id="282" r:id="rId9"/>
    <p:sldId id="283" r:id="rId10"/>
    <p:sldId id="292" r:id="rId11"/>
    <p:sldId id="293" r:id="rId12"/>
    <p:sldId id="294" r:id="rId13"/>
    <p:sldId id="29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6"/>
  </p:normalViewPr>
  <p:slideViewPr>
    <p:cSldViewPr snapToGrid="0" snapToObjects="1">
      <p:cViewPr>
        <p:scale>
          <a:sx n="119" d="100"/>
          <a:sy n="119" d="100"/>
        </p:scale>
        <p:origin x="312" y="-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8567A22-49DE-C549-8DCF-FA1D3D0729D7}" type="datetimeFigureOut">
              <a:rPr lang="en-US" smtClean="0"/>
              <a:t>1/8/21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E60CD6D-3C54-3F47-8B12-F57ADFAA0FC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97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567A22-49DE-C549-8DCF-FA1D3D0729D7}"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0CD6D-3C54-3F47-8B12-F57ADFAA0FC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529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567A22-49DE-C549-8DCF-FA1D3D0729D7}"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0CD6D-3C54-3F47-8B12-F57ADFAA0FC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481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567A22-49DE-C549-8DCF-FA1D3D0729D7}"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0CD6D-3C54-3F47-8B12-F57ADFAA0FC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274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8567A22-49DE-C549-8DCF-FA1D3D0729D7}"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0CD6D-3C54-3F47-8B12-F57ADFAA0FC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062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8567A22-49DE-C549-8DCF-FA1D3D0729D7}" type="datetimeFigureOut">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0CD6D-3C54-3F47-8B12-F57ADFAA0FC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119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8567A22-49DE-C549-8DCF-FA1D3D0729D7}" type="datetimeFigureOut">
              <a:rPr lang="en-US" smtClean="0"/>
              <a:t>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0CD6D-3C54-3F47-8B12-F57ADFAA0FC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11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8567A22-49DE-C549-8DCF-FA1D3D0729D7}" type="datetimeFigureOut">
              <a:rPr lang="en-US" smtClean="0"/>
              <a:t>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0CD6D-3C54-3F47-8B12-F57ADFAA0FC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60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67A22-49DE-C549-8DCF-FA1D3D0729D7}" type="datetimeFigureOut">
              <a:rPr lang="en-US" smtClean="0"/>
              <a:t>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0CD6D-3C54-3F47-8B12-F57ADFAA0FC1}" type="slidenum">
              <a:rPr lang="en-US" smtClean="0"/>
              <a:t>‹#›</a:t>
            </a:fld>
            <a:endParaRPr lang="en-US"/>
          </a:p>
        </p:txBody>
      </p:sp>
    </p:spTree>
    <p:extLst>
      <p:ext uri="{BB962C8B-B14F-4D97-AF65-F5344CB8AC3E}">
        <p14:creationId xmlns:p14="http://schemas.microsoft.com/office/powerpoint/2010/main" val="8229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567A22-49DE-C549-8DCF-FA1D3D0729D7}" type="datetimeFigureOut">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0CD6D-3C54-3F47-8B12-F57ADFAA0FC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63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8567A22-49DE-C549-8DCF-FA1D3D0729D7}" type="datetimeFigureOut">
              <a:rPr lang="en-US" smtClean="0"/>
              <a:t>1/8/21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E60CD6D-3C54-3F47-8B12-F57ADFAA0FC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503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8567A22-49DE-C549-8DCF-FA1D3D0729D7}" type="datetimeFigureOut">
              <a:rPr lang="en-US" smtClean="0"/>
              <a:t>1/8/21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E60CD6D-3C54-3F47-8B12-F57ADFAA0FC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66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734676-87D2-7541-8484-91EAC3C9F81E}"/>
              </a:ext>
            </a:extLst>
          </p:cNvPr>
          <p:cNvPicPr>
            <a:picLocks noGrp="1" noChangeAspect="1"/>
          </p:cNvPicPr>
          <p:nvPr>
            <p:ph idx="1"/>
          </p:nvPr>
        </p:nvPicPr>
        <p:blipFill>
          <a:blip r:embed="rId2"/>
          <a:stretch>
            <a:fillRect/>
          </a:stretch>
        </p:blipFill>
        <p:spPr>
          <a:xfrm>
            <a:off x="0" y="0"/>
            <a:ext cx="12192000" cy="6602681"/>
          </a:xfrm>
        </p:spPr>
      </p:pic>
    </p:spTree>
    <p:extLst>
      <p:ext uri="{BB962C8B-B14F-4D97-AF65-F5344CB8AC3E}">
        <p14:creationId xmlns:p14="http://schemas.microsoft.com/office/powerpoint/2010/main" val="6225251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9D7BE-42CB-C54C-AF41-3DA04D1C0BD8}"/>
              </a:ext>
            </a:extLst>
          </p:cNvPr>
          <p:cNvSpPr>
            <a:spLocks noGrp="1"/>
          </p:cNvSpPr>
          <p:nvPr>
            <p:ph idx="1"/>
          </p:nvPr>
        </p:nvSpPr>
        <p:spPr>
          <a:xfrm>
            <a:off x="656216" y="1893346"/>
            <a:ext cx="11177196" cy="3969572"/>
          </a:xfrm>
        </p:spPr>
        <p:txBody>
          <a:bodyPr>
            <a:normAutofit/>
          </a:bodyPr>
          <a:lstStyle/>
          <a:p>
            <a:r>
              <a:rPr lang="en-US" sz="2800" dirty="0"/>
              <a:t>Poem is replete with figures of speech. It begins with an extended Simile  and proceeds to the metaphor of melting. In the second stanza, there is a hyperbolic reference to natural disasters, which may break a journey suggesting that, if the lovers indulge in weeping and lamentation, it will disturb the </a:t>
            </a:r>
            <a:r>
              <a:rPr lang="en-US" sz="2800" dirty="0" err="1"/>
              <a:t>traveller’s</a:t>
            </a:r>
            <a:r>
              <a:rPr lang="en-US" sz="2800" dirty="0"/>
              <a:t> mental balance. </a:t>
            </a:r>
          </a:p>
        </p:txBody>
      </p:sp>
    </p:spTree>
    <p:extLst>
      <p:ext uri="{BB962C8B-B14F-4D97-AF65-F5344CB8AC3E}">
        <p14:creationId xmlns:p14="http://schemas.microsoft.com/office/powerpoint/2010/main" val="96105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7AD86-8082-5249-9312-CFF7257245C4}"/>
              </a:ext>
            </a:extLst>
          </p:cNvPr>
          <p:cNvSpPr>
            <a:spLocks noGrp="1"/>
          </p:cNvSpPr>
          <p:nvPr>
            <p:ph idx="1"/>
          </p:nvPr>
        </p:nvSpPr>
        <p:spPr/>
        <p:txBody>
          <a:bodyPr>
            <a:noAutofit/>
          </a:bodyPr>
          <a:lstStyle/>
          <a:p>
            <a:r>
              <a:rPr lang="en-US" sz="2800" dirty="0"/>
              <a:t>Donne and other metaphysical poets are very fond of making exaggerated statements. The contrast between higher and lower love is exemplified by reference to  cosmological processes. The expansion of true love is compared to gold beaten into thin sheet. Gold, associated with preciousness and elasticity, becomes an appropriate symbol of higher love.</a:t>
            </a:r>
          </a:p>
        </p:txBody>
      </p:sp>
    </p:spTree>
    <p:extLst>
      <p:ext uri="{BB962C8B-B14F-4D97-AF65-F5344CB8AC3E}">
        <p14:creationId xmlns:p14="http://schemas.microsoft.com/office/powerpoint/2010/main" val="169941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CCACF-CB49-C64B-8923-4FEC7B102908}"/>
              </a:ext>
            </a:extLst>
          </p:cNvPr>
          <p:cNvSpPr>
            <a:spLocks noGrp="1"/>
          </p:cNvSpPr>
          <p:nvPr>
            <p:ph idx="1"/>
          </p:nvPr>
        </p:nvSpPr>
        <p:spPr/>
        <p:txBody>
          <a:bodyPr>
            <a:normAutofit/>
          </a:bodyPr>
          <a:lstStyle/>
          <a:p>
            <a:r>
              <a:rPr lang="en-US" sz="3600" dirty="0"/>
              <a:t>When we consider the theme, imagery and meter of this poem we witness a remarkable correspondence. We are able to see that the poem is emotionally and aesthetically  a superb piece of poetry.</a:t>
            </a:r>
          </a:p>
        </p:txBody>
      </p:sp>
    </p:spTree>
    <p:extLst>
      <p:ext uri="{BB962C8B-B14F-4D97-AF65-F5344CB8AC3E}">
        <p14:creationId xmlns:p14="http://schemas.microsoft.com/office/powerpoint/2010/main" val="150118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B119-968A-3D46-9E15-6B815AD04248}"/>
              </a:ext>
            </a:extLst>
          </p:cNvPr>
          <p:cNvSpPr>
            <a:spLocks noGrp="1"/>
          </p:cNvSpPr>
          <p:nvPr>
            <p:ph type="title"/>
          </p:nvPr>
        </p:nvSpPr>
        <p:spPr/>
        <p:txBody>
          <a:bodyPr/>
          <a:lstStyle/>
          <a:p>
            <a:r>
              <a:rPr lang="en-US" dirty="0"/>
              <a:t>			References</a:t>
            </a:r>
          </a:p>
        </p:txBody>
      </p:sp>
      <p:sp>
        <p:nvSpPr>
          <p:cNvPr id="3" name="Content Placeholder 2">
            <a:extLst>
              <a:ext uri="{FF2B5EF4-FFF2-40B4-BE49-F238E27FC236}">
                <a16:creationId xmlns:a16="http://schemas.microsoft.com/office/drawing/2014/main" id="{DA0F5E5D-3D32-C945-8E57-4F6BD31CBF92}"/>
              </a:ext>
            </a:extLst>
          </p:cNvPr>
          <p:cNvSpPr>
            <a:spLocks noGrp="1"/>
          </p:cNvSpPr>
          <p:nvPr>
            <p:ph idx="1"/>
          </p:nvPr>
        </p:nvSpPr>
        <p:spPr>
          <a:xfrm>
            <a:off x="1925619" y="2015733"/>
            <a:ext cx="6927925" cy="716709"/>
          </a:xfrm>
        </p:spPr>
        <p:txBody>
          <a:bodyPr>
            <a:normAutofit/>
          </a:bodyPr>
          <a:lstStyle/>
          <a:p>
            <a:pPr lvl="4"/>
            <a:r>
              <a:rPr lang="en-US" sz="2400" dirty="0"/>
              <a:t>WEBSOURCES</a:t>
            </a:r>
          </a:p>
        </p:txBody>
      </p:sp>
    </p:spTree>
    <p:extLst>
      <p:ext uri="{BB962C8B-B14F-4D97-AF65-F5344CB8AC3E}">
        <p14:creationId xmlns:p14="http://schemas.microsoft.com/office/powerpoint/2010/main" val="266134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D65DC-2D81-9A43-AFEB-2CA8AC4351BF}"/>
              </a:ext>
            </a:extLst>
          </p:cNvPr>
          <p:cNvSpPr>
            <a:spLocks noGrp="1"/>
          </p:cNvSpPr>
          <p:nvPr>
            <p:ph idx="1"/>
          </p:nvPr>
        </p:nvSpPr>
        <p:spPr/>
        <p:txBody>
          <a:bodyPr>
            <a:normAutofit fontScale="92500" lnSpcReduction="10000"/>
          </a:bodyPr>
          <a:lstStyle/>
          <a:p>
            <a:r>
              <a:rPr lang="en-IN" sz="3600" dirty="0"/>
              <a:t>A </a:t>
            </a:r>
            <a:r>
              <a:rPr lang="en-IN" sz="3600" b="1" dirty="0"/>
              <a:t>valediction</a:t>
            </a:r>
            <a:r>
              <a:rPr lang="en-IN" sz="3600" dirty="0"/>
              <a:t> is a farewell. Donne's title, however, explicitly prohibits </a:t>
            </a:r>
            <a:r>
              <a:rPr lang="en-IN" sz="3600" b="1" dirty="0"/>
              <a:t>grief</a:t>
            </a:r>
            <a:r>
              <a:rPr lang="en-IN" sz="3600" dirty="0"/>
              <a:t> about saying goodbye (hence the subtitle of “</a:t>
            </a:r>
            <a:r>
              <a:rPr lang="en-IN" sz="3600" b="1" dirty="0"/>
              <a:t>Forbidden Mourning</a:t>
            </a:r>
            <a:r>
              <a:rPr lang="en-IN" sz="3600" dirty="0"/>
              <a:t>”) because the speaker and his lover are linked so strongly by spiritual bonds that their separation has little </a:t>
            </a:r>
            <a:r>
              <a:rPr lang="en-IN" sz="3600" b="1" dirty="0"/>
              <a:t>meaning</a:t>
            </a:r>
            <a:r>
              <a:rPr lang="en-IN" sz="3600" dirty="0"/>
              <a:t>.</a:t>
            </a:r>
            <a:endParaRPr lang="en-US" sz="3600" dirty="0"/>
          </a:p>
        </p:txBody>
      </p:sp>
    </p:spTree>
    <p:extLst>
      <p:ext uri="{BB962C8B-B14F-4D97-AF65-F5344CB8AC3E}">
        <p14:creationId xmlns:p14="http://schemas.microsoft.com/office/powerpoint/2010/main" val="428448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0D05-FE5C-FC42-A7BE-701D4A3C8E75}"/>
              </a:ext>
            </a:extLst>
          </p:cNvPr>
          <p:cNvSpPr>
            <a:spLocks noGrp="1"/>
          </p:cNvSpPr>
          <p:nvPr>
            <p:ph type="title"/>
          </p:nvPr>
        </p:nvSpPr>
        <p:spPr>
          <a:xfrm>
            <a:off x="1154954" y="947919"/>
            <a:ext cx="9565183" cy="965101"/>
          </a:xfrm>
        </p:spPr>
        <p:txBody>
          <a:bodyPr/>
          <a:lstStyle/>
          <a:p>
            <a:r>
              <a:rPr lang="en-US" dirty="0"/>
              <a:t>        About the Poem</a:t>
            </a:r>
          </a:p>
        </p:txBody>
      </p:sp>
      <p:sp>
        <p:nvSpPr>
          <p:cNvPr id="3" name="Content Placeholder 2">
            <a:extLst>
              <a:ext uri="{FF2B5EF4-FFF2-40B4-BE49-F238E27FC236}">
                <a16:creationId xmlns:a16="http://schemas.microsoft.com/office/drawing/2014/main" id="{12402C03-315C-7B41-90EE-D618B358B88A}"/>
              </a:ext>
            </a:extLst>
          </p:cNvPr>
          <p:cNvSpPr>
            <a:spLocks noGrp="1"/>
          </p:cNvSpPr>
          <p:nvPr>
            <p:ph idx="1"/>
          </p:nvPr>
        </p:nvSpPr>
        <p:spPr>
          <a:xfrm>
            <a:off x="1154954" y="2603500"/>
            <a:ext cx="8825659" cy="3975430"/>
          </a:xfrm>
        </p:spPr>
        <p:txBody>
          <a:bodyPr>
            <a:normAutofit lnSpcReduction="10000"/>
          </a:bodyPr>
          <a:lstStyle/>
          <a:p>
            <a:r>
              <a:rPr lang="en-IN" sz="2600" dirty="0">
                <a:effectLst/>
              </a:rPr>
              <a:t>Valediction is derived from Latin </a:t>
            </a:r>
            <a:r>
              <a:rPr lang="en-IN" sz="2600" dirty="0" err="1">
                <a:effectLst/>
              </a:rPr>
              <a:t>valedicare</a:t>
            </a:r>
            <a:r>
              <a:rPr lang="en-IN" sz="2600" dirty="0">
                <a:effectLst/>
              </a:rPr>
              <a:t>, meaning to bid farewell. According to Izaak Walton, Donne's biographer, the poem was addressed to his wife Anne More in 1611, while he was about to undertake a trip to France and Germany. The poem centres around spiritual love that transcends a carnal relationship. </a:t>
            </a:r>
            <a:br>
              <a:rPr lang="en-IN" sz="2600" dirty="0"/>
            </a:br>
            <a:endParaRPr lang="en-IN" sz="2600" dirty="0"/>
          </a:p>
          <a:p>
            <a:br>
              <a:rPr lang="en-IN" dirty="0">
                <a:effectLst/>
              </a:rPr>
            </a:br>
            <a:endParaRPr lang="en-IN" dirty="0">
              <a:effectLst/>
            </a:endParaRPr>
          </a:p>
          <a:p>
            <a:endParaRPr lang="en-US" dirty="0"/>
          </a:p>
        </p:txBody>
      </p:sp>
    </p:spTree>
    <p:extLst>
      <p:ext uri="{BB962C8B-B14F-4D97-AF65-F5344CB8AC3E}">
        <p14:creationId xmlns:p14="http://schemas.microsoft.com/office/powerpoint/2010/main" val="19342308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2DC77-9E24-3B4D-BDA5-01D468AA9261}"/>
              </a:ext>
            </a:extLst>
          </p:cNvPr>
          <p:cNvSpPr>
            <a:spLocks noGrp="1"/>
          </p:cNvSpPr>
          <p:nvPr>
            <p:ph idx="1"/>
          </p:nvPr>
        </p:nvSpPr>
        <p:spPr/>
        <p:txBody>
          <a:bodyPr/>
          <a:lstStyle/>
          <a:p>
            <a:r>
              <a:rPr lang="en-IN" sz="3200" dirty="0"/>
              <a:t>He employs metaphysical conceits to a great extent in the poem, comparing their mutual love to a drawing compass. Although they are separated for a while, they are like the legs of the compass, united as a single being. The poem is superb in its celebration of spiritual love.</a:t>
            </a:r>
          </a:p>
          <a:p>
            <a:endParaRPr lang="en-US" dirty="0"/>
          </a:p>
        </p:txBody>
      </p:sp>
    </p:spTree>
    <p:extLst>
      <p:ext uri="{BB962C8B-B14F-4D97-AF65-F5344CB8AC3E}">
        <p14:creationId xmlns:p14="http://schemas.microsoft.com/office/powerpoint/2010/main" val="251725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EBC90-11A2-7F46-B350-0348DD6E6428}"/>
              </a:ext>
            </a:extLst>
          </p:cNvPr>
          <p:cNvSpPr>
            <a:spLocks noGrp="1"/>
          </p:cNvSpPr>
          <p:nvPr>
            <p:ph idx="1"/>
          </p:nvPr>
        </p:nvSpPr>
        <p:spPr/>
        <p:txBody>
          <a:bodyPr>
            <a:normAutofit/>
          </a:bodyPr>
          <a:lstStyle/>
          <a:p>
            <a:r>
              <a:rPr lang="en-IN" sz="3600" dirty="0"/>
              <a:t>The poem is an argument. Donne had the education of a lawyer and was also a famous preacher so most things he wrote had a pretty strong logical, oratorical bent. His argument unfolds as a catalogue of bizarre comparisons. </a:t>
            </a:r>
            <a:endParaRPr lang="en-US" sz="3600" dirty="0"/>
          </a:p>
        </p:txBody>
      </p:sp>
    </p:spTree>
    <p:extLst>
      <p:ext uri="{BB962C8B-B14F-4D97-AF65-F5344CB8AC3E}">
        <p14:creationId xmlns:p14="http://schemas.microsoft.com/office/powerpoint/2010/main" val="322190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F1E7A-4447-DC43-B794-0202FB6DFBCB}"/>
              </a:ext>
            </a:extLst>
          </p:cNvPr>
          <p:cNvSpPr>
            <a:spLocks noGrp="1"/>
          </p:cNvSpPr>
          <p:nvPr>
            <p:ph idx="1"/>
          </p:nvPr>
        </p:nvSpPr>
        <p:spPr>
          <a:xfrm>
            <a:off x="279699" y="1893346"/>
            <a:ext cx="11639774" cy="3572999"/>
          </a:xfrm>
        </p:spPr>
        <p:txBody>
          <a:bodyPr>
            <a:normAutofit/>
          </a:bodyPr>
          <a:lstStyle/>
          <a:p>
            <a:r>
              <a:rPr lang="en-IN" sz="3600" dirty="0"/>
              <a:t>He compares their love to dying old men, earthquakes, stars, gold, and a mathematical compass. It's tricky to follow, but comes together to form a perfect picture of </a:t>
            </a:r>
            <a:r>
              <a:rPr lang="en-IN" sz="3600" dirty="0" err="1"/>
              <a:t>love.Love</a:t>
            </a:r>
            <a:r>
              <a:rPr lang="en-IN" sz="3600" dirty="0"/>
              <a:t>, separation, and acceptance are the significant themes given in the poem.</a:t>
            </a:r>
            <a:endParaRPr lang="en-US" sz="3600" dirty="0"/>
          </a:p>
          <a:p>
            <a:endParaRPr lang="en-US" dirty="0"/>
          </a:p>
        </p:txBody>
      </p:sp>
    </p:spTree>
    <p:extLst>
      <p:ext uri="{BB962C8B-B14F-4D97-AF65-F5344CB8AC3E}">
        <p14:creationId xmlns:p14="http://schemas.microsoft.com/office/powerpoint/2010/main" val="330118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22FE3-0D6B-1D42-86DE-E20F6E68BD6D}"/>
              </a:ext>
            </a:extLst>
          </p:cNvPr>
          <p:cNvSpPr>
            <a:spLocks noGrp="1"/>
          </p:cNvSpPr>
          <p:nvPr>
            <p:ph idx="1"/>
          </p:nvPr>
        </p:nvSpPr>
        <p:spPr/>
        <p:txBody>
          <a:bodyPr>
            <a:normAutofit fontScale="92500" lnSpcReduction="10000"/>
          </a:bodyPr>
          <a:lstStyle/>
          <a:p>
            <a:r>
              <a:rPr lang="en-US" sz="3600" dirty="0"/>
              <a:t>The basic theme of the poem is the eternal togetherness of the souls of the lovers .Since their love is not confined to bodily contact, the separation of the bodies during the lover’s travels does not affect their union .The poem spells out the platonic conception of idea love</a:t>
            </a:r>
          </a:p>
        </p:txBody>
      </p:sp>
    </p:spTree>
    <p:extLst>
      <p:ext uri="{BB962C8B-B14F-4D97-AF65-F5344CB8AC3E}">
        <p14:creationId xmlns:p14="http://schemas.microsoft.com/office/powerpoint/2010/main" val="307010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2656AD-5729-5845-87D9-C5B724885B79}"/>
              </a:ext>
            </a:extLst>
          </p:cNvPr>
          <p:cNvSpPr>
            <a:spLocks noGrp="1"/>
          </p:cNvSpPr>
          <p:nvPr>
            <p:ph idx="1"/>
          </p:nvPr>
        </p:nvSpPr>
        <p:spPr/>
        <p:txBody>
          <a:bodyPr>
            <a:normAutofit/>
          </a:bodyPr>
          <a:lstStyle/>
          <a:p>
            <a:r>
              <a:rPr lang="en-IN" sz="3600" dirty="0"/>
              <a:t>It is composed of nine four-line </a:t>
            </a:r>
            <a:r>
              <a:rPr lang="en-IN" sz="3600" b="1" dirty="0"/>
              <a:t>stanzas </a:t>
            </a:r>
            <a:r>
              <a:rPr lang="en-IN" sz="3600" dirty="0"/>
              <a:t>called </a:t>
            </a:r>
            <a:r>
              <a:rPr lang="en-IN" sz="3600" b="1" dirty="0"/>
              <a:t>quatrains </a:t>
            </a:r>
            <a:r>
              <a:rPr lang="en-IN" sz="3600" dirty="0"/>
              <a:t> each with an alternating ABAB </a:t>
            </a:r>
            <a:r>
              <a:rPr lang="en-IN" sz="3600" b="1" dirty="0"/>
              <a:t>rhyme scheme </a:t>
            </a:r>
            <a:endParaRPr lang="en-US" sz="3600" dirty="0"/>
          </a:p>
        </p:txBody>
      </p:sp>
    </p:spTree>
    <p:extLst>
      <p:ext uri="{BB962C8B-B14F-4D97-AF65-F5344CB8AC3E}">
        <p14:creationId xmlns:p14="http://schemas.microsoft.com/office/powerpoint/2010/main" val="365469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74E2C-8008-C341-87C1-D6B8E6F244E5}"/>
              </a:ext>
            </a:extLst>
          </p:cNvPr>
          <p:cNvSpPr>
            <a:spLocks noGrp="1"/>
          </p:cNvSpPr>
          <p:nvPr>
            <p:ph idx="1"/>
          </p:nvPr>
        </p:nvSpPr>
        <p:spPr/>
        <p:txBody>
          <a:bodyPr>
            <a:normAutofit fontScale="92500"/>
          </a:bodyPr>
          <a:lstStyle/>
          <a:p>
            <a:r>
              <a:rPr lang="en-IN" sz="3600" dirty="0"/>
              <a:t>The </a:t>
            </a:r>
            <a:r>
              <a:rPr lang="en-IN" sz="3600" b="1" dirty="0"/>
              <a:t>meter </a:t>
            </a:r>
            <a:r>
              <a:rPr lang="en-IN" sz="3600" dirty="0"/>
              <a:t> is </a:t>
            </a:r>
            <a:r>
              <a:rPr lang="en-IN" sz="3600" b="1" dirty="0"/>
              <a:t>iambic </a:t>
            </a:r>
            <a:r>
              <a:rPr lang="en-IN" sz="3600" dirty="0"/>
              <a:t> tetrameter, which may or may not mean anything to you at all. An iambic meter means that the syllables alternate between unstressed and stressed syllables. Tetrameter means that there are four stressed syllables per line. </a:t>
            </a:r>
            <a:endParaRPr lang="en-US" sz="3600" dirty="0"/>
          </a:p>
        </p:txBody>
      </p:sp>
    </p:spTree>
    <p:extLst>
      <p:ext uri="{BB962C8B-B14F-4D97-AF65-F5344CB8AC3E}">
        <p14:creationId xmlns:p14="http://schemas.microsoft.com/office/powerpoint/2010/main" val="107612694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{4F9040B3-0DE0-874A-BEA0-6164952A09A2}tf10001119</Template>
  <TotalTime>166</TotalTime>
  <Words>529</Words>
  <Application>Microsoft Macintosh PowerPoint</Application>
  <PresentationFormat>Widescreen</PresentationFormat>
  <Paragraphs>15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Gallery</vt:lpstr>
      <vt:lpstr>PowerPoint Presentation</vt:lpstr>
      <vt:lpstr>PowerPoint Presentation</vt:lpstr>
      <vt:lpstr>        About the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2021-01-06T12:46:49Z</dcterms:created>
  <dcterms:modified xsi:type="dcterms:W3CDTF">2021-01-08T15:16:50Z</dcterms:modified>
</cp:coreProperties>
</file>