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69" r:id="rId1"/>
  </p:sldMasterIdLst>
  <p:notesMasterIdLst>
    <p:notesMasterId r:id="rId23"/>
  </p:notesMasterIdLst>
  <p:sldIdLst>
    <p:sldId id="276" r:id="rId2"/>
    <p:sldId id="256" r:id="rId3"/>
    <p:sldId id="270" r:id="rId4"/>
    <p:sldId id="257" r:id="rId5"/>
    <p:sldId id="275" r:id="rId6"/>
    <p:sldId id="258" r:id="rId7"/>
    <p:sldId id="259" r:id="rId8"/>
    <p:sldId id="260" r:id="rId9"/>
    <p:sldId id="261" r:id="rId10"/>
    <p:sldId id="271" r:id="rId11"/>
    <p:sldId id="262" r:id="rId12"/>
    <p:sldId id="266" r:id="rId13"/>
    <p:sldId id="267" r:id="rId14"/>
    <p:sldId id="268" r:id="rId15"/>
    <p:sldId id="265" r:id="rId16"/>
    <p:sldId id="269" r:id="rId17"/>
    <p:sldId id="263" r:id="rId18"/>
    <p:sldId id="272" r:id="rId19"/>
    <p:sldId id="264"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9"/>
  </p:normalViewPr>
  <p:slideViewPr>
    <p:cSldViewPr snapToGrid="0" snapToObjects="1">
      <p:cViewPr>
        <p:scale>
          <a:sx n="95" d="100"/>
          <a:sy n="95" d="100"/>
        </p:scale>
        <p:origin x="1216" y="40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02481-68FF-F34E-8148-A2B2637C499F}" type="datetimeFigureOut">
              <a:rPr lang="en-US" smtClean="0"/>
              <a:t>1/19/21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9D07BA-5191-AA47-9C8C-F3BD597DECF5}" type="slidenum">
              <a:rPr lang="en-US" smtClean="0"/>
              <a:t>‹#›</a:t>
            </a:fld>
            <a:endParaRPr lang="en-US"/>
          </a:p>
        </p:txBody>
      </p:sp>
    </p:spTree>
    <p:extLst>
      <p:ext uri="{BB962C8B-B14F-4D97-AF65-F5344CB8AC3E}">
        <p14:creationId xmlns:p14="http://schemas.microsoft.com/office/powerpoint/2010/main" val="4121611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9D07BA-5191-AA47-9C8C-F3BD597DECF5}" type="slidenum">
              <a:rPr lang="en-US" smtClean="0"/>
              <a:t>1</a:t>
            </a:fld>
            <a:endParaRPr lang="en-US"/>
          </a:p>
        </p:txBody>
      </p:sp>
    </p:spTree>
    <p:extLst>
      <p:ext uri="{BB962C8B-B14F-4D97-AF65-F5344CB8AC3E}">
        <p14:creationId xmlns:p14="http://schemas.microsoft.com/office/powerpoint/2010/main" val="4216106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2159862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14125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49577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1148766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02371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440520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3230057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1728361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283177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6E3AFBA-8E7D-E647-9454-4D3F2BBB4D4C}" type="datetimeFigureOut">
              <a:rPr lang="en-US" smtClean="0"/>
              <a:t>1/19/21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1320261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6E3AFBA-8E7D-E647-9454-4D3F2BBB4D4C}" type="datetimeFigureOut">
              <a:rPr lang="en-US" smtClean="0"/>
              <a:t>1/19/21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144895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6E3AFBA-8E7D-E647-9454-4D3F2BBB4D4C}" type="datetimeFigureOut">
              <a:rPr lang="en-US" smtClean="0"/>
              <a:t>1/19/21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2273071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6E3AFBA-8E7D-E647-9454-4D3F2BBB4D4C}" type="datetimeFigureOut">
              <a:rPr lang="en-US" smtClean="0"/>
              <a:t>1/19/21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4162923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E3AFBA-8E7D-E647-9454-4D3F2BBB4D4C}" type="datetimeFigureOut">
              <a:rPr lang="en-US" smtClean="0"/>
              <a:t>1/19/21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3126209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6E3AFBA-8E7D-E647-9454-4D3F2BBB4D4C}" type="datetimeFigureOut">
              <a:rPr lang="en-US" smtClean="0"/>
              <a:t>1/19/21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3372178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6E3AFBA-8E7D-E647-9454-4D3F2BBB4D4C}" type="datetimeFigureOut">
              <a:rPr lang="en-US" smtClean="0"/>
              <a:t>1/19/21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4BBC9-B07E-2743-AD86-A43401491D88}" type="slidenum">
              <a:rPr lang="en-US" smtClean="0"/>
              <a:t>‹#›</a:t>
            </a:fld>
            <a:endParaRPr lang="en-US"/>
          </a:p>
        </p:txBody>
      </p:sp>
    </p:spTree>
    <p:extLst>
      <p:ext uri="{BB962C8B-B14F-4D97-AF65-F5344CB8AC3E}">
        <p14:creationId xmlns:p14="http://schemas.microsoft.com/office/powerpoint/2010/main" val="268121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6E3AFBA-8E7D-E647-9454-4D3F2BBB4D4C}" type="datetimeFigureOut">
              <a:rPr lang="en-US" smtClean="0"/>
              <a:t>1/19/21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354BBC9-B07E-2743-AD86-A43401491D88}" type="slidenum">
              <a:rPr lang="en-US" smtClean="0"/>
              <a:t>‹#›</a:t>
            </a:fld>
            <a:endParaRPr lang="en-US"/>
          </a:p>
        </p:txBody>
      </p:sp>
    </p:spTree>
    <p:extLst>
      <p:ext uri="{BB962C8B-B14F-4D97-AF65-F5344CB8AC3E}">
        <p14:creationId xmlns:p14="http://schemas.microsoft.com/office/powerpoint/2010/main" val="3658909910"/>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 id="2147483982" r:id="rId13"/>
    <p:sldLayoutId id="2147483983" r:id="rId14"/>
    <p:sldLayoutId id="2147483984" r:id="rId15"/>
    <p:sldLayoutId id="21474839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02D014-6D34-3D4F-93BE-7B458A3EF0C0}"/>
              </a:ext>
            </a:extLst>
          </p:cNvPr>
          <p:cNvSpPr/>
          <p:nvPr/>
        </p:nvSpPr>
        <p:spPr>
          <a:xfrm>
            <a:off x="1175657" y="3244334"/>
            <a:ext cx="8704613" cy="584775"/>
          </a:xfrm>
          <a:prstGeom prst="rect">
            <a:avLst/>
          </a:prstGeom>
        </p:spPr>
        <p:txBody>
          <a:bodyPr wrap="square">
            <a:spAutoFit/>
          </a:bodyPr>
          <a:lstStyle/>
          <a:p>
            <a:r>
              <a:rPr lang="en-US" sz="3200" dirty="0">
                <a:solidFill>
                  <a:srgbClr val="7030A0"/>
                </a:solidFill>
              </a:rPr>
              <a:t>Main Characteristics of the Neo-Classical Age</a:t>
            </a:r>
          </a:p>
        </p:txBody>
      </p:sp>
    </p:spTree>
    <p:extLst>
      <p:ext uri="{BB962C8B-B14F-4D97-AF65-F5344CB8AC3E}">
        <p14:creationId xmlns:p14="http://schemas.microsoft.com/office/powerpoint/2010/main" val="2171787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893CEC-5135-6F44-9243-4D3F20880E91}"/>
              </a:ext>
            </a:extLst>
          </p:cNvPr>
          <p:cNvSpPr>
            <a:spLocks noGrp="1"/>
          </p:cNvSpPr>
          <p:nvPr>
            <p:ph idx="1"/>
          </p:nvPr>
        </p:nvSpPr>
        <p:spPr/>
        <p:txBody>
          <a:bodyPr/>
          <a:lstStyle/>
          <a:p>
            <a:r>
              <a:rPr lang="en-US" sz="2400" dirty="0"/>
              <a:t>the end of 18 century saw the rise of English romanticism which culminated in the Lyrical Ballads of Wordsworth and Coleridge</a:t>
            </a:r>
          </a:p>
          <a:p>
            <a:r>
              <a:rPr lang="en-US" sz="2400" dirty="0"/>
              <a:t>the 18</a:t>
            </a:r>
            <a:r>
              <a:rPr lang="en-US" sz="2400" baseline="30000" dirty="0"/>
              <a:t>th</a:t>
            </a:r>
            <a:r>
              <a:rPr lang="en-US" sz="2400" dirty="0"/>
              <a:t> century is an excellent age because it produced a galaxy of great writers like Addison, Swift, Richardson, Fielding, Goldsmith, Dr Johnson, Burke, Gibbon and Pope. </a:t>
            </a:r>
          </a:p>
          <a:p>
            <a:r>
              <a:rPr lang="en-US" sz="2400" dirty="0"/>
              <a:t> From the political point of view also it is an excellent century because England became Great Britain and the nation saw abundant rise of wealth and industry. It was an age of peace and prosperity.</a:t>
            </a:r>
          </a:p>
          <a:p>
            <a:endParaRPr lang="en-US" dirty="0"/>
          </a:p>
        </p:txBody>
      </p:sp>
    </p:spTree>
    <p:extLst>
      <p:ext uri="{BB962C8B-B14F-4D97-AF65-F5344CB8AC3E}">
        <p14:creationId xmlns:p14="http://schemas.microsoft.com/office/powerpoint/2010/main" val="3334547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4B05D-094B-BC49-B235-15B743BB0848}"/>
              </a:ext>
            </a:extLst>
          </p:cNvPr>
          <p:cNvSpPr>
            <a:spLocks noGrp="1"/>
          </p:cNvSpPr>
          <p:nvPr>
            <p:ph type="title"/>
          </p:nvPr>
        </p:nvSpPr>
        <p:spPr/>
        <p:txBody>
          <a:bodyPr/>
          <a:lstStyle/>
          <a:p>
            <a:r>
              <a:rPr lang="en-US" dirty="0">
                <a:solidFill>
                  <a:srgbClr val="FF0000"/>
                </a:solidFill>
              </a:rPr>
              <a:t>Main characteristics of new classical age</a:t>
            </a:r>
          </a:p>
        </p:txBody>
      </p:sp>
      <p:sp>
        <p:nvSpPr>
          <p:cNvPr id="3" name="Content Placeholder 2">
            <a:extLst>
              <a:ext uri="{FF2B5EF4-FFF2-40B4-BE49-F238E27FC236}">
                <a16:creationId xmlns:a16="http://schemas.microsoft.com/office/drawing/2014/main" id="{7696853E-56F4-004A-9F66-B46D592A8483}"/>
              </a:ext>
            </a:extLst>
          </p:cNvPr>
          <p:cNvSpPr>
            <a:spLocks noGrp="1"/>
          </p:cNvSpPr>
          <p:nvPr>
            <p:ph idx="1"/>
          </p:nvPr>
        </p:nvSpPr>
        <p:spPr/>
        <p:txBody>
          <a:bodyPr>
            <a:normAutofit/>
          </a:bodyPr>
          <a:lstStyle/>
          <a:p>
            <a:r>
              <a:rPr lang="en-US" sz="2400" dirty="0"/>
              <a:t>It is characterized by restraint, reason and order as opposed to enthusiasm and freedom of romanticism</a:t>
            </a:r>
          </a:p>
          <a:p>
            <a:r>
              <a:rPr lang="en-US" sz="2400" dirty="0"/>
              <a:t>Zealous pursuit of the ideals of wit and common sense; </a:t>
            </a:r>
          </a:p>
          <a:p>
            <a:r>
              <a:rPr lang="en-US" sz="2400" dirty="0"/>
              <a:t>absence of the passion for lyricism; </a:t>
            </a:r>
          </a:p>
          <a:p>
            <a:r>
              <a:rPr lang="en-US" sz="2400" dirty="0"/>
              <a:t> over mastering desire for the police, sharpness and correctness in style; </a:t>
            </a:r>
          </a:p>
          <a:p>
            <a:r>
              <a:rPr lang="en-US" sz="2400" dirty="0"/>
              <a:t>unflinching devotion to the heroic couplet; </a:t>
            </a:r>
          </a:p>
          <a:p>
            <a:endParaRPr lang="en-US" sz="2400" dirty="0"/>
          </a:p>
          <a:p>
            <a:pPr>
              <a:buNone/>
            </a:pPr>
            <a:r>
              <a:rPr lang="en-US" sz="2400" dirty="0"/>
              <a:t>     </a:t>
            </a:r>
            <a:endParaRPr lang="en-GB" sz="3200" b="1" dirty="0">
              <a:effectLst>
                <a:outerShdw blurRad="38100" dist="38100" dir="2700000" algn="tl">
                  <a:srgbClr val="000000">
                    <a:alpha val="43137"/>
                  </a:srgbClr>
                </a:outerShdw>
              </a:effectLst>
              <a:latin typeface="Times New Roman" pitchFamily="18" charset="0"/>
              <a:cs typeface="Times New Roman" pitchFamily="18" charset="0"/>
            </a:endParaRPr>
          </a:p>
          <a:p>
            <a:endParaRPr lang="en-US" sz="3200" dirty="0"/>
          </a:p>
        </p:txBody>
      </p:sp>
    </p:spTree>
    <p:extLst>
      <p:ext uri="{BB962C8B-B14F-4D97-AF65-F5344CB8AC3E}">
        <p14:creationId xmlns:p14="http://schemas.microsoft.com/office/powerpoint/2010/main" val="867978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572EE1-8119-EF42-88BA-2D488DB141F4}"/>
              </a:ext>
            </a:extLst>
          </p:cNvPr>
          <p:cNvSpPr>
            <a:spLocks noGrp="1"/>
          </p:cNvSpPr>
          <p:nvPr>
            <p:ph idx="1"/>
          </p:nvPr>
        </p:nvSpPr>
        <p:spPr/>
        <p:txBody>
          <a:bodyPr/>
          <a:lstStyle/>
          <a:p>
            <a:pPr>
              <a:buNone/>
            </a:pPr>
            <a:r>
              <a:rPr lang="en-GB" sz="3200" dirty="0">
                <a:effectLst>
                  <a:outerShdw blurRad="38100" dist="38100" dir="2700000" algn="tl">
                    <a:srgbClr val="000000">
                      <a:alpha val="43137"/>
                    </a:srgbClr>
                  </a:outerShdw>
                </a:effectLst>
                <a:cs typeface="Times New Roman" pitchFamily="18" charset="0"/>
              </a:rPr>
              <a:t>Pope says, </a:t>
            </a:r>
            <a:r>
              <a:rPr lang="en-GB" sz="3200" i="1" dirty="0">
                <a:effectLst>
                  <a:outerShdw blurRad="38100" dist="38100" dir="2700000" algn="tl">
                    <a:srgbClr val="000000">
                      <a:alpha val="43137"/>
                    </a:srgbClr>
                  </a:outerShdw>
                </a:effectLst>
                <a:cs typeface="Times New Roman" pitchFamily="18" charset="0"/>
              </a:rPr>
              <a:t>“Those rules of old discovered, not devised, are Nature still, but Nature </a:t>
            </a:r>
            <a:r>
              <a:rPr lang="en-GB" sz="3200" i="1" dirty="0" err="1">
                <a:effectLst>
                  <a:outerShdw blurRad="38100" dist="38100" dir="2700000" algn="tl">
                    <a:srgbClr val="000000">
                      <a:alpha val="43137"/>
                    </a:srgbClr>
                  </a:outerShdw>
                </a:effectLst>
                <a:cs typeface="Times New Roman" pitchFamily="18" charset="0"/>
              </a:rPr>
              <a:t>methodized;”</a:t>
            </a:r>
            <a:r>
              <a:rPr lang="en-GB" sz="3200" dirty="0" err="1">
                <a:effectLst>
                  <a:outerShdw blurRad="38100" dist="38100" dir="2700000" algn="tl">
                    <a:srgbClr val="000000">
                      <a:alpha val="43137"/>
                    </a:srgbClr>
                  </a:outerShdw>
                </a:effectLst>
                <a:cs typeface="Times New Roman" pitchFamily="18" charset="0"/>
              </a:rPr>
              <a:t>By</a:t>
            </a:r>
            <a:r>
              <a:rPr lang="en-GB" sz="3200" dirty="0">
                <a:effectLst>
                  <a:outerShdw blurRad="38100" dist="38100" dir="2700000" algn="tl">
                    <a:srgbClr val="000000">
                      <a:alpha val="43137"/>
                    </a:srgbClr>
                  </a:outerShdw>
                </a:effectLst>
                <a:cs typeface="Times New Roman" pitchFamily="18" charset="0"/>
              </a:rPr>
              <a:t> Nature they meant general human nature it is the standard views of human  nature as held by Homer and Horace.</a:t>
            </a:r>
            <a:endParaRPr lang="en-US" sz="3200" dirty="0"/>
          </a:p>
        </p:txBody>
      </p:sp>
    </p:spTree>
    <p:extLst>
      <p:ext uri="{BB962C8B-B14F-4D97-AF65-F5344CB8AC3E}">
        <p14:creationId xmlns:p14="http://schemas.microsoft.com/office/powerpoint/2010/main" val="1361558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B80FDC-7CB2-154A-B5D9-888DFD35ECC6}"/>
              </a:ext>
            </a:extLst>
          </p:cNvPr>
          <p:cNvSpPr>
            <a:spLocks noGrp="1"/>
          </p:cNvSpPr>
          <p:nvPr>
            <p:ph idx="1"/>
          </p:nvPr>
        </p:nvSpPr>
        <p:spPr/>
        <p:txBody>
          <a:bodyPr/>
          <a:lstStyle/>
          <a:p>
            <a:pPr>
              <a:buNone/>
            </a:pPr>
            <a:r>
              <a:rPr lang="en-GB" sz="2800" dirty="0">
                <a:effectLst>
                  <a:outerShdw blurRad="38100" dist="38100" dir="2700000" algn="tl">
                    <a:srgbClr val="000000">
                      <a:alpha val="43137"/>
                    </a:srgbClr>
                  </a:outerShdw>
                </a:effectLst>
                <a:latin typeface="+mj-lt"/>
                <a:cs typeface="Times New Roman" pitchFamily="18" charset="0"/>
              </a:rPr>
              <a:t>Neo-Classical literature considered man as limited being having limited power that is why a large number of literary work and satire attack man for his false pride and attack him to remain content with limited power of knowledge. Pope says,</a:t>
            </a:r>
          </a:p>
          <a:p>
            <a:pPr>
              <a:buNone/>
            </a:pPr>
            <a:r>
              <a:rPr lang="en-GB" sz="2800" i="1" dirty="0">
                <a:effectLst>
                  <a:outerShdw blurRad="38100" dist="38100" dir="2700000" algn="tl">
                    <a:srgbClr val="000000">
                      <a:alpha val="43137"/>
                    </a:srgbClr>
                  </a:outerShdw>
                </a:effectLst>
                <a:latin typeface="+mj-lt"/>
                <a:cs typeface="Times New Roman" pitchFamily="18" charset="0"/>
              </a:rPr>
              <a:t>  “Know then thyself, presume not God to scan, The proper study of mankind is Man.”</a:t>
            </a:r>
          </a:p>
          <a:p>
            <a:endParaRPr lang="en-US" dirty="0"/>
          </a:p>
        </p:txBody>
      </p:sp>
    </p:spTree>
    <p:extLst>
      <p:ext uri="{BB962C8B-B14F-4D97-AF65-F5344CB8AC3E}">
        <p14:creationId xmlns:p14="http://schemas.microsoft.com/office/powerpoint/2010/main" val="3178031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5485FF-5060-2644-923F-EA240D6508F6}"/>
              </a:ext>
            </a:extLst>
          </p:cNvPr>
          <p:cNvSpPr>
            <a:spLocks noGrp="1"/>
          </p:cNvSpPr>
          <p:nvPr>
            <p:ph idx="1"/>
          </p:nvPr>
        </p:nvSpPr>
        <p:spPr/>
        <p:txBody>
          <a:bodyPr>
            <a:normAutofit/>
          </a:bodyPr>
          <a:lstStyle/>
          <a:p>
            <a:r>
              <a:rPr lang="en-GB" sz="3200" dirty="0">
                <a:effectLst>
                  <a:outerShdw blurRad="38100" dist="38100" dir="2700000" algn="tl">
                    <a:srgbClr val="000000">
                      <a:alpha val="43137"/>
                    </a:srgbClr>
                  </a:outerShdw>
                </a:effectLst>
                <a:latin typeface="+mj-lt"/>
                <a:cs typeface="Times New Roman" pitchFamily="18" charset="0"/>
              </a:rPr>
              <a:t>Unlike Romantic Age, Neo-Classical age focused on urban life. For instance</a:t>
            </a:r>
            <a:r>
              <a:rPr lang="en-GB" sz="3200" i="1" dirty="0">
                <a:effectLst>
                  <a:outerShdw blurRad="38100" dist="38100" dir="2700000" algn="tl">
                    <a:srgbClr val="000000">
                      <a:alpha val="43137"/>
                    </a:srgbClr>
                  </a:outerShdw>
                </a:effectLst>
                <a:latin typeface="+mj-lt"/>
                <a:cs typeface="Times New Roman" pitchFamily="18" charset="0"/>
              </a:rPr>
              <a:t>-The Rape of the Lock</a:t>
            </a:r>
            <a:r>
              <a:rPr lang="en-GB" sz="3200" dirty="0">
                <a:effectLst>
                  <a:outerShdw blurRad="38100" dist="38100" dir="2700000" algn="tl">
                    <a:srgbClr val="000000">
                      <a:alpha val="43137"/>
                    </a:srgbClr>
                  </a:outerShdw>
                </a:effectLst>
                <a:latin typeface="+mj-lt"/>
                <a:cs typeface="Times New Roman" pitchFamily="18" charset="0"/>
              </a:rPr>
              <a:t> by Pope is centralised on the character of city life name ‘Belinda’. In the writing of this era there was no place for humble and rustic life.</a:t>
            </a:r>
            <a:endParaRPr lang="en-US" sz="3200" dirty="0">
              <a:latin typeface="+mj-lt"/>
            </a:endParaRPr>
          </a:p>
        </p:txBody>
      </p:sp>
    </p:spTree>
    <p:extLst>
      <p:ext uri="{BB962C8B-B14F-4D97-AF65-F5344CB8AC3E}">
        <p14:creationId xmlns:p14="http://schemas.microsoft.com/office/powerpoint/2010/main" val="2473765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240EB3-64BF-3D4D-83B5-120DC37370A5}"/>
              </a:ext>
            </a:extLst>
          </p:cNvPr>
          <p:cNvSpPr>
            <a:spLocks noGrp="1"/>
          </p:cNvSpPr>
          <p:nvPr>
            <p:ph idx="1"/>
          </p:nvPr>
        </p:nvSpPr>
        <p:spPr/>
        <p:txBody>
          <a:bodyPr/>
          <a:lstStyle/>
          <a:p>
            <a:pPr>
              <a:buNone/>
            </a:pPr>
            <a:r>
              <a:rPr lang="en-GB" sz="2800" dirty="0">
                <a:effectLst>
                  <a:outerShdw blurRad="38100" dist="38100" dir="2700000" algn="tl">
                    <a:srgbClr val="000000">
                      <a:alpha val="43137"/>
                    </a:srgbClr>
                  </a:outerShdw>
                </a:effectLst>
                <a:latin typeface="+mj-lt"/>
                <a:cs typeface="Times New Roman" pitchFamily="18" charset="0"/>
              </a:rPr>
              <a:t>Neo-Classical writers tried to adhere the rules of ancient classical writers. Writers like Pope, Swift, Dryden believed that the excellence and perfection in the literary art can be attained by imitating the Roman writers of antiquity. Their basic purpose was to replicate the model of excellence.</a:t>
            </a:r>
          </a:p>
          <a:p>
            <a:endParaRPr lang="en-US" dirty="0"/>
          </a:p>
        </p:txBody>
      </p:sp>
    </p:spTree>
    <p:extLst>
      <p:ext uri="{BB962C8B-B14F-4D97-AF65-F5344CB8AC3E}">
        <p14:creationId xmlns:p14="http://schemas.microsoft.com/office/powerpoint/2010/main" val="276943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DE17E-DBE7-E043-A068-644FE7F983DA}"/>
              </a:ext>
            </a:extLst>
          </p:cNvPr>
          <p:cNvSpPr>
            <a:spLocks noGrp="1"/>
          </p:cNvSpPr>
          <p:nvPr>
            <p:ph idx="1"/>
          </p:nvPr>
        </p:nvSpPr>
        <p:spPr/>
        <p:txBody>
          <a:bodyPr>
            <a:normAutofit/>
          </a:bodyPr>
          <a:lstStyle/>
          <a:p>
            <a:r>
              <a:rPr lang="en-GB" sz="3200" dirty="0">
                <a:effectLst>
                  <a:outerShdw blurRad="38100" dist="38100" dir="2700000" algn="tl">
                    <a:srgbClr val="000000">
                      <a:alpha val="43137"/>
                    </a:srgbClr>
                  </a:outerShdw>
                </a:effectLst>
                <a:latin typeface="+mj-lt"/>
                <a:cs typeface="Times New Roman" pitchFamily="18" charset="0"/>
              </a:rPr>
              <a:t>In Neo-Classical age unlike Renaissance poetic diction was restrained, concrete and rigid. They were fond of highly ornamental and beautified language. Poetic diction was highly figurative. Language was not meant for a lay man it was meant for elite class.</a:t>
            </a:r>
            <a:endParaRPr lang="en-US" sz="3200" dirty="0">
              <a:latin typeface="+mj-lt"/>
            </a:endParaRPr>
          </a:p>
        </p:txBody>
      </p:sp>
    </p:spTree>
    <p:extLst>
      <p:ext uri="{BB962C8B-B14F-4D97-AF65-F5344CB8AC3E}">
        <p14:creationId xmlns:p14="http://schemas.microsoft.com/office/powerpoint/2010/main" val="2436160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212599-FE07-E64B-8513-5AEE99493BA5}"/>
              </a:ext>
            </a:extLst>
          </p:cNvPr>
          <p:cNvSpPr>
            <a:spLocks noGrp="1"/>
          </p:cNvSpPr>
          <p:nvPr>
            <p:ph idx="1"/>
          </p:nvPr>
        </p:nvSpPr>
        <p:spPr/>
        <p:txBody>
          <a:bodyPr>
            <a:normAutofit/>
          </a:bodyPr>
          <a:lstStyle/>
          <a:p>
            <a:pPr>
              <a:buNone/>
            </a:pPr>
            <a:r>
              <a:rPr lang="en-GB" sz="3200" dirty="0">
                <a:effectLst>
                  <a:outerShdw blurRad="38100" dist="38100" dir="2700000" algn="tl">
                    <a:srgbClr val="000000">
                      <a:alpha val="43137"/>
                    </a:srgbClr>
                  </a:outerShdw>
                </a:effectLst>
                <a:latin typeface="+mj-lt"/>
                <a:cs typeface="Times New Roman" pitchFamily="18" charset="0"/>
              </a:rPr>
              <a:t>Neo-Classical writers were fascinated for the allusion and references of great writers of antiquity to make their writings grave and weighty. Writers like Alexander Pope, John Dryden, they were fond of drawing allusion from ancient writers like Homer, Virgil and Ovid. </a:t>
            </a:r>
          </a:p>
        </p:txBody>
      </p:sp>
    </p:spTree>
    <p:extLst>
      <p:ext uri="{BB962C8B-B14F-4D97-AF65-F5344CB8AC3E}">
        <p14:creationId xmlns:p14="http://schemas.microsoft.com/office/powerpoint/2010/main" val="117589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A5AFB6-A968-E64A-8FA7-9CDD0E7CB929}"/>
              </a:ext>
            </a:extLst>
          </p:cNvPr>
          <p:cNvSpPr>
            <a:spLocks noGrp="1"/>
          </p:cNvSpPr>
          <p:nvPr>
            <p:ph idx="1"/>
          </p:nvPr>
        </p:nvSpPr>
        <p:spPr/>
        <p:txBody>
          <a:bodyPr/>
          <a:lstStyle/>
          <a:p>
            <a:r>
              <a:rPr lang="en-GB" sz="3600" dirty="0">
                <a:effectLst>
                  <a:outerShdw blurRad="38100" dist="38100" dir="2700000" algn="tl">
                    <a:srgbClr val="000000">
                      <a:alpha val="43137"/>
                    </a:srgbClr>
                  </a:outerShdw>
                </a:effectLst>
                <a:latin typeface="+mj-lt"/>
                <a:cs typeface="Times New Roman" pitchFamily="18" charset="0"/>
              </a:rPr>
              <a:t>Neo-Classical writers used to lay emphasis on morality and didacticism to correct the vices of </a:t>
            </a:r>
            <a:r>
              <a:rPr lang="en-GB" sz="3600" dirty="0" err="1">
                <a:effectLst>
                  <a:outerShdw blurRad="38100" dist="38100" dir="2700000" algn="tl">
                    <a:srgbClr val="000000">
                      <a:alpha val="43137"/>
                    </a:srgbClr>
                  </a:outerShdw>
                </a:effectLst>
                <a:latin typeface="+mj-lt"/>
                <a:cs typeface="Times New Roman" pitchFamily="18" charset="0"/>
              </a:rPr>
              <a:t>society.They</a:t>
            </a:r>
            <a:r>
              <a:rPr lang="en-GB" sz="3600" dirty="0">
                <a:effectLst>
                  <a:outerShdw blurRad="38100" dist="38100" dir="2700000" algn="tl">
                    <a:srgbClr val="000000">
                      <a:alpha val="43137"/>
                    </a:srgbClr>
                  </a:outerShdw>
                </a:effectLst>
                <a:latin typeface="+mj-lt"/>
                <a:cs typeface="Times New Roman" pitchFamily="18" charset="0"/>
              </a:rPr>
              <a:t> wrote satire and through it they ridiculed the follies and preached the society.</a:t>
            </a:r>
            <a:endParaRPr lang="en-US" sz="3600" dirty="0">
              <a:latin typeface="+mj-lt"/>
            </a:endParaRPr>
          </a:p>
          <a:p>
            <a:endParaRPr lang="en-US" dirty="0"/>
          </a:p>
        </p:txBody>
      </p:sp>
    </p:spTree>
    <p:extLst>
      <p:ext uri="{BB962C8B-B14F-4D97-AF65-F5344CB8AC3E}">
        <p14:creationId xmlns:p14="http://schemas.microsoft.com/office/powerpoint/2010/main" val="3146709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4A4784-BDAD-034A-AE57-A8656E97DDF4}"/>
              </a:ext>
            </a:extLst>
          </p:cNvPr>
          <p:cNvSpPr>
            <a:spLocks noGrp="1"/>
          </p:cNvSpPr>
          <p:nvPr>
            <p:ph idx="1"/>
          </p:nvPr>
        </p:nvSpPr>
        <p:spPr/>
        <p:txBody>
          <a:bodyPr/>
          <a:lstStyle/>
          <a:p>
            <a:pPr>
              <a:buNone/>
            </a:pPr>
            <a:r>
              <a:rPr lang="en-GB" sz="3200" dirty="0">
                <a:effectLst>
                  <a:outerShdw blurRad="38100" dist="38100" dir="2700000" algn="tl">
                    <a:srgbClr val="000000">
                      <a:alpha val="43137"/>
                    </a:srgbClr>
                  </a:outerShdw>
                </a:effectLst>
                <a:latin typeface="+mj-lt"/>
                <a:cs typeface="Times New Roman" pitchFamily="18" charset="0"/>
              </a:rPr>
              <a:t>Realism is another important cult of Neo-Classicism. Neo-Classical writers bring forth the realities of aristocratic strata in their </a:t>
            </a:r>
            <a:r>
              <a:rPr lang="en-GB" sz="3200" dirty="0" err="1">
                <a:effectLst>
                  <a:outerShdw blurRad="38100" dist="38100" dir="2700000" algn="tl">
                    <a:srgbClr val="000000">
                      <a:alpha val="43137"/>
                    </a:srgbClr>
                  </a:outerShdw>
                </a:effectLst>
                <a:latin typeface="+mj-lt"/>
                <a:cs typeface="Times New Roman" pitchFamily="18" charset="0"/>
              </a:rPr>
              <a:t>writings.Pope’s</a:t>
            </a:r>
            <a:r>
              <a:rPr lang="en-GB" sz="3200" dirty="0">
                <a:effectLst>
                  <a:outerShdw blurRad="38100" dist="38100" dir="2700000" algn="tl">
                    <a:srgbClr val="000000">
                      <a:alpha val="43137"/>
                    </a:srgbClr>
                  </a:outerShdw>
                </a:effectLst>
                <a:latin typeface="+mj-lt"/>
                <a:cs typeface="Times New Roman" pitchFamily="18" charset="0"/>
              </a:rPr>
              <a:t> </a:t>
            </a:r>
            <a:r>
              <a:rPr lang="en-GB" sz="3200" i="1" dirty="0">
                <a:effectLst>
                  <a:outerShdw blurRad="38100" dist="38100" dir="2700000" algn="tl">
                    <a:srgbClr val="000000">
                      <a:alpha val="43137"/>
                    </a:srgbClr>
                  </a:outerShdw>
                </a:effectLst>
                <a:latin typeface="+mj-lt"/>
                <a:cs typeface="Times New Roman" pitchFamily="18" charset="0"/>
              </a:rPr>
              <a:t>Rape of the Lock </a:t>
            </a:r>
            <a:r>
              <a:rPr lang="en-GB" sz="3200" dirty="0">
                <a:effectLst>
                  <a:outerShdw blurRad="38100" dist="38100" dir="2700000" algn="tl">
                    <a:srgbClr val="000000">
                      <a:alpha val="43137"/>
                    </a:srgbClr>
                  </a:outerShdw>
                </a:effectLst>
                <a:latin typeface="+mj-lt"/>
                <a:cs typeface="Times New Roman" pitchFamily="18" charset="0"/>
              </a:rPr>
              <a:t>and Dryden’s </a:t>
            </a:r>
            <a:r>
              <a:rPr lang="en-GB" sz="3200" i="1" dirty="0" err="1">
                <a:effectLst>
                  <a:outerShdw blurRad="38100" dist="38100" dir="2700000" algn="tl">
                    <a:srgbClr val="000000">
                      <a:alpha val="43137"/>
                    </a:srgbClr>
                  </a:outerShdw>
                </a:effectLst>
                <a:latin typeface="+mj-lt"/>
                <a:cs typeface="Times New Roman" pitchFamily="18" charset="0"/>
              </a:rPr>
              <a:t>Aureng-zebe</a:t>
            </a:r>
            <a:r>
              <a:rPr lang="en-GB" sz="3200" dirty="0">
                <a:effectLst>
                  <a:outerShdw blurRad="38100" dist="38100" dir="2700000" algn="tl">
                    <a:srgbClr val="000000">
                      <a:alpha val="43137"/>
                    </a:srgbClr>
                  </a:outerShdw>
                </a:effectLst>
                <a:latin typeface="+mj-lt"/>
                <a:cs typeface="Times New Roman" pitchFamily="18" charset="0"/>
              </a:rPr>
              <a:t> are the best examples of social satire and realism.</a:t>
            </a:r>
          </a:p>
          <a:p>
            <a:endParaRPr lang="en-US" dirty="0"/>
          </a:p>
        </p:txBody>
      </p:sp>
    </p:spTree>
    <p:extLst>
      <p:ext uri="{BB962C8B-B14F-4D97-AF65-F5344CB8AC3E}">
        <p14:creationId xmlns:p14="http://schemas.microsoft.com/office/powerpoint/2010/main" val="1335200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9C288B-FEC1-E842-9537-9D518D37F626}"/>
              </a:ext>
            </a:extLst>
          </p:cNvPr>
          <p:cNvSpPr>
            <a:spLocks noGrp="1"/>
          </p:cNvSpPr>
          <p:nvPr>
            <p:ph type="title"/>
          </p:nvPr>
        </p:nvSpPr>
        <p:spPr>
          <a:xfrm>
            <a:off x="677334" y="609600"/>
            <a:ext cx="6150978" cy="1320800"/>
          </a:xfrm>
        </p:spPr>
        <p:txBody>
          <a:bodyPr/>
          <a:lstStyle/>
          <a:p>
            <a:r>
              <a:rPr lang="en-US" dirty="0"/>
              <a:t>			</a:t>
            </a:r>
            <a:br>
              <a:rPr lang="en-US" dirty="0"/>
            </a:br>
            <a:r>
              <a:rPr lang="en-US" dirty="0">
                <a:solidFill>
                  <a:srgbClr val="FF0000"/>
                </a:solidFill>
              </a:rPr>
              <a:t>Augustan age</a:t>
            </a:r>
          </a:p>
        </p:txBody>
      </p:sp>
      <p:sp>
        <p:nvSpPr>
          <p:cNvPr id="5" name="Content Placeholder 4">
            <a:extLst>
              <a:ext uri="{FF2B5EF4-FFF2-40B4-BE49-F238E27FC236}">
                <a16:creationId xmlns:a16="http://schemas.microsoft.com/office/drawing/2014/main" id="{6EE0134A-CFD0-9F41-BE6E-90B662EE168C}"/>
              </a:ext>
            </a:extLst>
          </p:cNvPr>
          <p:cNvSpPr>
            <a:spLocks noGrp="1"/>
          </p:cNvSpPr>
          <p:nvPr>
            <p:ph idx="1"/>
          </p:nvPr>
        </p:nvSpPr>
        <p:spPr>
          <a:xfrm>
            <a:off x="0" y="2160589"/>
            <a:ext cx="9274002" cy="4697411"/>
          </a:xfrm>
        </p:spPr>
        <p:txBody>
          <a:bodyPr>
            <a:normAutofit/>
          </a:bodyPr>
          <a:lstStyle/>
          <a:p>
            <a:r>
              <a:rPr lang="en-US" sz="2800" dirty="0"/>
              <a:t>18</a:t>
            </a:r>
            <a:r>
              <a:rPr lang="en-US" sz="2800" baseline="30000" dirty="0"/>
              <a:t>th</a:t>
            </a:r>
            <a:r>
              <a:rPr lang="en-US" sz="2800" dirty="0"/>
              <a:t> century is also called Augustan age. Augustan age stands for any period of polished manners, high culture and great literary attainments which may be favorably compared with the age of Roman Emperor Augustus Caesar during which Virgil ,Ovid  Horace and other great poets lived and wrote</a:t>
            </a:r>
            <a:r>
              <a:rPr lang="en-US" sz="3600" dirty="0"/>
              <a:t>. </a:t>
            </a:r>
          </a:p>
        </p:txBody>
      </p:sp>
    </p:spTree>
    <p:extLst>
      <p:ext uri="{BB962C8B-B14F-4D97-AF65-F5344CB8AC3E}">
        <p14:creationId xmlns:p14="http://schemas.microsoft.com/office/powerpoint/2010/main" val="4062916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3ADE6E-BC0F-3F46-B790-F82C4A0772A1}"/>
              </a:ext>
            </a:extLst>
          </p:cNvPr>
          <p:cNvSpPr>
            <a:spLocks noGrp="1"/>
          </p:cNvSpPr>
          <p:nvPr>
            <p:ph idx="1"/>
          </p:nvPr>
        </p:nvSpPr>
        <p:spPr>
          <a:xfrm>
            <a:off x="83127" y="2339439"/>
            <a:ext cx="11270673" cy="3837524"/>
          </a:xfrm>
        </p:spPr>
        <p:txBody>
          <a:bodyPr/>
          <a:lstStyle/>
          <a:p>
            <a:endParaRPr lang="en-US" dirty="0"/>
          </a:p>
        </p:txBody>
      </p:sp>
      <p:pic>
        <p:nvPicPr>
          <p:cNvPr id="5" name="Picture 4">
            <a:extLst>
              <a:ext uri="{FF2B5EF4-FFF2-40B4-BE49-F238E27FC236}">
                <a16:creationId xmlns:a16="http://schemas.microsoft.com/office/drawing/2014/main" id="{4FC97FFD-32E9-A146-856D-DE67E0E66F33}"/>
              </a:ext>
            </a:extLst>
          </p:cNvPr>
          <p:cNvPicPr>
            <a:picLocks noChangeAspect="1"/>
          </p:cNvPicPr>
          <p:nvPr/>
        </p:nvPicPr>
        <p:blipFill>
          <a:blip r:embed="rId2"/>
          <a:stretch>
            <a:fillRect/>
          </a:stretch>
        </p:blipFill>
        <p:spPr>
          <a:xfrm>
            <a:off x="3906981" y="2042556"/>
            <a:ext cx="4227615" cy="3728852"/>
          </a:xfrm>
          <a:prstGeom prst="rect">
            <a:avLst/>
          </a:prstGeom>
        </p:spPr>
      </p:pic>
    </p:spTree>
    <p:extLst>
      <p:ext uri="{BB962C8B-B14F-4D97-AF65-F5344CB8AC3E}">
        <p14:creationId xmlns:p14="http://schemas.microsoft.com/office/powerpoint/2010/main" val="175885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822F1-B053-8645-95D1-A267F74E8B83}"/>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90D5D059-88F0-754B-9640-DE6092C8A9E1}"/>
              </a:ext>
            </a:extLst>
          </p:cNvPr>
          <p:cNvSpPr>
            <a:spLocks noGrp="1"/>
          </p:cNvSpPr>
          <p:nvPr>
            <p:ph idx="1"/>
          </p:nvPr>
        </p:nvSpPr>
        <p:spPr/>
        <p:txBody>
          <a:bodyPr/>
          <a:lstStyle/>
          <a:p>
            <a:r>
              <a:rPr lang="en-US" dirty="0"/>
              <a:t>Web Sources </a:t>
            </a:r>
          </a:p>
          <a:p>
            <a:r>
              <a:rPr lang="en-IN" i="1" dirty="0"/>
              <a:t>The Oxford Companion to English Literature,</a:t>
            </a:r>
            <a:r>
              <a:rPr lang="en-IN" dirty="0"/>
              <a:t> ed. by M. Drabble (1985); </a:t>
            </a:r>
          </a:p>
          <a:p>
            <a:r>
              <a:rPr lang="en-IN" i="1" dirty="0"/>
              <a:t>The Oxford Anthology of English Literature,</a:t>
            </a:r>
            <a:r>
              <a:rPr lang="en-IN" dirty="0"/>
              <a:t> ed. by F. Kermode and J. Hollander (2 vol., 1973)</a:t>
            </a:r>
            <a:endParaRPr lang="en-US" dirty="0"/>
          </a:p>
        </p:txBody>
      </p:sp>
    </p:spTree>
    <p:extLst>
      <p:ext uri="{BB962C8B-B14F-4D97-AF65-F5344CB8AC3E}">
        <p14:creationId xmlns:p14="http://schemas.microsoft.com/office/powerpoint/2010/main" val="3650153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C73A70-25D2-3047-BCC5-F6B93820B1B1}"/>
              </a:ext>
            </a:extLst>
          </p:cNvPr>
          <p:cNvSpPr>
            <a:spLocks noGrp="1"/>
          </p:cNvSpPr>
          <p:nvPr>
            <p:ph idx="1"/>
          </p:nvPr>
        </p:nvSpPr>
        <p:spPr/>
        <p:txBody>
          <a:bodyPr>
            <a:normAutofit/>
          </a:bodyPr>
          <a:lstStyle/>
          <a:p>
            <a:r>
              <a:rPr lang="en-US" sz="3200" dirty="0"/>
              <a:t>Just as the reign of Augustus is known as the classic and golden age of Rome, in the same way the age of Queen Anne  is called Augustan age in English literature. It was the age of great writers in prose, poetry and drama.</a:t>
            </a:r>
          </a:p>
        </p:txBody>
      </p:sp>
    </p:spTree>
    <p:extLst>
      <p:ext uri="{BB962C8B-B14F-4D97-AF65-F5344CB8AC3E}">
        <p14:creationId xmlns:p14="http://schemas.microsoft.com/office/powerpoint/2010/main" val="1108756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6900E-4144-044D-88B2-E1EE391321AA}"/>
              </a:ext>
            </a:extLst>
          </p:cNvPr>
          <p:cNvSpPr>
            <a:spLocks noGrp="1"/>
          </p:cNvSpPr>
          <p:nvPr>
            <p:ph type="title"/>
          </p:nvPr>
        </p:nvSpPr>
        <p:spPr/>
        <p:txBody>
          <a:bodyPr/>
          <a:lstStyle/>
          <a:p>
            <a:r>
              <a:rPr lang="en-US" dirty="0">
                <a:solidFill>
                  <a:srgbClr val="FF0000"/>
                </a:solidFill>
              </a:rPr>
              <a:t>	Age of  Reason and Good Sense</a:t>
            </a:r>
          </a:p>
        </p:txBody>
      </p:sp>
      <p:sp>
        <p:nvSpPr>
          <p:cNvPr id="3" name="Content Placeholder 2">
            <a:extLst>
              <a:ext uri="{FF2B5EF4-FFF2-40B4-BE49-F238E27FC236}">
                <a16:creationId xmlns:a16="http://schemas.microsoft.com/office/drawing/2014/main" id="{B96F22C0-AE7D-1C4C-A0D7-AD3D169A4D4D}"/>
              </a:ext>
            </a:extLst>
          </p:cNvPr>
          <p:cNvSpPr>
            <a:spLocks noGrp="1"/>
          </p:cNvSpPr>
          <p:nvPr>
            <p:ph idx="1"/>
          </p:nvPr>
        </p:nvSpPr>
        <p:spPr/>
        <p:txBody>
          <a:bodyPr>
            <a:normAutofit/>
          </a:bodyPr>
          <a:lstStyle/>
          <a:p>
            <a:r>
              <a:rPr lang="en-US" sz="3200" dirty="0"/>
              <a:t>It is called the age of reason and good sense because it was an age of understanding and enlightenment and it was based on the good sense of ideal of the French critic Boileau. The 18</a:t>
            </a:r>
            <a:r>
              <a:rPr lang="en-US" sz="3200" baseline="30000" dirty="0"/>
              <a:t>th</a:t>
            </a:r>
            <a:r>
              <a:rPr lang="en-US" sz="3200" dirty="0"/>
              <a:t> century writers did not believe in boundless imagination and overflowing enthusiasm. </a:t>
            </a:r>
          </a:p>
        </p:txBody>
      </p:sp>
    </p:spTree>
    <p:extLst>
      <p:ext uri="{BB962C8B-B14F-4D97-AF65-F5344CB8AC3E}">
        <p14:creationId xmlns:p14="http://schemas.microsoft.com/office/powerpoint/2010/main" val="182332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872AAB-90D3-8749-9C8C-FF30C3C39F9D}"/>
              </a:ext>
            </a:extLst>
          </p:cNvPr>
          <p:cNvSpPr>
            <a:spLocks noGrp="1"/>
          </p:cNvSpPr>
          <p:nvPr>
            <p:ph idx="1"/>
          </p:nvPr>
        </p:nvSpPr>
        <p:spPr/>
        <p:txBody>
          <a:bodyPr>
            <a:normAutofit/>
          </a:bodyPr>
          <a:lstStyle/>
          <a:p>
            <a:r>
              <a:rPr lang="en-US" sz="3200" dirty="0"/>
              <a:t>They hated mystery and religious broodings. They believed in reason and proportion. Their outlook was thoroughly rational. Hence it is called the age of reason and good sense.</a:t>
            </a:r>
          </a:p>
        </p:txBody>
      </p:sp>
    </p:spTree>
    <p:extLst>
      <p:ext uri="{BB962C8B-B14F-4D97-AF65-F5344CB8AC3E}">
        <p14:creationId xmlns:p14="http://schemas.microsoft.com/office/powerpoint/2010/main" val="2523814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D42DD-B597-CA42-BD0F-59CFDDC3DE19}"/>
              </a:ext>
            </a:extLst>
          </p:cNvPr>
          <p:cNvSpPr>
            <a:spLocks noGrp="1"/>
          </p:cNvSpPr>
          <p:nvPr>
            <p:ph type="title"/>
          </p:nvPr>
        </p:nvSpPr>
        <p:spPr/>
        <p:txBody>
          <a:bodyPr/>
          <a:lstStyle/>
          <a:p>
            <a:r>
              <a:rPr lang="en-US" dirty="0"/>
              <a:t>		</a:t>
            </a:r>
            <a:r>
              <a:rPr lang="en-US" dirty="0">
                <a:solidFill>
                  <a:srgbClr val="FF0000"/>
                </a:solidFill>
              </a:rPr>
              <a:t>Rise of the novel</a:t>
            </a:r>
          </a:p>
        </p:txBody>
      </p:sp>
      <p:sp>
        <p:nvSpPr>
          <p:cNvPr id="3" name="Content Placeholder 2">
            <a:extLst>
              <a:ext uri="{FF2B5EF4-FFF2-40B4-BE49-F238E27FC236}">
                <a16:creationId xmlns:a16="http://schemas.microsoft.com/office/drawing/2014/main" id="{C10C3A4F-6EE1-7144-AD2F-718069DA0A7C}"/>
              </a:ext>
            </a:extLst>
          </p:cNvPr>
          <p:cNvSpPr>
            <a:spLocks noGrp="1"/>
          </p:cNvSpPr>
          <p:nvPr>
            <p:ph idx="1"/>
          </p:nvPr>
        </p:nvSpPr>
        <p:spPr/>
        <p:txBody>
          <a:bodyPr>
            <a:noAutofit/>
          </a:bodyPr>
          <a:lstStyle/>
          <a:p>
            <a:r>
              <a:rPr lang="en-US" sz="2800" dirty="0"/>
              <a:t>In the field of literature the most important Phenomenon in this century is the complete collapse of drama and the rise of the novel. Expansion of education, rise of a new class of readers and publishers, the new patrons of literature, the circulating libraries, all contribute to the popularity of the novel. We have four outstanding novelists in this period Fielding, Richardson ,Smollett and Stern.</a:t>
            </a:r>
          </a:p>
        </p:txBody>
      </p:sp>
    </p:spTree>
    <p:extLst>
      <p:ext uri="{BB962C8B-B14F-4D97-AF65-F5344CB8AC3E}">
        <p14:creationId xmlns:p14="http://schemas.microsoft.com/office/powerpoint/2010/main" val="4272588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88659-600A-EB4C-A051-185150196AE0}"/>
              </a:ext>
            </a:extLst>
          </p:cNvPr>
          <p:cNvSpPr>
            <a:spLocks noGrp="1"/>
          </p:cNvSpPr>
          <p:nvPr>
            <p:ph type="title"/>
          </p:nvPr>
        </p:nvSpPr>
        <p:spPr/>
        <p:txBody>
          <a:bodyPr/>
          <a:lstStyle/>
          <a:p>
            <a:r>
              <a:rPr lang="en-US" dirty="0">
                <a:solidFill>
                  <a:srgbClr val="FF0000"/>
                </a:solidFill>
              </a:rPr>
              <a:t>18</a:t>
            </a:r>
            <a:r>
              <a:rPr lang="en-US" baseline="30000" dirty="0">
                <a:solidFill>
                  <a:srgbClr val="FF0000"/>
                </a:solidFill>
              </a:rPr>
              <a:t>th</a:t>
            </a:r>
            <a:r>
              <a:rPr lang="en-US" dirty="0">
                <a:solidFill>
                  <a:srgbClr val="FF0000"/>
                </a:solidFill>
              </a:rPr>
              <a:t> century as the Classical age</a:t>
            </a:r>
          </a:p>
        </p:txBody>
      </p:sp>
      <p:sp>
        <p:nvSpPr>
          <p:cNvPr id="3" name="Content Placeholder 2">
            <a:extLst>
              <a:ext uri="{FF2B5EF4-FFF2-40B4-BE49-F238E27FC236}">
                <a16:creationId xmlns:a16="http://schemas.microsoft.com/office/drawing/2014/main" id="{F983CEA0-32CB-654F-9FE5-83C6F7A4418E}"/>
              </a:ext>
            </a:extLst>
          </p:cNvPr>
          <p:cNvSpPr>
            <a:spLocks noGrp="1"/>
          </p:cNvSpPr>
          <p:nvPr>
            <p:ph idx="1"/>
          </p:nvPr>
        </p:nvSpPr>
        <p:spPr/>
        <p:txBody>
          <a:bodyPr>
            <a:noAutofit/>
          </a:bodyPr>
          <a:lstStyle/>
          <a:p>
            <a:r>
              <a:rPr lang="en-US" sz="2800" dirty="0"/>
              <a:t>The 18</a:t>
            </a:r>
            <a:r>
              <a:rPr lang="en-US" sz="2800" baseline="30000" dirty="0"/>
              <a:t>th</a:t>
            </a:r>
            <a:r>
              <a:rPr lang="en-US" sz="2800" dirty="0"/>
              <a:t> century is called the classical age in English literature because the writers of this age were governed by set principles and rules laid down by the ancients. They believed in restraint and authority. They have a sharp contrast to the Elizabethan writers who were led by patriotism, enthusiasm and in general by romantic emotions. They were specially influenced by the French writers.</a:t>
            </a:r>
          </a:p>
        </p:txBody>
      </p:sp>
    </p:spTree>
    <p:extLst>
      <p:ext uri="{BB962C8B-B14F-4D97-AF65-F5344CB8AC3E}">
        <p14:creationId xmlns:p14="http://schemas.microsoft.com/office/powerpoint/2010/main" val="3329761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36F08-D1E6-DE4B-8A25-38A655E9F972}"/>
              </a:ext>
            </a:extLst>
          </p:cNvPr>
          <p:cNvSpPr>
            <a:spLocks noGrp="1"/>
          </p:cNvSpPr>
          <p:nvPr>
            <p:ph type="title"/>
          </p:nvPr>
        </p:nvSpPr>
        <p:spPr/>
        <p:txBody>
          <a:bodyPr/>
          <a:lstStyle/>
          <a:p>
            <a:r>
              <a:rPr lang="en-US" dirty="0">
                <a:solidFill>
                  <a:srgbClr val="FF0000"/>
                </a:solidFill>
              </a:rPr>
              <a:t>18</a:t>
            </a:r>
            <a:r>
              <a:rPr lang="en-US" baseline="30000" dirty="0">
                <a:solidFill>
                  <a:srgbClr val="FF0000"/>
                </a:solidFill>
              </a:rPr>
              <a:t>th</a:t>
            </a:r>
            <a:r>
              <a:rPr lang="en-US" dirty="0">
                <a:solidFill>
                  <a:srgbClr val="FF0000"/>
                </a:solidFill>
              </a:rPr>
              <a:t> century as the Pseudo -Classical Age</a:t>
            </a:r>
          </a:p>
        </p:txBody>
      </p:sp>
      <p:sp>
        <p:nvSpPr>
          <p:cNvPr id="3" name="Content Placeholder 2">
            <a:extLst>
              <a:ext uri="{FF2B5EF4-FFF2-40B4-BE49-F238E27FC236}">
                <a16:creationId xmlns:a16="http://schemas.microsoft.com/office/drawing/2014/main" id="{1D084E5F-A665-F148-9EB1-2D6E9CE1F4CA}"/>
              </a:ext>
            </a:extLst>
          </p:cNvPr>
          <p:cNvSpPr>
            <a:spLocks noGrp="1"/>
          </p:cNvSpPr>
          <p:nvPr>
            <p:ph idx="1"/>
          </p:nvPr>
        </p:nvSpPr>
        <p:spPr/>
        <p:txBody>
          <a:bodyPr>
            <a:normAutofit/>
          </a:bodyPr>
          <a:lstStyle/>
          <a:p>
            <a:r>
              <a:rPr lang="en-US" sz="3600" dirty="0"/>
              <a:t>Pseudo literally means false. The 18</a:t>
            </a:r>
            <a:r>
              <a:rPr lang="en-US" sz="3600" baseline="30000" dirty="0"/>
              <a:t>th</a:t>
            </a:r>
            <a:r>
              <a:rPr lang="en-US" sz="3600" dirty="0"/>
              <a:t> century is called the age of pseudo classicism in the sense that the writers of this age imitated only the rules of great ancient classics but not the essential spirit of them.</a:t>
            </a:r>
          </a:p>
        </p:txBody>
      </p:sp>
    </p:spTree>
    <p:extLst>
      <p:ext uri="{BB962C8B-B14F-4D97-AF65-F5344CB8AC3E}">
        <p14:creationId xmlns:p14="http://schemas.microsoft.com/office/powerpoint/2010/main" val="2391905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DD223-2CCF-404A-9BAD-DA864B5985A8}"/>
              </a:ext>
            </a:extLst>
          </p:cNvPr>
          <p:cNvSpPr>
            <a:spLocks noGrp="1"/>
          </p:cNvSpPr>
          <p:nvPr>
            <p:ph type="title"/>
          </p:nvPr>
        </p:nvSpPr>
        <p:spPr/>
        <p:txBody>
          <a:bodyPr/>
          <a:lstStyle/>
          <a:p>
            <a:r>
              <a:rPr lang="en-US" dirty="0">
                <a:solidFill>
                  <a:srgbClr val="FF0000"/>
                </a:solidFill>
              </a:rPr>
              <a:t>	Excellent and Indispensable 18th century !</a:t>
            </a:r>
          </a:p>
        </p:txBody>
      </p:sp>
      <p:sp>
        <p:nvSpPr>
          <p:cNvPr id="3" name="Content Placeholder 2">
            <a:extLst>
              <a:ext uri="{FF2B5EF4-FFF2-40B4-BE49-F238E27FC236}">
                <a16:creationId xmlns:a16="http://schemas.microsoft.com/office/drawing/2014/main" id="{1D8CA576-F7EC-FB4A-BC47-2030EE8154D7}"/>
              </a:ext>
            </a:extLst>
          </p:cNvPr>
          <p:cNvSpPr>
            <a:spLocks noGrp="1"/>
          </p:cNvSpPr>
          <p:nvPr>
            <p:ph idx="1"/>
          </p:nvPr>
        </p:nvSpPr>
        <p:spPr/>
        <p:txBody>
          <a:bodyPr>
            <a:normAutofit fontScale="77500" lnSpcReduction="20000"/>
          </a:bodyPr>
          <a:lstStyle/>
          <a:p>
            <a:r>
              <a:rPr lang="en-US" sz="3200" dirty="0"/>
              <a:t>The 18</a:t>
            </a:r>
            <a:r>
              <a:rPr lang="en-US" sz="3200" baseline="30000" dirty="0"/>
              <a:t>th</a:t>
            </a:r>
            <a:r>
              <a:rPr lang="en-US" sz="3200" dirty="0"/>
              <a:t> century saw the extraordinary development of English prose, particularly the periodical essay and  the novel </a:t>
            </a:r>
          </a:p>
          <a:p>
            <a:r>
              <a:rPr lang="en-US" sz="3200" dirty="0"/>
              <a:t>it was the cradle and playground of the English novel </a:t>
            </a:r>
          </a:p>
          <a:p>
            <a:r>
              <a:rPr lang="en-US" sz="3200" dirty="0"/>
              <a:t>in the 18</a:t>
            </a:r>
            <a:r>
              <a:rPr lang="en-US" sz="3200" baseline="30000" dirty="0"/>
              <a:t>th</a:t>
            </a:r>
            <a:r>
              <a:rPr lang="en-US" sz="3200" dirty="0"/>
              <a:t> century the art of writing letters and  the art of poetry also developed </a:t>
            </a:r>
          </a:p>
          <a:p>
            <a:r>
              <a:rPr lang="en-US" sz="3200" dirty="0"/>
              <a:t>the 18</a:t>
            </a:r>
            <a:r>
              <a:rPr lang="en-US" sz="3200" baseline="30000" dirty="0"/>
              <a:t>th</a:t>
            </a:r>
            <a:r>
              <a:rPr lang="en-US" sz="3200" dirty="0"/>
              <a:t> century saw the rise of great periodicals and journals for example the Tatler, the Spectator, the Rambler, the Examiner </a:t>
            </a:r>
          </a:p>
        </p:txBody>
      </p:sp>
    </p:spTree>
    <p:extLst>
      <p:ext uri="{BB962C8B-B14F-4D97-AF65-F5344CB8AC3E}">
        <p14:creationId xmlns:p14="http://schemas.microsoft.com/office/powerpoint/2010/main" val="320259213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{FF560927-13A0-C24D-B842-186E3E6F848C}tf10001060</Template>
  <TotalTime>121</TotalTime>
  <Words>1042</Words>
  <Application>Microsoft Macintosh PowerPoint</Application>
  <PresentationFormat>Widescreen</PresentationFormat>
  <Paragraphs>43</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Times New Roman</vt:lpstr>
      <vt:lpstr>Trebuchet MS</vt:lpstr>
      <vt:lpstr>Wingdings 3</vt:lpstr>
      <vt:lpstr>Facet</vt:lpstr>
      <vt:lpstr>PowerPoint Presentation</vt:lpstr>
      <vt:lpstr>    Augustan age</vt:lpstr>
      <vt:lpstr>PowerPoint Presentation</vt:lpstr>
      <vt:lpstr> Age of  Reason and Good Sense</vt:lpstr>
      <vt:lpstr>PowerPoint Presentation</vt:lpstr>
      <vt:lpstr>  Rise of the novel</vt:lpstr>
      <vt:lpstr>18th century as the Classical age</vt:lpstr>
      <vt:lpstr>18th century as the Pseudo -Classical Age</vt:lpstr>
      <vt:lpstr> Excellent and Indispensable 18th century !</vt:lpstr>
      <vt:lpstr>PowerPoint Presentation</vt:lpstr>
      <vt:lpstr>Main characteristics of new classical 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Augustan age</dc:title>
  <dc:creator>Microsoft Office User</dc:creator>
  <cp:lastModifiedBy>Microsoft Office User</cp:lastModifiedBy>
  <cp:revision>12</cp:revision>
  <dcterms:created xsi:type="dcterms:W3CDTF">2021-01-18T15:23:22Z</dcterms:created>
  <dcterms:modified xsi:type="dcterms:W3CDTF">2021-01-19T15:21:02Z</dcterms:modified>
</cp:coreProperties>
</file>