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4" r:id="rId1"/>
  </p:sldMasterIdLst>
  <p:sldIdLst>
    <p:sldId id="292" r:id="rId2"/>
    <p:sldId id="256" r:id="rId3"/>
    <p:sldId id="257" r:id="rId4"/>
    <p:sldId id="28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90" r:id="rId27"/>
    <p:sldId id="279" r:id="rId28"/>
    <p:sldId id="280" r:id="rId29"/>
    <p:sldId id="281" r:id="rId30"/>
    <p:sldId id="282" r:id="rId31"/>
    <p:sldId id="283" r:id="rId32"/>
    <p:sldId id="288" r:id="rId33"/>
    <p:sldId id="289" r:id="rId34"/>
    <p:sldId id="284" r:id="rId35"/>
    <p:sldId id="285" r:id="rId36"/>
    <p:sldId id="286" r:id="rId37"/>
    <p:sldId id="291"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53"/>
    <p:restoredTop sz="95833"/>
  </p:normalViewPr>
  <p:slideViewPr>
    <p:cSldViewPr snapToGrid="0" snapToObjects="1">
      <p:cViewPr varScale="1">
        <p:scale>
          <a:sx n="90" d="100"/>
          <a:sy n="90" d="100"/>
        </p:scale>
        <p:origin x="232" y="6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GB"/>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D21798E-A9AF-3D4D-B97A-4A1F86F727DE}" type="datetimeFigureOut">
              <a:rPr lang="en-US" smtClean="0"/>
              <a:t>1/14/21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3567612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D21798E-A9AF-3D4D-B97A-4A1F86F727DE}" type="datetimeFigureOut">
              <a:rPr lang="en-US" smtClean="0"/>
              <a:t>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3979997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D21798E-A9AF-3D4D-B97A-4A1F86F727DE}" type="datetimeFigureOut">
              <a:rPr lang="en-US" smtClean="0"/>
              <a:t>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1093700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D21798E-A9AF-3D4D-B97A-4A1F86F727DE}" type="datetimeFigureOut">
              <a:rPr lang="en-US" smtClean="0"/>
              <a:t>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44F8CC91-5ECE-B04C-9103-478C1246AF65}"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532857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D21798E-A9AF-3D4D-B97A-4A1F86F727DE}" type="datetimeFigureOut">
              <a:rPr lang="en-US" smtClean="0"/>
              <a:t>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1672332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GB"/>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7D21798E-A9AF-3D4D-B97A-4A1F86F727DE}" type="datetimeFigureOut">
              <a:rPr lang="en-US" smtClean="0"/>
              <a:t>1/14/21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39200480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GB"/>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7D21798E-A9AF-3D4D-B97A-4A1F86F727DE}" type="datetimeFigureOut">
              <a:rPr lang="en-US" smtClean="0"/>
              <a:t>1/14/21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1390481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D21798E-A9AF-3D4D-B97A-4A1F86F727DE}" type="datetimeFigureOut">
              <a:rPr lang="en-US" smtClean="0"/>
              <a:t>1/14/21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3999196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7D21798E-A9AF-3D4D-B97A-4A1F86F727DE}" type="datetimeFigureOut">
              <a:rPr lang="en-US" smtClean="0"/>
              <a:t>1/14/21</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4F8CC91-5ECE-B04C-9103-478C1246AF65}" type="slidenum">
              <a:rPr lang="en-US" smtClean="0"/>
              <a:t>‹#›</a:t>
            </a:fld>
            <a:endParaRPr lang="en-US"/>
          </a:p>
        </p:txBody>
      </p:sp>
    </p:spTree>
    <p:extLst>
      <p:ext uri="{BB962C8B-B14F-4D97-AF65-F5344CB8AC3E}">
        <p14:creationId xmlns:p14="http://schemas.microsoft.com/office/powerpoint/2010/main" val="2470549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D21798E-A9AF-3D4D-B97A-4A1F86F727DE}" type="datetimeFigureOut">
              <a:rPr lang="en-US" smtClean="0"/>
              <a:t>1/14/21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2566584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GB"/>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D21798E-A9AF-3D4D-B97A-4A1F86F727DE}" type="datetimeFigureOut">
              <a:rPr lang="en-US" smtClean="0"/>
              <a:t>1/14/21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3078877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D21798E-A9AF-3D4D-B97A-4A1F86F727DE}" type="datetimeFigureOut">
              <a:rPr lang="en-US" smtClean="0"/>
              <a:t>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1701736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GB"/>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D21798E-A9AF-3D4D-B97A-4A1F86F727DE}" type="datetimeFigureOut">
              <a:rPr lang="en-US" smtClean="0"/>
              <a:t>1/14/21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2940665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D21798E-A9AF-3D4D-B97A-4A1F86F727DE}" type="datetimeFigureOut">
              <a:rPr lang="en-US" smtClean="0"/>
              <a:t>1/14/21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454636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7D21798E-A9AF-3D4D-B97A-4A1F86F727DE}" type="datetimeFigureOut">
              <a:rPr lang="en-US" smtClean="0"/>
              <a:t>1/14/21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4256297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GB"/>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D21798E-A9AF-3D4D-B97A-4A1F86F727DE}" type="datetimeFigureOut">
              <a:rPr lang="en-US" smtClean="0"/>
              <a:t>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300114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D21798E-A9AF-3D4D-B97A-4A1F86F727DE}" type="datetimeFigureOut">
              <a:rPr lang="en-US" smtClean="0"/>
              <a:t>1/14/21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8CC91-5ECE-B04C-9103-478C1246AF65}" type="slidenum">
              <a:rPr lang="en-US" smtClean="0"/>
              <a:t>‹#›</a:t>
            </a:fld>
            <a:endParaRPr lang="en-US"/>
          </a:p>
        </p:txBody>
      </p:sp>
    </p:spTree>
    <p:extLst>
      <p:ext uri="{BB962C8B-B14F-4D97-AF65-F5344CB8AC3E}">
        <p14:creationId xmlns:p14="http://schemas.microsoft.com/office/powerpoint/2010/main" val="793959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D21798E-A9AF-3D4D-B97A-4A1F86F727DE}" type="datetimeFigureOut">
              <a:rPr lang="en-US" smtClean="0"/>
              <a:t>1/14/21</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4F8CC91-5ECE-B04C-9103-478C1246AF65}" type="slidenum">
              <a:rPr lang="en-US" smtClean="0"/>
              <a:t>‹#›</a:t>
            </a:fld>
            <a:endParaRPr lang="en-US"/>
          </a:p>
        </p:txBody>
      </p:sp>
    </p:spTree>
    <p:extLst>
      <p:ext uri="{BB962C8B-B14F-4D97-AF65-F5344CB8AC3E}">
        <p14:creationId xmlns:p14="http://schemas.microsoft.com/office/powerpoint/2010/main" val="1734732376"/>
      </p:ext>
    </p:extLst>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Renaissance_technology" TargetMode="External"/><Relationship Id="rId3" Type="http://schemas.openxmlformats.org/officeDocument/2006/relationships/hyperlink" Target="https://en.wikipedia.org/wiki/Renaissance_architecture" TargetMode="External"/><Relationship Id="rId7" Type="http://schemas.openxmlformats.org/officeDocument/2006/relationships/hyperlink" Target="https://en.wikipedia.org/wiki/History_of_science_in_the_Renaissance" TargetMode="External"/><Relationship Id="rId2" Type="http://schemas.openxmlformats.org/officeDocument/2006/relationships/hyperlink" Target="https://en.wikipedia.org/wiki/Renaissance_art" TargetMode="External"/><Relationship Id="rId1" Type="http://schemas.openxmlformats.org/officeDocument/2006/relationships/slideLayout" Target="../slideLayouts/slideLayout2.xml"/><Relationship Id="rId6" Type="http://schemas.openxmlformats.org/officeDocument/2006/relationships/hyperlink" Target="https://en.wikipedia.org/wiki/Renaissance_music" TargetMode="External"/><Relationship Id="rId5" Type="http://schemas.openxmlformats.org/officeDocument/2006/relationships/hyperlink" Target="https://en.wikipedia.org/wiki/Renaissance_literature" TargetMode="External"/><Relationship Id="rId4" Type="http://schemas.openxmlformats.org/officeDocument/2006/relationships/hyperlink" Target="https://en.wikipedia.org/wiki/Renaissance_philosoph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4E6734-98C0-DC4D-8B02-C1F3AC107DE5}"/>
              </a:ext>
            </a:extLst>
          </p:cNvPr>
          <p:cNvSpPr>
            <a:spLocks noGrp="1"/>
          </p:cNvSpPr>
          <p:nvPr>
            <p:ph idx="1"/>
          </p:nvPr>
        </p:nvSpPr>
        <p:spPr/>
        <p:txBody>
          <a:bodyPr>
            <a:normAutofit/>
          </a:bodyPr>
          <a:lstStyle/>
          <a:p>
            <a:r>
              <a:rPr lang="en-US" sz="4400" dirty="0"/>
              <a:t>RENAISSANCE</a:t>
            </a:r>
          </a:p>
        </p:txBody>
      </p:sp>
    </p:spTree>
    <p:extLst>
      <p:ext uri="{BB962C8B-B14F-4D97-AF65-F5344CB8AC3E}">
        <p14:creationId xmlns:p14="http://schemas.microsoft.com/office/powerpoint/2010/main" val="3028611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E6DA16-113E-1246-9E83-59D5518A79F5}"/>
              </a:ext>
            </a:extLst>
          </p:cNvPr>
          <p:cNvSpPr>
            <a:spLocks noGrp="1"/>
          </p:cNvSpPr>
          <p:nvPr>
            <p:ph idx="1"/>
          </p:nvPr>
        </p:nvSpPr>
        <p:spPr/>
        <p:txBody>
          <a:bodyPr>
            <a:normAutofit/>
          </a:bodyPr>
          <a:lstStyle/>
          <a:p>
            <a:r>
              <a:rPr lang="en-US" sz="2800" dirty="0"/>
              <a:t>Late in the Middle Ages European rulers gained new authority, while the absolute authority of the church began to be questioned. At the same time, a long period of wars epidemics and economic upheaval in Europe came to an end.</a:t>
            </a:r>
          </a:p>
        </p:txBody>
      </p:sp>
    </p:spTree>
    <p:extLst>
      <p:ext uri="{BB962C8B-B14F-4D97-AF65-F5344CB8AC3E}">
        <p14:creationId xmlns:p14="http://schemas.microsoft.com/office/powerpoint/2010/main" val="2716343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6E69D3-65B6-9A4F-96D5-CF724BDDD018}"/>
              </a:ext>
            </a:extLst>
          </p:cNvPr>
          <p:cNvSpPr>
            <a:spLocks noGrp="1"/>
          </p:cNvSpPr>
          <p:nvPr>
            <p:ph idx="1"/>
          </p:nvPr>
        </p:nvSpPr>
        <p:spPr/>
        <p:txBody>
          <a:bodyPr>
            <a:normAutofit/>
          </a:bodyPr>
          <a:lstStyle/>
          <a:p>
            <a:r>
              <a:rPr lang="en-US" sz="3200" dirty="0"/>
              <a:t>A new spirit of optimism, confidence, and creativity emerged. In the 14</a:t>
            </a:r>
            <a:r>
              <a:rPr lang="en-US" sz="3200" baseline="30000" dirty="0"/>
              <a:t>th</a:t>
            </a:r>
            <a:r>
              <a:rPr lang="en-US" sz="3200" dirty="0"/>
              <a:t> century, these developments led to the start of a remarkable period that is known as the Renaissance.</a:t>
            </a:r>
          </a:p>
        </p:txBody>
      </p:sp>
    </p:spTree>
    <p:extLst>
      <p:ext uri="{BB962C8B-B14F-4D97-AF65-F5344CB8AC3E}">
        <p14:creationId xmlns:p14="http://schemas.microsoft.com/office/powerpoint/2010/main" val="403901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13779D-EE70-8A4C-8BF9-1191357BB9A5}"/>
              </a:ext>
            </a:extLst>
          </p:cNvPr>
          <p:cNvSpPr>
            <a:spLocks noGrp="1"/>
          </p:cNvSpPr>
          <p:nvPr>
            <p:ph idx="1"/>
          </p:nvPr>
        </p:nvSpPr>
        <p:spPr/>
        <p:txBody>
          <a:bodyPr>
            <a:normAutofit/>
          </a:bodyPr>
          <a:lstStyle/>
          <a:p>
            <a:r>
              <a:rPr lang="en-US" sz="3200" dirty="0"/>
              <a:t>New inventions were made during Renaissance</a:t>
            </a:r>
          </a:p>
          <a:p>
            <a:r>
              <a:rPr lang="en-US" sz="3200" dirty="0"/>
              <a:t> for example </a:t>
            </a:r>
          </a:p>
          <a:p>
            <a:r>
              <a:rPr lang="en-US" sz="3200" dirty="0"/>
              <a:t>printing press was invented </a:t>
            </a:r>
          </a:p>
          <a:p>
            <a:r>
              <a:rPr lang="en-US" sz="3200" dirty="0"/>
              <a:t>printing press allowed for the spread of knowledge and ideas throughout Europe</a:t>
            </a:r>
          </a:p>
        </p:txBody>
      </p:sp>
    </p:spTree>
    <p:extLst>
      <p:ext uri="{BB962C8B-B14F-4D97-AF65-F5344CB8AC3E}">
        <p14:creationId xmlns:p14="http://schemas.microsoft.com/office/powerpoint/2010/main" val="1122591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31100-F8B2-794B-9955-C81D9D214D5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F6E6072-D174-6F45-AA24-BBA8B75E7A78}"/>
              </a:ext>
            </a:extLst>
          </p:cNvPr>
          <p:cNvSpPr>
            <a:spLocks noGrp="1"/>
          </p:cNvSpPr>
          <p:nvPr>
            <p:ph idx="1"/>
          </p:nvPr>
        </p:nvSpPr>
        <p:spPr/>
        <p:txBody>
          <a:bodyPr>
            <a:normAutofit/>
          </a:bodyPr>
          <a:lstStyle/>
          <a:p>
            <a:r>
              <a:rPr lang="en-US" dirty="0"/>
              <a:t>Clock</a:t>
            </a:r>
          </a:p>
          <a:p>
            <a:r>
              <a:rPr lang="en-US" dirty="0"/>
              <a:t>The idea of quantification developed</a:t>
            </a:r>
          </a:p>
          <a:p>
            <a:r>
              <a:rPr lang="en-US" dirty="0"/>
              <a:t> the universe came to be conceived in more quantifiable terms {measurable terms }</a:t>
            </a:r>
          </a:p>
          <a:p>
            <a:r>
              <a:rPr lang="en-US" dirty="0"/>
              <a:t>allowed for more precise measurements </a:t>
            </a:r>
          </a:p>
          <a:p>
            <a:r>
              <a:rPr lang="en-US" dirty="0"/>
              <a:t>changed the focus of daily life which had been guided by the rhythms of the church</a:t>
            </a:r>
          </a:p>
        </p:txBody>
      </p:sp>
    </p:spTree>
    <p:extLst>
      <p:ext uri="{BB962C8B-B14F-4D97-AF65-F5344CB8AC3E}">
        <p14:creationId xmlns:p14="http://schemas.microsoft.com/office/powerpoint/2010/main" val="440318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FB9A07-6B79-F448-BEB4-23DE433603AD}"/>
              </a:ext>
            </a:extLst>
          </p:cNvPr>
          <p:cNvSpPr>
            <a:spLocks noGrp="1"/>
          </p:cNvSpPr>
          <p:nvPr>
            <p:ph idx="1"/>
          </p:nvPr>
        </p:nvSpPr>
        <p:spPr/>
        <p:txBody>
          <a:bodyPr>
            <a:normAutofit/>
          </a:bodyPr>
          <a:lstStyle/>
          <a:p>
            <a:r>
              <a:rPr lang="en-US" sz="3200" dirty="0"/>
              <a:t>Columbus discovered America during Renaissance</a:t>
            </a:r>
          </a:p>
        </p:txBody>
      </p:sp>
    </p:spTree>
    <p:extLst>
      <p:ext uri="{BB962C8B-B14F-4D97-AF65-F5344CB8AC3E}">
        <p14:creationId xmlns:p14="http://schemas.microsoft.com/office/powerpoint/2010/main" val="1593886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623EC63-4ADB-8742-BCDA-80A300952E51}"/>
              </a:ext>
            </a:extLst>
          </p:cNvPr>
          <p:cNvSpPr>
            <a:spLocks noGrp="1"/>
          </p:cNvSpPr>
          <p:nvPr>
            <p:ph idx="1"/>
          </p:nvPr>
        </p:nvSpPr>
        <p:spPr/>
        <p:txBody>
          <a:bodyPr>
            <a:normAutofit/>
          </a:bodyPr>
          <a:lstStyle/>
          <a:p>
            <a:r>
              <a:rPr lang="en-US" sz="3200" dirty="0"/>
              <a:t>Copernicus</a:t>
            </a:r>
          </a:p>
          <a:p>
            <a:r>
              <a:rPr lang="en-US" sz="3200" dirty="0"/>
              <a:t> he attempted to prove that the sun rather than the earth is at the </a:t>
            </a:r>
            <a:r>
              <a:rPr lang="en-US" sz="3200" dirty="0" err="1"/>
              <a:t>centre</a:t>
            </a:r>
            <a:r>
              <a:rPr lang="en-US" sz="3200" dirty="0"/>
              <a:t> of planetary system</a:t>
            </a:r>
          </a:p>
        </p:txBody>
      </p:sp>
    </p:spTree>
    <p:extLst>
      <p:ext uri="{BB962C8B-B14F-4D97-AF65-F5344CB8AC3E}">
        <p14:creationId xmlns:p14="http://schemas.microsoft.com/office/powerpoint/2010/main" val="3170516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FE7F099-7C4A-3E4A-AABA-31BA69E02514}"/>
              </a:ext>
            </a:extLst>
          </p:cNvPr>
          <p:cNvSpPr>
            <a:spLocks noGrp="1"/>
          </p:cNvSpPr>
          <p:nvPr>
            <p:ph idx="1"/>
          </p:nvPr>
        </p:nvSpPr>
        <p:spPr/>
        <p:txBody>
          <a:bodyPr/>
          <a:lstStyle/>
          <a:p>
            <a:r>
              <a:rPr lang="en-US" dirty="0"/>
              <a:t>In other developments we find the advancements in the field of chemistry and medicine </a:t>
            </a:r>
          </a:p>
          <a:p>
            <a:r>
              <a:rPr lang="en-US" dirty="0"/>
              <a:t>at the same time we find  Isaac Newton invented calculus</a:t>
            </a:r>
          </a:p>
        </p:txBody>
      </p:sp>
    </p:spTree>
    <p:extLst>
      <p:ext uri="{BB962C8B-B14F-4D97-AF65-F5344CB8AC3E}">
        <p14:creationId xmlns:p14="http://schemas.microsoft.com/office/powerpoint/2010/main" val="3255977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E545A1-803F-CB4D-BE20-FC6AE5484119}"/>
              </a:ext>
            </a:extLst>
          </p:cNvPr>
          <p:cNvSpPr>
            <a:spLocks noGrp="1"/>
          </p:cNvSpPr>
          <p:nvPr>
            <p:ph idx="1"/>
          </p:nvPr>
        </p:nvSpPr>
        <p:spPr/>
        <p:txBody>
          <a:bodyPr/>
          <a:lstStyle/>
          <a:p>
            <a:r>
              <a:rPr lang="en-US" dirty="0"/>
              <a:t>Now look at the social condition during the period </a:t>
            </a:r>
          </a:p>
          <a:p>
            <a:r>
              <a:rPr lang="en-US" dirty="0"/>
              <a:t>there was a lot of corruption in the church </a:t>
            </a:r>
          </a:p>
          <a:p>
            <a:r>
              <a:rPr lang="en-US" dirty="0"/>
              <a:t>churches were very dominant </a:t>
            </a:r>
          </a:p>
          <a:p>
            <a:r>
              <a:rPr lang="en-US" dirty="0"/>
              <a:t>there was a blind submission to Pope’s command</a:t>
            </a:r>
          </a:p>
        </p:txBody>
      </p:sp>
    </p:spTree>
    <p:extLst>
      <p:ext uri="{BB962C8B-B14F-4D97-AF65-F5344CB8AC3E}">
        <p14:creationId xmlns:p14="http://schemas.microsoft.com/office/powerpoint/2010/main" val="918162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42B05C-98C5-5344-A523-6E6EE9933534}"/>
              </a:ext>
            </a:extLst>
          </p:cNvPr>
          <p:cNvSpPr>
            <a:spLocks noGrp="1"/>
          </p:cNvSpPr>
          <p:nvPr>
            <p:ph idx="1"/>
          </p:nvPr>
        </p:nvSpPr>
        <p:spPr/>
        <p:txBody>
          <a:bodyPr/>
          <a:lstStyle/>
          <a:p>
            <a:r>
              <a:rPr lang="en-US" dirty="0"/>
              <a:t>Now look at the class </a:t>
            </a:r>
            <a:r>
              <a:rPr lang="en-US" dirty="0" err="1"/>
              <a:t>heirarchy</a:t>
            </a:r>
            <a:r>
              <a:rPr lang="en-US" dirty="0"/>
              <a:t> </a:t>
            </a:r>
          </a:p>
          <a:p>
            <a:r>
              <a:rPr lang="en-US" dirty="0"/>
              <a:t> Pope </a:t>
            </a:r>
          </a:p>
          <a:p>
            <a:r>
              <a:rPr lang="en-US" dirty="0"/>
              <a:t> kings </a:t>
            </a:r>
          </a:p>
          <a:p>
            <a:r>
              <a:rPr lang="en-US" dirty="0"/>
              <a:t> queens  and knights</a:t>
            </a:r>
          </a:p>
          <a:p>
            <a:r>
              <a:rPr lang="en-US" dirty="0"/>
              <a:t>Peasants</a:t>
            </a:r>
          </a:p>
        </p:txBody>
      </p:sp>
    </p:spTree>
    <p:extLst>
      <p:ext uri="{BB962C8B-B14F-4D97-AF65-F5344CB8AC3E}">
        <p14:creationId xmlns:p14="http://schemas.microsoft.com/office/powerpoint/2010/main" val="4285032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6F796E-C53D-204C-A354-97F5CAA1E066}"/>
              </a:ext>
            </a:extLst>
          </p:cNvPr>
          <p:cNvSpPr>
            <a:spLocks noGrp="1"/>
          </p:cNvSpPr>
          <p:nvPr>
            <p:ph idx="1"/>
          </p:nvPr>
        </p:nvSpPr>
        <p:spPr/>
        <p:txBody>
          <a:bodyPr/>
          <a:lstStyle/>
          <a:p>
            <a:r>
              <a:rPr lang="en-US" dirty="0"/>
              <a:t>Political and religious conditions</a:t>
            </a:r>
          </a:p>
          <a:p>
            <a:r>
              <a:rPr lang="en-US" dirty="0"/>
              <a:t>The end of mediaeval period in Europe was marked by changes in attitudes towards politics religion and learning. These changes became more widespread and sweeping during the 14</a:t>
            </a:r>
            <a:r>
              <a:rPr lang="en-US" baseline="30000" dirty="0"/>
              <a:t>th</a:t>
            </a:r>
            <a:r>
              <a:rPr lang="en-US" dirty="0"/>
              <a:t> and 15</a:t>
            </a:r>
            <a:r>
              <a:rPr lang="en-US" baseline="30000" dirty="0"/>
              <a:t>th</a:t>
            </a:r>
            <a:r>
              <a:rPr lang="en-US" dirty="0"/>
              <a:t> centuries bringing about the cultural movement called Renaissance and the religious movement known as the reformation</a:t>
            </a:r>
          </a:p>
        </p:txBody>
      </p:sp>
    </p:spTree>
    <p:extLst>
      <p:ext uri="{BB962C8B-B14F-4D97-AF65-F5344CB8AC3E}">
        <p14:creationId xmlns:p14="http://schemas.microsoft.com/office/powerpoint/2010/main" val="9995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5BE96217-67A5-D94D-A7E7-947636448E4D}"/>
              </a:ext>
            </a:extLst>
          </p:cNvPr>
          <p:cNvSpPr>
            <a:spLocks noGrp="1"/>
          </p:cNvSpPr>
          <p:nvPr>
            <p:ph idx="1"/>
          </p:nvPr>
        </p:nvSpPr>
        <p:spPr/>
        <p:txBody>
          <a:bodyPr>
            <a:normAutofit/>
          </a:bodyPr>
          <a:lstStyle/>
          <a:p>
            <a:r>
              <a:rPr lang="en-IN" sz="3200" dirty="0"/>
              <a:t>The Renaissance was a fervent period of European cultural, artistic, political and economic “rebirth” following the Middle Ages. Generally described as taking place from the 14th century to the 17th century, the Renaissance promoted the rediscovery of classical philosophy, literature and art.</a:t>
            </a:r>
            <a:endParaRPr lang="en-US" sz="3200" dirty="0"/>
          </a:p>
        </p:txBody>
      </p:sp>
    </p:spTree>
    <p:extLst>
      <p:ext uri="{BB962C8B-B14F-4D97-AF65-F5344CB8AC3E}">
        <p14:creationId xmlns:p14="http://schemas.microsoft.com/office/powerpoint/2010/main" val="3954338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13B1A2-915E-0042-ACCA-8F3983A79E98}"/>
              </a:ext>
            </a:extLst>
          </p:cNvPr>
          <p:cNvSpPr>
            <a:spLocks noGrp="1"/>
          </p:cNvSpPr>
          <p:nvPr>
            <p:ph idx="1"/>
          </p:nvPr>
        </p:nvSpPr>
        <p:spPr/>
        <p:txBody>
          <a:bodyPr>
            <a:normAutofit/>
          </a:bodyPr>
          <a:lstStyle/>
          <a:p>
            <a:r>
              <a:rPr lang="en-US" sz="3200" dirty="0"/>
              <a:t>Martin Luther who was associated with the Protestant reformation was very critical of church corruption and abuses. He sought reform in the church</a:t>
            </a:r>
          </a:p>
        </p:txBody>
      </p:sp>
    </p:spTree>
    <p:extLst>
      <p:ext uri="{BB962C8B-B14F-4D97-AF65-F5344CB8AC3E}">
        <p14:creationId xmlns:p14="http://schemas.microsoft.com/office/powerpoint/2010/main" val="229651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0F8A9F-001A-8A4E-AF9E-A1A15ED60F70}"/>
              </a:ext>
            </a:extLst>
          </p:cNvPr>
          <p:cNvSpPr>
            <a:spLocks noGrp="1"/>
          </p:cNvSpPr>
          <p:nvPr>
            <p:ph idx="1"/>
          </p:nvPr>
        </p:nvSpPr>
        <p:spPr/>
        <p:txBody>
          <a:bodyPr>
            <a:normAutofit/>
          </a:bodyPr>
          <a:lstStyle/>
          <a:p>
            <a:r>
              <a:rPr lang="en-US" sz="2800" dirty="0"/>
              <a:t>The Protestant Reformation</a:t>
            </a:r>
          </a:p>
          <a:p>
            <a:r>
              <a:rPr lang="en-US" sz="2800" dirty="0"/>
              <a:t>The people began to call for a reform of the Catholic Church. In Germany this friction split the church and a new group was created called the Protestants. The Protestant reformation was a movement that seemed to reject mediaeval form of Christianity.</a:t>
            </a:r>
          </a:p>
        </p:txBody>
      </p:sp>
    </p:spTree>
    <p:extLst>
      <p:ext uri="{BB962C8B-B14F-4D97-AF65-F5344CB8AC3E}">
        <p14:creationId xmlns:p14="http://schemas.microsoft.com/office/powerpoint/2010/main" val="16750021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757585-DB1E-6147-B7AE-8AE5001D5A22}"/>
              </a:ext>
            </a:extLst>
          </p:cNvPr>
          <p:cNvSpPr>
            <a:spLocks noGrp="1"/>
          </p:cNvSpPr>
          <p:nvPr>
            <p:ph idx="1"/>
          </p:nvPr>
        </p:nvSpPr>
        <p:spPr/>
        <p:txBody>
          <a:bodyPr>
            <a:normAutofit/>
          </a:bodyPr>
          <a:lstStyle/>
          <a:p>
            <a:r>
              <a:rPr lang="en-US" sz="2800" dirty="0"/>
              <a:t>The series of events that led to the split of the church and the creation of this new group became known as the Protestant Reformation. The church is not a social ladder where some people are more important than others</a:t>
            </a:r>
          </a:p>
        </p:txBody>
      </p:sp>
    </p:spTree>
    <p:extLst>
      <p:ext uri="{BB962C8B-B14F-4D97-AF65-F5344CB8AC3E}">
        <p14:creationId xmlns:p14="http://schemas.microsoft.com/office/powerpoint/2010/main" val="1494351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980A44-C554-6F42-AB84-08CE8C8B6624}"/>
              </a:ext>
            </a:extLst>
          </p:cNvPr>
          <p:cNvSpPr>
            <a:spLocks noGrp="1"/>
          </p:cNvSpPr>
          <p:nvPr>
            <p:ph idx="1"/>
          </p:nvPr>
        </p:nvSpPr>
        <p:spPr/>
        <p:txBody>
          <a:bodyPr>
            <a:normAutofit/>
          </a:bodyPr>
          <a:lstStyle/>
          <a:p>
            <a:r>
              <a:rPr lang="en-US" sz="3200" dirty="0"/>
              <a:t>All the jobs in the Church are equally important. The jobs were called vocations. The Lutherans called their leaders ministers instead of priests.</a:t>
            </a:r>
          </a:p>
        </p:txBody>
      </p:sp>
    </p:spTree>
    <p:extLst>
      <p:ext uri="{BB962C8B-B14F-4D97-AF65-F5344CB8AC3E}">
        <p14:creationId xmlns:p14="http://schemas.microsoft.com/office/powerpoint/2010/main" val="33995979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A8D9C8-813B-BF46-9B22-59C462F69F79}"/>
              </a:ext>
            </a:extLst>
          </p:cNvPr>
          <p:cNvSpPr>
            <a:spLocks noGrp="1"/>
          </p:cNvSpPr>
          <p:nvPr>
            <p:ph idx="1"/>
          </p:nvPr>
        </p:nvSpPr>
        <p:spPr/>
        <p:txBody>
          <a:bodyPr>
            <a:normAutofit/>
          </a:bodyPr>
          <a:lstStyle/>
          <a:p>
            <a:r>
              <a:rPr lang="en-US" sz="3200" dirty="0"/>
              <a:t>Humanism </a:t>
            </a:r>
          </a:p>
          <a:p>
            <a:r>
              <a:rPr lang="en-US" sz="3200" dirty="0"/>
              <a:t>man was the </a:t>
            </a:r>
            <a:r>
              <a:rPr lang="en-US" sz="3200" dirty="0" err="1"/>
              <a:t>centre</a:t>
            </a:r>
            <a:r>
              <a:rPr lang="en-US" sz="3200" dirty="0"/>
              <a:t> of attention</a:t>
            </a:r>
          </a:p>
        </p:txBody>
      </p:sp>
    </p:spTree>
    <p:extLst>
      <p:ext uri="{BB962C8B-B14F-4D97-AF65-F5344CB8AC3E}">
        <p14:creationId xmlns:p14="http://schemas.microsoft.com/office/powerpoint/2010/main" val="551742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F8C44-8AA0-5F4D-A1EF-58A022D656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083F056-575E-1745-8F54-170F7E2EDD51}"/>
              </a:ext>
            </a:extLst>
          </p:cNvPr>
          <p:cNvSpPr>
            <a:spLocks noGrp="1"/>
          </p:cNvSpPr>
          <p:nvPr>
            <p:ph idx="1"/>
          </p:nvPr>
        </p:nvSpPr>
        <p:spPr>
          <a:xfrm>
            <a:off x="680321" y="2336873"/>
            <a:ext cx="10578227" cy="3599316"/>
          </a:xfrm>
        </p:spPr>
        <p:txBody>
          <a:bodyPr>
            <a:normAutofit/>
          </a:bodyPr>
          <a:lstStyle/>
          <a:p>
            <a:r>
              <a:rPr lang="en-US" dirty="0"/>
              <a:t>Now look at the comparison between mediaeval thought and humanism </a:t>
            </a:r>
          </a:p>
          <a:p>
            <a:endParaRPr lang="en-US" dirty="0"/>
          </a:p>
          <a:p>
            <a:r>
              <a:rPr lang="en-US" dirty="0"/>
              <a:t>church and king most important; individual is important</a:t>
            </a:r>
          </a:p>
          <a:p>
            <a:endParaRPr lang="en-US" dirty="0"/>
          </a:p>
          <a:p>
            <a:r>
              <a:rPr lang="en-US" dirty="0"/>
              <a:t>Man is sinful 			    man is good with dignity and value </a:t>
            </a:r>
          </a:p>
        </p:txBody>
      </p:sp>
      <p:cxnSp>
        <p:nvCxnSpPr>
          <p:cNvPr id="5" name="Straight Connector 4">
            <a:extLst>
              <a:ext uri="{FF2B5EF4-FFF2-40B4-BE49-F238E27FC236}">
                <a16:creationId xmlns:a16="http://schemas.microsoft.com/office/drawing/2014/main" id="{E126263C-2B0F-5046-8D35-2CA1798C8806}"/>
              </a:ext>
            </a:extLst>
          </p:cNvPr>
          <p:cNvCxnSpPr/>
          <p:nvPr/>
        </p:nvCxnSpPr>
        <p:spPr>
          <a:xfrm>
            <a:off x="5486400" y="3177540"/>
            <a:ext cx="0" cy="292723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9199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499C3-E8AB-6741-9D8F-D1247806A76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396289-586B-634A-8E85-21F4ACCDAC29}"/>
              </a:ext>
            </a:extLst>
          </p:cNvPr>
          <p:cNvSpPr>
            <a:spLocks noGrp="1"/>
          </p:cNvSpPr>
          <p:nvPr>
            <p:ph idx="1"/>
          </p:nvPr>
        </p:nvSpPr>
        <p:spPr>
          <a:xfrm>
            <a:off x="680321" y="2336873"/>
            <a:ext cx="10841119" cy="3599316"/>
          </a:xfrm>
        </p:spPr>
        <p:txBody>
          <a:bodyPr/>
          <a:lstStyle/>
          <a:p>
            <a:r>
              <a:rPr lang="en-US" dirty="0"/>
              <a:t>hierarchy of peoples worth; </a:t>
            </a:r>
          </a:p>
          <a:p>
            <a:r>
              <a:rPr lang="en-US" dirty="0"/>
              <a:t>dignity and worth of all people </a:t>
            </a:r>
          </a:p>
          <a:p>
            <a:r>
              <a:rPr lang="en-US" dirty="0"/>
              <a:t>life’s pleasures must be avoided to please God ;</a:t>
            </a:r>
          </a:p>
          <a:p>
            <a:r>
              <a:rPr lang="en-US" dirty="0"/>
              <a:t>people can enjoy life and still be good Christians </a:t>
            </a:r>
          </a:p>
          <a:p>
            <a:r>
              <a:rPr lang="en-US" dirty="0"/>
              <a:t>Accept to the human condition  ;</a:t>
            </a:r>
          </a:p>
          <a:p>
            <a:r>
              <a:rPr lang="en-US" dirty="0"/>
              <a:t>encouraged  human achievement </a:t>
            </a:r>
          </a:p>
          <a:p>
            <a:r>
              <a:rPr lang="en-US" dirty="0"/>
              <a:t>Accept church doctrine without question; each individual finds the truth for himself</a:t>
            </a:r>
          </a:p>
          <a:p>
            <a:endParaRPr lang="en-US" dirty="0"/>
          </a:p>
        </p:txBody>
      </p:sp>
    </p:spTree>
    <p:extLst>
      <p:ext uri="{BB962C8B-B14F-4D97-AF65-F5344CB8AC3E}">
        <p14:creationId xmlns:p14="http://schemas.microsoft.com/office/powerpoint/2010/main" val="22822551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F73AC9-3D7A-1549-A568-1F76155BB62D}"/>
              </a:ext>
            </a:extLst>
          </p:cNvPr>
          <p:cNvSpPr>
            <a:spLocks noGrp="1"/>
          </p:cNvSpPr>
          <p:nvPr>
            <p:ph idx="1"/>
          </p:nvPr>
        </p:nvSpPr>
        <p:spPr/>
        <p:txBody>
          <a:bodyPr>
            <a:normAutofit/>
          </a:bodyPr>
          <a:lstStyle/>
          <a:p>
            <a:r>
              <a:rPr lang="en-US" sz="3200" dirty="0"/>
              <a:t>In  Renaissance artists embraced some of the ideals of Greece and Rome in their art .they wanted their subjects to be realistic and focused on humanity and emotion </a:t>
            </a:r>
          </a:p>
          <a:p>
            <a:r>
              <a:rPr lang="en-US" sz="3200" dirty="0"/>
              <a:t>new techniques also emerged</a:t>
            </a:r>
          </a:p>
        </p:txBody>
      </p:sp>
    </p:spTree>
    <p:extLst>
      <p:ext uri="{BB962C8B-B14F-4D97-AF65-F5344CB8AC3E}">
        <p14:creationId xmlns:p14="http://schemas.microsoft.com/office/powerpoint/2010/main" val="4260043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BA68B-1EFA-D247-92C8-975172398C9B}"/>
              </a:ext>
            </a:extLst>
          </p:cNvPr>
          <p:cNvSpPr>
            <a:spLocks noGrp="1"/>
          </p:cNvSpPr>
          <p:nvPr>
            <p:ph idx="1"/>
          </p:nvPr>
        </p:nvSpPr>
        <p:spPr/>
        <p:txBody>
          <a:bodyPr>
            <a:normAutofit/>
          </a:bodyPr>
          <a:lstStyle/>
          <a:p>
            <a:r>
              <a:rPr lang="en-US" sz="3200" dirty="0"/>
              <a:t>Painting done on wet plaster became popular because it gave depth to the paintings </a:t>
            </a:r>
          </a:p>
          <a:p>
            <a:r>
              <a:rPr lang="en-US" sz="3200" dirty="0"/>
              <a:t>sculpture emphasized realism and the human form </a:t>
            </a:r>
          </a:p>
          <a:p>
            <a:r>
              <a:rPr lang="en-US" sz="3200" dirty="0"/>
              <a:t>architecture reached new heights of design</a:t>
            </a:r>
          </a:p>
        </p:txBody>
      </p:sp>
    </p:spTree>
    <p:extLst>
      <p:ext uri="{BB962C8B-B14F-4D97-AF65-F5344CB8AC3E}">
        <p14:creationId xmlns:p14="http://schemas.microsoft.com/office/powerpoint/2010/main" val="6028506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95295-697B-0B41-9FE3-57E97AB060F0}"/>
              </a:ext>
            </a:extLst>
          </p:cNvPr>
          <p:cNvSpPr>
            <a:spLocks noGrp="1"/>
          </p:cNvSpPr>
          <p:nvPr>
            <p:ph type="title"/>
          </p:nvPr>
        </p:nvSpPr>
        <p:spPr/>
        <p:txBody>
          <a:bodyPr/>
          <a:lstStyle/>
          <a:p>
            <a:r>
              <a:rPr lang="en-US" dirty="0"/>
              <a:t>Literature in Renaissance </a:t>
            </a:r>
            <a:br>
              <a:rPr lang="en-US" dirty="0"/>
            </a:br>
            <a:endParaRPr lang="en-US" dirty="0"/>
          </a:p>
        </p:txBody>
      </p:sp>
      <p:sp>
        <p:nvSpPr>
          <p:cNvPr id="3" name="Content Placeholder 2">
            <a:extLst>
              <a:ext uri="{FF2B5EF4-FFF2-40B4-BE49-F238E27FC236}">
                <a16:creationId xmlns:a16="http://schemas.microsoft.com/office/drawing/2014/main" id="{8D6DC6F7-3975-A94C-839B-51B922F0A0E8}"/>
              </a:ext>
            </a:extLst>
          </p:cNvPr>
          <p:cNvSpPr>
            <a:spLocks noGrp="1"/>
          </p:cNvSpPr>
          <p:nvPr>
            <p:ph idx="1"/>
          </p:nvPr>
        </p:nvSpPr>
        <p:spPr/>
        <p:txBody>
          <a:bodyPr>
            <a:normAutofit/>
          </a:bodyPr>
          <a:lstStyle/>
          <a:p>
            <a:r>
              <a:rPr lang="en-US" sz="3200" dirty="0"/>
              <a:t>literature is the expression of human life emotions and feelings through the medium of language</a:t>
            </a:r>
          </a:p>
          <a:p>
            <a:r>
              <a:rPr lang="en-US" sz="3200" dirty="0"/>
              <a:t> it is defined as the imaginative reconstruction of human life</a:t>
            </a:r>
          </a:p>
        </p:txBody>
      </p:sp>
    </p:spTree>
    <p:extLst>
      <p:ext uri="{BB962C8B-B14F-4D97-AF65-F5344CB8AC3E}">
        <p14:creationId xmlns:p14="http://schemas.microsoft.com/office/powerpoint/2010/main" val="175410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DFC6FF-4A20-F745-BF98-6F7FCEA7AEAF}"/>
              </a:ext>
            </a:extLst>
          </p:cNvPr>
          <p:cNvSpPr>
            <a:spLocks noGrp="1"/>
          </p:cNvSpPr>
          <p:nvPr>
            <p:ph idx="1"/>
          </p:nvPr>
        </p:nvSpPr>
        <p:spPr/>
        <p:txBody>
          <a:bodyPr>
            <a:normAutofit/>
          </a:bodyPr>
          <a:lstStyle/>
          <a:p>
            <a:r>
              <a:rPr lang="en-IN" sz="3200" dirty="0"/>
              <a:t>The Renaissance is credited with bridging the gap between the Middle Ages and modern-day civilization.</a:t>
            </a:r>
            <a:endParaRPr lang="en-US" sz="3200" dirty="0"/>
          </a:p>
        </p:txBody>
      </p:sp>
    </p:spTree>
    <p:extLst>
      <p:ext uri="{BB962C8B-B14F-4D97-AF65-F5344CB8AC3E}">
        <p14:creationId xmlns:p14="http://schemas.microsoft.com/office/powerpoint/2010/main" val="18264593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8DB38-B6F9-F942-8765-8A67AEB96CC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568E802-25A6-7C4D-A550-1F8B0FB42EB7}"/>
              </a:ext>
            </a:extLst>
          </p:cNvPr>
          <p:cNvSpPr>
            <a:spLocks noGrp="1"/>
          </p:cNvSpPr>
          <p:nvPr>
            <p:ph idx="1"/>
          </p:nvPr>
        </p:nvSpPr>
        <p:spPr/>
        <p:txBody>
          <a:bodyPr>
            <a:normAutofit/>
          </a:bodyPr>
          <a:lstStyle/>
          <a:p>
            <a:r>
              <a:rPr lang="en-US" sz="2800" dirty="0"/>
              <a:t>Drama it is a literary composition involving conflict, actions ,crisis and atmosphere</a:t>
            </a:r>
          </a:p>
          <a:p>
            <a:r>
              <a:rPr lang="en-US" sz="2800" dirty="0"/>
              <a:t> it is designed to be acted by players on stage before an audience </a:t>
            </a:r>
          </a:p>
          <a:p>
            <a:r>
              <a:rPr lang="en-US" sz="2800" dirty="0"/>
              <a:t>Important plays written during this period are Ralph Roister  </a:t>
            </a:r>
            <a:r>
              <a:rPr lang="en-US" sz="2800" dirty="0" err="1"/>
              <a:t>Doister</a:t>
            </a:r>
            <a:r>
              <a:rPr lang="en-US" sz="2800" dirty="0"/>
              <a:t> by Nicholas Udall</a:t>
            </a:r>
          </a:p>
          <a:p>
            <a:r>
              <a:rPr lang="en-US" sz="2800" dirty="0"/>
              <a:t> it is a comedy</a:t>
            </a:r>
          </a:p>
        </p:txBody>
      </p:sp>
    </p:spTree>
    <p:extLst>
      <p:ext uri="{BB962C8B-B14F-4D97-AF65-F5344CB8AC3E}">
        <p14:creationId xmlns:p14="http://schemas.microsoft.com/office/powerpoint/2010/main" val="2978217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F7B3CD-FBDF-F942-B41E-CC6BF819F724}"/>
              </a:ext>
            </a:extLst>
          </p:cNvPr>
          <p:cNvSpPr>
            <a:spLocks noGrp="1"/>
          </p:cNvSpPr>
          <p:nvPr>
            <p:ph idx="1"/>
          </p:nvPr>
        </p:nvSpPr>
        <p:spPr/>
        <p:txBody>
          <a:bodyPr>
            <a:normAutofit/>
          </a:bodyPr>
          <a:lstStyle/>
          <a:p>
            <a:r>
              <a:rPr lang="en-US" sz="2800" dirty="0" err="1"/>
              <a:t>Gorboduc</a:t>
            </a:r>
            <a:r>
              <a:rPr lang="en-US" sz="2800" dirty="0"/>
              <a:t> by Thomas Sackville tragedy </a:t>
            </a:r>
          </a:p>
          <a:p>
            <a:r>
              <a:rPr lang="en-US" sz="2800" dirty="0"/>
              <a:t>Romeo and Juliet, Hamlet, As you like it, Macbeth are  the famous plays  by William Shakespeare</a:t>
            </a:r>
          </a:p>
          <a:p>
            <a:r>
              <a:rPr lang="en-US" sz="2800" dirty="0"/>
              <a:t> The silent woman, The Alchemist are the comedies by Ben Johnson </a:t>
            </a:r>
          </a:p>
          <a:p>
            <a:r>
              <a:rPr lang="en-US" sz="2800" dirty="0"/>
              <a:t>Dr Faustus  by Christopher Marlowe (tragedy)</a:t>
            </a:r>
          </a:p>
        </p:txBody>
      </p:sp>
    </p:spTree>
    <p:extLst>
      <p:ext uri="{BB962C8B-B14F-4D97-AF65-F5344CB8AC3E}">
        <p14:creationId xmlns:p14="http://schemas.microsoft.com/office/powerpoint/2010/main" val="12632946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2EA0D-A23F-8549-81B5-E6B0961CF9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110028F-D2E8-A64B-950B-903A0B2ECB97}"/>
              </a:ext>
            </a:extLst>
          </p:cNvPr>
          <p:cNvSpPr>
            <a:spLocks noGrp="1"/>
          </p:cNvSpPr>
          <p:nvPr>
            <p:ph idx="1"/>
          </p:nvPr>
        </p:nvSpPr>
        <p:spPr/>
        <p:txBody>
          <a:bodyPr>
            <a:normAutofit fontScale="85000" lnSpcReduction="20000"/>
          </a:bodyPr>
          <a:lstStyle/>
          <a:p>
            <a:r>
              <a:rPr lang="en-IN" dirty="0"/>
              <a:t>Here are some examples of how these characteristics are illustrated in </a:t>
            </a:r>
            <a:r>
              <a:rPr lang="en-IN" i="1" dirty="0"/>
              <a:t>Hamlet</a:t>
            </a:r>
            <a:r>
              <a:rPr lang="en-IN" dirty="0"/>
              <a:t>:</a:t>
            </a:r>
          </a:p>
          <a:p>
            <a:r>
              <a:rPr lang="en-IN" b="1" dirty="0"/>
              <a:t>Classic antiquity: </a:t>
            </a:r>
            <a:r>
              <a:rPr lang="en-IN" i="1" dirty="0"/>
              <a:t>Hamlet</a:t>
            </a:r>
            <a:r>
              <a:rPr lang="en-IN" dirty="0"/>
              <a:t> has lots of references to classical Greek and Roman stories, characters, and historical events. For example, you can find a murderous king (Pyrrhus), and a queen in mourning over her murdered husband (Hecuba), which mirror the main plot points of the play.</a:t>
            </a:r>
          </a:p>
          <a:p>
            <a:r>
              <a:rPr lang="en-IN" b="1" dirty="0"/>
              <a:t>Humanist philosophy:</a:t>
            </a:r>
            <a:r>
              <a:rPr lang="en-IN" dirty="0"/>
              <a:t> In Act II, Scene 2, Line 311, Hamlet asks: "What a piece of work is a man, how noble in reason, how infinite in faculties..." In this speech, you can see a clear assertion of humanist ideas about the uniqueness and extraordinary abilities of the human mind.</a:t>
            </a:r>
          </a:p>
          <a:p>
            <a:r>
              <a:rPr lang="en-IN" b="1" dirty="0"/>
              <a:t>Religion: </a:t>
            </a:r>
            <a:r>
              <a:rPr lang="en-IN" dirty="0"/>
              <a:t>In Hamlet's most famous soliloquy, which begins, "To be or not to be...", he alludes to an unknown afterlife, "The undiscovered country...," which is a stark departure from Medieval religious ideas rooted in a strict belief that people either go to heaven or hell when they die.</a:t>
            </a:r>
          </a:p>
          <a:p>
            <a:endParaRPr lang="en-US" dirty="0"/>
          </a:p>
        </p:txBody>
      </p:sp>
    </p:spTree>
    <p:extLst>
      <p:ext uri="{BB962C8B-B14F-4D97-AF65-F5344CB8AC3E}">
        <p14:creationId xmlns:p14="http://schemas.microsoft.com/office/powerpoint/2010/main" val="689919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090AB-253F-FE43-8C99-FD734EF0609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D651844-0903-D74D-B4CF-8C802C4F7234}"/>
              </a:ext>
            </a:extLst>
          </p:cNvPr>
          <p:cNvSpPr>
            <a:spLocks noGrp="1"/>
          </p:cNvSpPr>
          <p:nvPr>
            <p:ph idx="1"/>
          </p:nvPr>
        </p:nvSpPr>
        <p:spPr/>
        <p:txBody>
          <a:bodyPr>
            <a:normAutofit fontScale="92500"/>
          </a:bodyPr>
          <a:lstStyle/>
          <a:p>
            <a:r>
              <a:rPr lang="en-IN" b="1" dirty="0"/>
              <a:t>Politics:</a:t>
            </a:r>
            <a:r>
              <a:rPr lang="en-IN" dirty="0"/>
              <a:t> There were big political changes taking place during the time that Shakespeare wrote </a:t>
            </a:r>
            <a:r>
              <a:rPr lang="en-IN" i="1" dirty="0"/>
              <a:t>Hamlet</a:t>
            </a:r>
            <a:r>
              <a:rPr lang="en-IN" dirty="0"/>
              <a:t>. This is reflected in the play by Hamlet's questioning of Claudius's right to ascend to the throne in his father's place. It was a new idea to question anything having to do with the "natural" hierarchical structures that maintained political power.</a:t>
            </a:r>
          </a:p>
          <a:p>
            <a:r>
              <a:rPr lang="en-IN" b="1" dirty="0"/>
              <a:t>Science: </a:t>
            </a:r>
            <a:r>
              <a:rPr lang="en-IN" dirty="0"/>
              <a:t>This point is illustrated by Shakespeare's use of the play-within-the play in </a:t>
            </a:r>
            <a:r>
              <a:rPr lang="en-IN" i="1" dirty="0"/>
              <a:t>Hamlet</a:t>
            </a:r>
            <a:r>
              <a:rPr lang="en-IN" dirty="0"/>
              <a:t>. Here, Prince Hamlet's play, </a:t>
            </a:r>
            <a:r>
              <a:rPr lang="en-IN" i="1" dirty="0"/>
              <a:t>The Mousetrap</a:t>
            </a:r>
            <a:r>
              <a:rPr lang="en-IN" dirty="0"/>
              <a:t>, is presented to the court supposedly as entertainment, but Hamlet's intent is to gather obvious evidence of Claudius's guilt for the murder of his father. </a:t>
            </a:r>
            <a:r>
              <a:rPr lang="en-IN"/>
              <a:t>Says Hamlet: "...the play's the thing Wherein I'll catch the conscience of the king."</a:t>
            </a:r>
          </a:p>
          <a:p>
            <a:endParaRPr lang="en-US"/>
          </a:p>
        </p:txBody>
      </p:sp>
    </p:spTree>
    <p:extLst>
      <p:ext uri="{BB962C8B-B14F-4D97-AF65-F5344CB8AC3E}">
        <p14:creationId xmlns:p14="http://schemas.microsoft.com/office/powerpoint/2010/main" val="960978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29E1B0-30FD-D947-B589-255ECA8C6EA5}"/>
              </a:ext>
            </a:extLst>
          </p:cNvPr>
          <p:cNvSpPr>
            <a:spLocks noGrp="1"/>
          </p:cNvSpPr>
          <p:nvPr>
            <p:ph idx="1"/>
          </p:nvPr>
        </p:nvSpPr>
        <p:spPr/>
        <p:txBody>
          <a:bodyPr/>
          <a:lstStyle/>
          <a:p>
            <a:r>
              <a:rPr lang="en-US" dirty="0"/>
              <a:t>Poetry it is a composition that evokes emotion and imagination by the use of vivid, intense language, usually arranged in a pattern of words or lines with regularly repeated accent or  stress. </a:t>
            </a:r>
          </a:p>
          <a:p>
            <a:r>
              <a:rPr lang="en-US" dirty="0"/>
              <a:t>Edmund Spenser wrote fairy Queen, Shepherds Calendar, Amoretti and Epithalamion</a:t>
            </a:r>
          </a:p>
          <a:p>
            <a:r>
              <a:rPr lang="en-US" dirty="0"/>
              <a:t> the Divine comedy was written by Dante</a:t>
            </a:r>
          </a:p>
        </p:txBody>
      </p:sp>
    </p:spTree>
    <p:extLst>
      <p:ext uri="{BB962C8B-B14F-4D97-AF65-F5344CB8AC3E}">
        <p14:creationId xmlns:p14="http://schemas.microsoft.com/office/powerpoint/2010/main" val="35082417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3AF1BE-916D-054E-8930-7AA13C530714}"/>
              </a:ext>
            </a:extLst>
          </p:cNvPr>
          <p:cNvSpPr>
            <a:spLocks noGrp="1"/>
          </p:cNvSpPr>
          <p:nvPr>
            <p:ph idx="1"/>
          </p:nvPr>
        </p:nvSpPr>
        <p:spPr/>
        <p:txBody>
          <a:bodyPr/>
          <a:lstStyle/>
          <a:p>
            <a:r>
              <a:rPr lang="en-US" dirty="0"/>
              <a:t>Prose</a:t>
            </a:r>
          </a:p>
          <a:p>
            <a:r>
              <a:rPr lang="en-US" dirty="0"/>
              <a:t> Praise of folly by the Erasmus. </a:t>
            </a:r>
          </a:p>
          <a:p>
            <a:r>
              <a:rPr lang="en-US" dirty="0"/>
              <a:t>Utopia by Sir Thomas More</a:t>
            </a:r>
          </a:p>
        </p:txBody>
      </p:sp>
    </p:spTree>
    <p:extLst>
      <p:ext uri="{BB962C8B-B14F-4D97-AF65-F5344CB8AC3E}">
        <p14:creationId xmlns:p14="http://schemas.microsoft.com/office/powerpoint/2010/main" val="10592517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F1631F-3730-3F48-9B8C-64F67202CA90}"/>
              </a:ext>
            </a:extLst>
          </p:cNvPr>
          <p:cNvSpPr>
            <a:spLocks noGrp="1"/>
          </p:cNvSpPr>
          <p:nvPr>
            <p:ph idx="1"/>
          </p:nvPr>
        </p:nvSpPr>
        <p:spPr/>
        <p:txBody>
          <a:bodyPr/>
          <a:lstStyle/>
          <a:p>
            <a:r>
              <a:rPr lang="en-US" dirty="0"/>
              <a:t>Conclusion </a:t>
            </a:r>
          </a:p>
          <a:p>
            <a:r>
              <a:rPr lang="en-US" dirty="0"/>
              <a:t>Renaissance  means the revival of learning and it denotes in its broadest sense the gradual enlightenment of the human mind after the darkness of the Middle Ages. Religion was dominant in </a:t>
            </a:r>
            <a:r>
              <a:rPr lang="en-US"/>
              <a:t>this Era </a:t>
            </a:r>
            <a:r>
              <a:rPr lang="en-US" dirty="0"/>
              <a:t>so most of the literary works were mainly depicting </a:t>
            </a:r>
            <a:r>
              <a:rPr lang="en-US"/>
              <a:t>religious themes.</a:t>
            </a:r>
            <a:endParaRPr lang="en-US" dirty="0"/>
          </a:p>
        </p:txBody>
      </p:sp>
    </p:spTree>
    <p:extLst>
      <p:ext uri="{BB962C8B-B14F-4D97-AF65-F5344CB8AC3E}">
        <p14:creationId xmlns:p14="http://schemas.microsoft.com/office/powerpoint/2010/main" val="19039735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CAA40C-015B-634A-85CD-7119BF1B302E}"/>
              </a:ext>
            </a:extLst>
          </p:cNvPr>
          <p:cNvSpPr>
            <a:spLocks noGrp="1"/>
          </p:cNvSpPr>
          <p:nvPr>
            <p:ph idx="1"/>
          </p:nvPr>
        </p:nvSpPr>
        <p:spPr/>
        <p:txBody>
          <a:bodyPr/>
          <a:lstStyle/>
          <a:p>
            <a:r>
              <a:rPr lang="en-US" dirty="0"/>
              <a:t>References</a:t>
            </a:r>
          </a:p>
          <a:p>
            <a:endParaRPr lang="en-US" dirty="0"/>
          </a:p>
          <a:p>
            <a:r>
              <a:rPr lang="en-US" dirty="0"/>
              <a:t>WEB SOURCES</a:t>
            </a:r>
          </a:p>
        </p:txBody>
      </p:sp>
    </p:spTree>
    <p:extLst>
      <p:ext uri="{BB962C8B-B14F-4D97-AF65-F5344CB8AC3E}">
        <p14:creationId xmlns:p14="http://schemas.microsoft.com/office/powerpoint/2010/main" val="1298444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9930FB-BBF3-F84C-9160-393FE6FBC989}"/>
              </a:ext>
            </a:extLst>
          </p:cNvPr>
          <p:cNvSpPr>
            <a:spLocks noGrp="1"/>
          </p:cNvSpPr>
          <p:nvPr>
            <p:ph idx="1"/>
          </p:nvPr>
        </p:nvSpPr>
        <p:spPr/>
        <p:txBody>
          <a:bodyPr>
            <a:normAutofit/>
          </a:bodyPr>
          <a:lstStyle/>
          <a:p>
            <a:r>
              <a:rPr lang="en-IN" sz="2800" dirty="0"/>
              <a:t>This rebirth refers to a renewal of learning, especially in terms of new beliefs and ways of doing things differently from the Middle Ages. Characteristics of the Renaissance include a renewed interest in classical antiquity; a rise in humanist philosophy (a belief in self, human worth, and individual dignity); and radical changes in ideas about religion, politics, and science.</a:t>
            </a:r>
            <a:br>
              <a:rPr lang="en-IN" sz="2800" dirty="0"/>
            </a:br>
            <a:endParaRPr lang="en-IN" sz="2800" dirty="0"/>
          </a:p>
          <a:p>
            <a:endParaRPr lang="en-US" sz="2800" dirty="0"/>
          </a:p>
        </p:txBody>
      </p:sp>
    </p:spTree>
    <p:extLst>
      <p:ext uri="{BB962C8B-B14F-4D97-AF65-F5344CB8AC3E}">
        <p14:creationId xmlns:p14="http://schemas.microsoft.com/office/powerpoint/2010/main" val="2075770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80F12F-414A-7D4B-8FC6-1F5F23B81D7D}"/>
              </a:ext>
            </a:extLst>
          </p:cNvPr>
          <p:cNvSpPr>
            <a:spLocks noGrp="1"/>
          </p:cNvSpPr>
          <p:nvPr>
            <p:ph idx="1"/>
          </p:nvPr>
        </p:nvSpPr>
        <p:spPr>
          <a:xfrm>
            <a:off x="400051" y="2336872"/>
            <a:ext cx="11167110" cy="4075357"/>
          </a:xfrm>
        </p:spPr>
        <p:txBody>
          <a:bodyPr>
            <a:noAutofit/>
          </a:bodyPr>
          <a:lstStyle/>
          <a:p>
            <a:r>
              <a:rPr lang="en-IN" sz="2800" dirty="0"/>
              <a:t>The Renaissance was a cultural movement that profoundly affected European intellectual life in the early  modern period. Beginning in Italy, and spreading to the rest of Europe by the 16th century, its influence was felt in </a:t>
            </a:r>
            <a:r>
              <a:rPr lang="en-IN" sz="2800" dirty="0">
                <a:hlinkClick r:id="rId2" tooltip="Renaissance art"/>
              </a:rPr>
              <a:t>art</a:t>
            </a:r>
            <a:r>
              <a:rPr lang="en-IN" sz="2800" dirty="0"/>
              <a:t>, </a:t>
            </a:r>
            <a:r>
              <a:rPr lang="en-IN" sz="2800" dirty="0">
                <a:hlinkClick r:id="rId3" tooltip="Renaissance architecture"/>
              </a:rPr>
              <a:t>architecture</a:t>
            </a:r>
            <a:r>
              <a:rPr lang="en-IN" sz="2800" dirty="0"/>
              <a:t>, </a:t>
            </a:r>
            <a:r>
              <a:rPr lang="en-IN" sz="2800" dirty="0">
                <a:hlinkClick r:id="rId4" tooltip="Renaissance philosophy"/>
              </a:rPr>
              <a:t>philosophy</a:t>
            </a:r>
            <a:r>
              <a:rPr lang="en-IN" sz="2800" dirty="0"/>
              <a:t>, </a:t>
            </a:r>
            <a:r>
              <a:rPr lang="en-IN" sz="2800" dirty="0">
                <a:hlinkClick r:id="rId5" tooltip="Renaissance literature"/>
              </a:rPr>
              <a:t>literature</a:t>
            </a:r>
            <a:r>
              <a:rPr lang="en-IN" sz="2800" dirty="0"/>
              <a:t>, </a:t>
            </a:r>
            <a:r>
              <a:rPr lang="en-IN" sz="2800" dirty="0">
                <a:hlinkClick r:id="rId6" tooltip="Renaissance music"/>
              </a:rPr>
              <a:t>music</a:t>
            </a:r>
            <a:r>
              <a:rPr lang="en-IN" sz="2800" dirty="0"/>
              <a:t>, </a:t>
            </a:r>
            <a:r>
              <a:rPr lang="en-IN" sz="2800" dirty="0">
                <a:hlinkClick r:id="rId7" tooltip="History of science in the Renaissance"/>
              </a:rPr>
              <a:t>science</a:t>
            </a:r>
            <a:r>
              <a:rPr lang="en-IN" sz="2800" dirty="0"/>
              <a:t> </a:t>
            </a:r>
          </a:p>
          <a:p>
            <a:r>
              <a:rPr lang="en-IN" sz="2800" dirty="0"/>
              <a:t>and </a:t>
            </a:r>
            <a:r>
              <a:rPr lang="en-IN" sz="2800" dirty="0">
                <a:hlinkClick r:id="rId8" tooltip="Renaissance technology"/>
              </a:rPr>
              <a:t>technology</a:t>
            </a:r>
            <a:r>
              <a:rPr lang="en-IN" sz="2800" dirty="0"/>
              <a:t>, politics, religion, and other aspects of intellectual inquiry.</a:t>
            </a:r>
            <a:endParaRPr lang="en-US" sz="2800" dirty="0"/>
          </a:p>
        </p:txBody>
      </p:sp>
    </p:spTree>
    <p:extLst>
      <p:ext uri="{BB962C8B-B14F-4D97-AF65-F5344CB8AC3E}">
        <p14:creationId xmlns:p14="http://schemas.microsoft.com/office/powerpoint/2010/main" val="265418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352C82-2514-F446-B32B-F6C4197F8E9D}"/>
              </a:ext>
            </a:extLst>
          </p:cNvPr>
          <p:cNvSpPr>
            <a:spLocks noGrp="1"/>
          </p:cNvSpPr>
          <p:nvPr>
            <p:ph idx="1"/>
          </p:nvPr>
        </p:nvSpPr>
        <p:spPr/>
        <p:txBody>
          <a:bodyPr>
            <a:normAutofit/>
          </a:bodyPr>
          <a:lstStyle/>
          <a:p>
            <a:r>
              <a:rPr lang="en-US" sz="3200" dirty="0"/>
              <a:t>People lost the faith in the church and began to put more focus on human beings</a:t>
            </a:r>
          </a:p>
        </p:txBody>
      </p:sp>
    </p:spTree>
    <p:extLst>
      <p:ext uri="{BB962C8B-B14F-4D97-AF65-F5344CB8AC3E}">
        <p14:creationId xmlns:p14="http://schemas.microsoft.com/office/powerpoint/2010/main" val="281808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AF612B-82B2-7C46-A3F4-4A8C06A9E8C3}"/>
              </a:ext>
            </a:extLst>
          </p:cNvPr>
          <p:cNvSpPr>
            <a:spLocks noGrp="1"/>
          </p:cNvSpPr>
          <p:nvPr>
            <p:ph idx="1"/>
          </p:nvPr>
        </p:nvSpPr>
        <p:spPr/>
        <p:txBody>
          <a:bodyPr>
            <a:normAutofit/>
          </a:bodyPr>
          <a:lstStyle/>
          <a:p>
            <a:r>
              <a:rPr lang="en-US" sz="2800" dirty="0"/>
              <a:t>Renaissance began as a revival of interest in the literature and culture of ancient Greece and Rome. It’s emphasis was on the richness of earthly life and on human achievements.</a:t>
            </a:r>
          </a:p>
        </p:txBody>
      </p:sp>
    </p:spTree>
    <p:extLst>
      <p:ext uri="{BB962C8B-B14F-4D97-AF65-F5344CB8AC3E}">
        <p14:creationId xmlns:p14="http://schemas.microsoft.com/office/powerpoint/2010/main" val="2468310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5D99F7-138B-E242-A411-32CEA462BB86}"/>
              </a:ext>
            </a:extLst>
          </p:cNvPr>
          <p:cNvSpPr>
            <a:spLocks noGrp="1"/>
          </p:cNvSpPr>
          <p:nvPr>
            <p:ph idx="1"/>
          </p:nvPr>
        </p:nvSpPr>
        <p:spPr/>
        <p:txBody>
          <a:bodyPr>
            <a:normAutofit/>
          </a:bodyPr>
          <a:lstStyle/>
          <a:p>
            <a:r>
              <a:rPr lang="en-US" sz="3200" dirty="0"/>
              <a:t>Result of the Renaissance spirit was a brilliant period of creativity in the arts.</a:t>
            </a:r>
          </a:p>
        </p:txBody>
      </p:sp>
    </p:spTree>
    <p:extLst>
      <p:ext uri="{BB962C8B-B14F-4D97-AF65-F5344CB8AC3E}">
        <p14:creationId xmlns:p14="http://schemas.microsoft.com/office/powerpoint/2010/main" val="774924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FA04D0-41BF-4243-A70B-4E3F2694FB24}"/>
              </a:ext>
            </a:extLst>
          </p:cNvPr>
          <p:cNvSpPr>
            <a:spLocks noGrp="1"/>
          </p:cNvSpPr>
          <p:nvPr>
            <p:ph idx="1"/>
          </p:nvPr>
        </p:nvSpPr>
        <p:spPr/>
        <p:txBody>
          <a:bodyPr>
            <a:normAutofit/>
          </a:bodyPr>
          <a:lstStyle/>
          <a:p>
            <a:r>
              <a:rPr lang="en-US" sz="3200" dirty="0"/>
              <a:t>Fall of Constantinople (1381) caused revival of learning throughout Europe</a:t>
            </a:r>
          </a:p>
        </p:txBody>
      </p:sp>
    </p:spTree>
    <p:extLst>
      <p:ext uri="{BB962C8B-B14F-4D97-AF65-F5344CB8AC3E}">
        <p14:creationId xmlns:p14="http://schemas.microsoft.com/office/powerpoint/2010/main" val="2336078928"/>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{FB528F1C-A3B9-9042-996D-B32B7E084D4E}tf10001057</Template>
  <TotalTime>253</TotalTime>
  <Words>1412</Words>
  <Application>Microsoft Macintosh PowerPoint</Application>
  <PresentationFormat>Widescreen</PresentationFormat>
  <Paragraphs>89</Paragraphs>
  <Slides>37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Trebuchet MS</vt:lpstr>
      <vt:lpstr>Berlin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Literature in Renaissance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14</cp:revision>
  <dcterms:created xsi:type="dcterms:W3CDTF">2021-01-13T13:06:27Z</dcterms:created>
  <dcterms:modified xsi:type="dcterms:W3CDTF">2021-01-14T12:52:09Z</dcterms:modified>
</cp:coreProperties>
</file>