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8"/>
  </p:notesMasterIdLst>
  <p:sldIdLst>
    <p:sldId id="278" r:id="rId2"/>
    <p:sldId id="263" r:id="rId3"/>
    <p:sldId id="262" r:id="rId4"/>
    <p:sldId id="257" r:id="rId5"/>
    <p:sldId id="273" r:id="rId6"/>
    <p:sldId id="264" r:id="rId7"/>
    <p:sldId id="258" r:id="rId8"/>
    <p:sldId id="274" r:id="rId9"/>
    <p:sldId id="259" r:id="rId10"/>
    <p:sldId id="275" r:id="rId11"/>
    <p:sldId id="260" r:id="rId12"/>
    <p:sldId id="276" r:id="rId13"/>
    <p:sldId id="261" r:id="rId14"/>
    <p:sldId id="279" r:id="rId15"/>
    <p:sldId id="280" r:id="rId16"/>
    <p:sldId id="28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41"/>
  </p:normalViewPr>
  <p:slideViewPr>
    <p:cSldViewPr snapToGrid="0" snapToObjects="1">
      <p:cViewPr varScale="1">
        <p:scale>
          <a:sx n="121" d="100"/>
          <a:sy n="121" d="100"/>
        </p:scale>
        <p:origin x="200" y="344"/>
      </p:cViewPr>
      <p:guideLst/>
    </p:cSldViewPr>
  </p:slideViewPr>
  <p:notesTextViewPr>
    <p:cViewPr>
      <p:scale>
        <a:sx n="1" d="1"/>
        <a:sy n="1" d="1"/>
      </p:scale>
      <p:origin x="0" y="0"/>
    </p:cViewPr>
  </p:notesTextViewPr>
  <p:notesViewPr>
    <p:cSldViewPr snapToGrid="0" snapToObjects="1">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68AF2-FA80-B34F-9B11-DB47B290A87D}" type="datetimeFigureOut">
              <a:rPr lang="en-US" smtClean="0"/>
              <a:t>1/15/21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0BCCF-D51F-2A4B-8B24-FB27F07E01E4}" type="slidenum">
              <a:rPr lang="en-US" smtClean="0"/>
              <a:t>‹#›</a:t>
            </a:fld>
            <a:endParaRPr lang="en-US"/>
          </a:p>
        </p:txBody>
      </p:sp>
    </p:spTree>
    <p:extLst>
      <p:ext uri="{BB962C8B-B14F-4D97-AF65-F5344CB8AC3E}">
        <p14:creationId xmlns:p14="http://schemas.microsoft.com/office/powerpoint/2010/main" val="2472006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311106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C33E0AC-C281-E84C-AA6D-2E6AD621D6FA}" type="datetimeFigureOut">
              <a:rPr lang="en-US" smtClean="0"/>
              <a:t>1/15/21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28843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311674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2719819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858354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33E0AC-C281-E84C-AA6D-2E6AD621D6FA}" type="datetimeFigureOut">
              <a:rPr lang="en-US" smtClean="0"/>
              <a:t>1/15/21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966314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33E0AC-C281-E84C-AA6D-2E6AD621D6FA}" type="datetimeFigureOut">
              <a:rPr lang="en-US" smtClean="0"/>
              <a:t>1/15/21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223264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237265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5781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2455231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33E0AC-C281-E84C-AA6D-2E6AD621D6FA}"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312536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C33E0AC-C281-E84C-AA6D-2E6AD621D6FA}" type="datetimeFigureOut">
              <a:rPr lang="en-US" smtClean="0"/>
              <a:t>1/15/21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35469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C33E0AC-C281-E84C-AA6D-2E6AD621D6FA}" type="datetimeFigureOut">
              <a:rPr lang="en-US" smtClean="0"/>
              <a:t>1/15/21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180465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C33E0AC-C281-E84C-AA6D-2E6AD621D6FA}" type="datetimeFigureOut">
              <a:rPr lang="en-US" smtClean="0"/>
              <a:t>1/15/21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343961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3E0AC-C281-E84C-AA6D-2E6AD621D6FA}" type="datetimeFigureOut">
              <a:rPr lang="en-US" smtClean="0"/>
              <a:t>1/15/21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49566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C33E0AC-C281-E84C-AA6D-2E6AD621D6FA}" type="datetimeFigureOut">
              <a:rPr lang="en-US" smtClean="0"/>
              <a:t>1/15/21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226783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C33E0AC-C281-E84C-AA6D-2E6AD621D6FA}" type="datetimeFigureOut">
              <a:rPr lang="en-US" smtClean="0"/>
              <a:t>1/15/21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FAAF84-C78D-704C-A171-47DF5BC68AE5}" type="slidenum">
              <a:rPr lang="en-US" smtClean="0"/>
              <a:t>‹#›</a:t>
            </a:fld>
            <a:endParaRPr lang="en-US"/>
          </a:p>
        </p:txBody>
      </p:sp>
    </p:spTree>
    <p:extLst>
      <p:ext uri="{BB962C8B-B14F-4D97-AF65-F5344CB8AC3E}">
        <p14:creationId xmlns:p14="http://schemas.microsoft.com/office/powerpoint/2010/main" val="3661641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C33E0AC-C281-E84C-AA6D-2E6AD621D6FA}" type="datetimeFigureOut">
              <a:rPr lang="en-US" smtClean="0"/>
              <a:t>1/15/21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DFAAF84-C78D-704C-A171-47DF5BC68AE5}" type="slidenum">
              <a:rPr lang="en-US" smtClean="0"/>
              <a:t>‹#›</a:t>
            </a:fld>
            <a:endParaRPr lang="en-US"/>
          </a:p>
        </p:txBody>
      </p:sp>
    </p:spTree>
    <p:extLst>
      <p:ext uri="{BB962C8B-B14F-4D97-AF65-F5344CB8AC3E}">
        <p14:creationId xmlns:p14="http://schemas.microsoft.com/office/powerpoint/2010/main" val="9376044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699C3-CD26-C147-9EF5-3B1B6CC2599A}"/>
              </a:ext>
            </a:extLst>
          </p:cNvPr>
          <p:cNvSpPr>
            <a:spLocks noGrp="1"/>
          </p:cNvSpPr>
          <p:nvPr>
            <p:ph type="title"/>
          </p:nvPr>
        </p:nvSpPr>
        <p:spPr/>
        <p:txBody>
          <a:bodyPr>
            <a:normAutofit fontScale="90000"/>
          </a:bodyPr>
          <a:lstStyle/>
          <a:p>
            <a:r>
              <a:rPr lang="en-US" sz="5400" dirty="0">
                <a:solidFill>
                  <a:schemeClr val="accent5">
                    <a:lumMod val="75000"/>
                  </a:schemeClr>
                </a:solidFill>
                <a:latin typeface="Franklin Gothic Medium" panose="020B0603020102020204" pitchFamily="34" charset="0"/>
              </a:rPr>
              <a:t>      AMITAV GHOSH</a:t>
            </a:r>
            <a:br>
              <a:rPr lang="en-US" sz="5400" dirty="0">
                <a:latin typeface="Franklin Gothic Medium" panose="020B0603020102020204" pitchFamily="34" charset="0"/>
              </a:rPr>
            </a:br>
            <a:r>
              <a:rPr lang="en-US" sz="5400" dirty="0">
                <a:latin typeface="Franklin Gothic Medium" panose="020B0603020102020204" pitchFamily="34" charset="0"/>
              </a:rPr>
              <a:t> </a:t>
            </a:r>
            <a:endParaRPr lang="en-US" dirty="0"/>
          </a:p>
        </p:txBody>
      </p:sp>
      <p:sp>
        <p:nvSpPr>
          <p:cNvPr id="3" name="Content Placeholder 2">
            <a:extLst>
              <a:ext uri="{FF2B5EF4-FFF2-40B4-BE49-F238E27FC236}">
                <a16:creationId xmlns:a16="http://schemas.microsoft.com/office/drawing/2014/main" id="{A810533F-27F9-E443-ACB2-5C84598DA82C}"/>
              </a:ext>
            </a:extLst>
          </p:cNvPr>
          <p:cNvSpPr>
            <a:spLocks noGrp="1"/>
          </p:cNvSpPr>
          <p:nvPr>
            <p:ph idx="1"/>
          </p:nvPr>
        </p:nvSpPr>
        <p:spPr>
          <a:xfrm>
            <a:off x="3609428" y="2286001"/>
            <a:ext cx="4826000" cy="3593591"/>
          </a:xfrm>
        </p:spPr>
        <p:txBody>
          <a:bodyPr>
            <a:normAutofit/>
          </a:bodyPr>
          <a:lstStyle/>
          <a:p>
            <a:endParaRPr lang="en-US" sz="4000" dirty="0">
              <a:latin typeface="Franklin Gothic Medium" panose="020B0603020102020204" pitchFamily="34" charset="0"/>
            </a:endParaRPr>
          </a:p>
        </p:txBody>
      </p:sp>
      <p:pic>
        <p:nvPicPr>
          <p:cNvPr id="5" name="Picture 4">
            <a:extLst>
              <a:ext uri="{FF2B5EF4-FFF2-40B4-BE49-F238E27FC236}">
                <a16:creationId xmlns:a16="http://schemas.microsoft.com/office/drawing/2014/main" id="{CFCBE3B2-C8DC-324C-B1ED-19F1BD3B0DE9}"/>
              </a:ext>
            </a:extLst>
          </p:cNvPr>
          <p:cNvPicPr>
            <a:picLocks noChangeAspect="1"/>
          </p:cNvPicPr>
          <p:nvPr/>
        </p:nvPicPr>
        <p:blipFill>
          <a:blip r:embed="rId2"/>
          <a:stretch>
            <a:fillRect/>
          </a:stretch>
        </p:blipFill>
        <p:spPr>
          <a:xfrm>
            <a:off x="3609428" y="2260092"/>
            <a:ext cx="4826000" cy="3619500"/>
          </a:xfrm>
          <a:prstGeom prst="rect">
            <a:avLst/>
          </a:prstGeom>
        </p:spPr>
      </p:pic>
    </p:spTree>
    <p:extLst>
      <p:ext uri="{BB962C8B-B14F-4D97-AF65-F5344CB8AC3E}">
        <p14:creationId xmlns:p14="http://schemas.microsoft.com/office/powerpoint/2010/main" val="233243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9081AC-F682-3245-8237-2524340C1F18}"/>
              </a:ext>
            </a:extLst>
          </p:cNvPr>
          <p:cNvSpPr>
            <a:spLocks noGrp="1"/>
          </p:cNvSpPr>
          <p:nvPr>
            <p:ph idx="1"/>
          </p:nvPr>
        </p:nvSpPr>
        <p:spPr/>
        <p:txBody>
          <a:bodyPr>
            <a:normAutofit/>
          </a:bodyPr>
          <a:lstStyle/>
          <a:p>
            <a:r>
              <a:rPr lang="en-IN" sz="2800" dirty="0">
                <a:solidFill>
                  <a:schemeClr val="tx1"/>
                </a:solidFill>
                <a:latin typeface="Franklin Gothic Medium" panose="020B0603020102020204" pitchFamily="34" charset="0"/>
              </a:rPr>
              <a:t>His subsequent novels included </a:t>
            </a:r>
            <a:r>
              <a:rPr lang="en-IN" sz="2800" i="1" dirty="0">
                <a:solidFill>
                  <a:schemeClr val="tx1"/>
                </a:solidFill>
                <a:latin typeface="Franklin Gothic Medium" panose="020B0603020102020204" pitchFamily="34" charset="0"/>
              </a:rPr>
              <a:t>The Glass Palace</a:t>
            </a:r>
            <a:r>
              <a:rPr lang="en-IN" sz="2800" dirty="0">
                <a:solidFill>
                  <a:schemeClr val="tx1"/>
                </a:solidFill>
                <a:latin typeface="Franklin Gothic Medium" panose="020B0603020102020204" pitchFamily="34" charset="0"/>
              </a:rPr>
              <a:t> (2000), a familial history centred on Burma (Myanmar) between its occupation by the British in 1885 through its independence after World War II and into the late 20th century, and </a:t>
            </a:r>
            <a:r>
              <a:rPr lang="en-IN" sz="2800" i="1" dirty="0">
                <a:solidFill>
                  <a:schemeClr val="tx1"/>
                </a:solidFill>
                <a:latin typeface="Franklin Gothic Medium" panose="020B0603020102020204" pitchFamily="34" charset="0"/>
              </a:rPr>
              <a:t>The Hungry Tide</a:t>
            </a:r>
            <a:r>
              <a:rPr lang="en-IN" sz="2800" dirty="0">
                <a:solidFill>
                  <a:schemeClr val="tx1"/>
                </a:solidFill>
                <a:latin typeface="Franklin Gothic Medium" panose="020B0603020102020204" pitchFamily="34" charset="0"/>
              </a:rPr>
              <a:t> (2004), set in Bengal and featuring American and Indian characters.</a:t>
            </a:r>
            <a:endParaRPr lang="en-US" sz="28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401779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2BA9A6-63EE-0544-9285-B9610B6CCB5F}"/>
              </a:ext>
            </a:extLst>
          </p:cNvPr>
          <p:cNvSpPr>
            <a:spLocks noGrp="1"/>
          </p:cNvSpPr>
          <p:nvPr>
            <p:ph idx="1"/>
          </p:nvPr>
        </p:nvSpPr>
        <p:spPr>
          <a:xfrm>
            <a:off x="1251678" y="2286001"/>
            <a:ext cx="10178322" cy="3957144"/>
          </a:xfrm>
        </p:spPr>
        <p:txBody>
          <a:bodyPr>
            <a:noAutofit/>
          </a:bodyPr>
          <a:lstStyle/>
          <a:p>
            <a:r>
              <a:rPr lang="en-IN" sz="2800" dirty="0">
                <a:solidFill>
                  <a:schemeClr val="tx1"/>
                </a:solidFill>
                <a:latin typeface="Franklin Gothic Medium" panose="020B0603020102020204" pitchFamily="34" charset="0"/>
              </a:rPr>
              <a:t>With </a:t>
            </a:r>
            <a:r>
              <a:rPr lang="en-IN" sz="2800" i="1" dirty="0">
                <a:solidFill>
                  <a:schemeClr val="tx1"/>
                </a:solidFill>
                <a:latin typeface="Franklin Gothic Medium" panose="020B0603020102020204" pitchFamily="34" charset="0"/>
              </a:rPr>
              <a:t>Sea of Poppies</a:t>
            </a:r>
            <a:r>
              <a:rPr lang="en-IN" sz="2800" dirty="0">
                <a:solidFill>
                  <a:schemeClr val="tx1"/>
                </a:solidFill>
                <a:latin typeface="Franklin Gothic Medium" panose="020B0603020102020204" pitchFamily="34" charset="0"/>
              </a:rPr>
              <a:t> (2009)—a novel that describes individuals on the </a:t>
            </a:r>
            <a:r>
              <a:rPr lang="en-IN" sz="2800" i="1" dirty="0">
                <a:solidFill>
                  <a:schemeClr val="tx1"/>
                </a:solidFill>
                <a:latin typeface="Franklin Gothic Medium" panose="020B0603020102020204" pitchFamily="34" charset="0"/>
              </a:rPr>
              <a:t>Ibis</a:t>
            </a:r>
            <a:r>
              <a:rPr lang="en-IN" sz="2800" dirty="0">
                <a:solidFill>
                  <a:schemeClr val="tx1"/>
                </a:solidFill>
                <a:latin typeface="Franklin Gothic Medium" panose="020B0603020102020204" pitchFamily="34" charset="0"/>
              </a:rPr>
              <a:t>, a ship on the seas of Southeast Asia carrying coolies (indentured labourers) and opium—Ghosh turned away from his earlier novels’ formal experimentation and toward a more traditional form of storytelling. </a:t>
            </a:r>
            <a:r>
              <a:rPr lang="en-IN" sz="2800" i="1" dirty="0">
                <a:solidFill>
                  <a:schemeClr val="tx1"/>
                </a:solidFill>
                <a:latin typeface="Franklin Gothic Medium" panose="020B0603020102020204" pitchFamily="34" charset="0"/>
              </a:rPr>
              <a:t>Sea of Poppies</a:t>
            </a:r>
            <a:r>
              <a:rPr lang="en-IN" sz="2800" dirty="0">
                <a:solidFill>
                  <a:schemeClr val="tx1"/>
                </a:solidFill>
                <a:latin typeface="Franklin Gothic Medium" panose="020B0603020102020204" pitchFamily="34" charset="0"/>
              </a:rPr>
              <a:t> was the first book in the Ibis trilogy, which takes place shortly before and during the first Opium war. The historical series also included </a:t>
            </a:r>
            <a:r>
              <a:rPr lang="en-IN" sz="2800" i="1" dirty="0">
                <a:solidFill>
                  <a:schemeClr val="tx1"/>
                </a:solidFill>
                <a:latin typeface="Franklin Gothic Medium" panose="020B0603020102020204" pitchFamily="34" charset="0"/>
              </a:rPr>
              <a:t>River of Smoke</a:t>
            </a:r>
            <a:r>
              <a:rPr lang="en-IN" sz="2800" dirty="0">
                <a:solidFill>
                  <a:schemeClr val="tx1"/>
                </a:solidFill>
                <a:latin typeface="Franklin Gothic Medium" panose="020B0603020102020204" pitchFamily="34" charset="0"/>
              </a:rPr>
              <a:t> (2011) and </a:t>
            </a:r>
            <a:r>
              <a:rPr lang="en-IN" sz="2800" i="1" dirty="0">
                <a:solidFill>
                  <a:schemeClr val="tx1"/>
                </a:solidFill>
                <a:latin typeface="Franklin Gothic Medium" panose="020B0603020102020204" pitchFamily="34" charset="0"/>
              </a:rPr>
              <a:t>Flood of Fire</a:t>
            </a:r>
            <a:r>
              <a:rPr lang="en-IN" sz="2800" dirty="0">
                <a:solidFill>
                  <a:schemeClr val="tx1"/>
                </a:solidFill>
                <a:latin typeface="Franklin Gothic Medium" panose="020B0603020102020204" pitchFamily="34" charset="0"/>
              </a:rPr>
              <a:t> (2015). </a:t>
            </a:r>
            <a:endParaRPr lang="en-US" sz="28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1863135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B7204-16FD-7341-B8D7-9861F76480C0}"/>
              </a:ext>
            </a:extLst>
          </p:cNvPr>
          <p:cNvSpPr>
            <a:spLocks noGrp="1"/>
          </p:cNvSpPr>
          <p:nvPr>
            <p:ph idx="1"/>
          </p:nvPr>
        </p:nvSpPr>
        <p:spPr>
          <a:xfrm>
            <a:off x="838200" y="1825625"/>
            <a:ext cx="10515600" cy="2515147"/>
          </a:xfrm>
        </p:spPr>
        <p:txBody>
          <a:bodyPr>
            <a:normAutofit lnSpcReduction="10000"/>
          </a:bodyPr>
          <a:lstStyle/>
          <a:p>
            <a:r>
              <a:rPr lang="en-IN" sz="3200" dirty="0">
                <a:solidFill>
                  <a:schemeClr val="tx1"/>
                </a:solidFill>
                <a:latin typeface="Franklin Gothic Medium" panose="020B0603020102020204" pitchFamily="34" charset="0"/>
              </a:rPr>
              <a:t>Drawing inspiration from a myth involving the snake goddess </a:t>
            </a:r>
            <a:r>
              <a:rPr lang="en-IN" sz="3200" dirty="0" err="1">
                <a:solidFill>
                  <a:schemeClr val="tx1"/>
                </a:solidFill>
                <a:latin typeface="Franklin Gothic Medium" panose="020B0603020102020204" pitchFamily="34" charset="0"/>
              </a:rPr>
              <a:t>Manasa</a:t>
            </a:r>
            <a:r>
              <a:rPr lang="en-IN" sz="3200" dirty="0">
                <a:solidFill>
                  <a:schemeClr val="tx1"/>
                </a:solidFill>
                <a:latin typeface="Franklin Gothic Medium" panose="020B0603020102020204" pitchFamily="34" charset="0"/>
              </a:rPr>
              <a:t> Devi, Ghosh wrote </a:t>
            </a:r>
            <a:r>
              <a:rPr lang="en-IN" sz="3200" i="1" dirty="0">
                <a:solidFill>
                  <a:schemeClr val="tx1"/>
                </a:solidFill>
                <a:latin typeface="Franklin Gothic Medium" panose="020B0603020102020204" pitchFamily="34" charset="0"/>
              </a:rPr>
              <a:t>Gun Island</a:t>
            </a:r>
            <a:r>
              <a:rPr lang="en-IN" sz="3200" dirty="0">
                <a:solidFill>
                  <a:schemeClr val="tx1"/>
                </a:solidFill>
                <a:latin typeface="Franklin Gothic Medium" panose="020B0603020102020204" pitchFamily="34" charset="0"/>
              </a:rPr>
              <a:t> (2019), about a rare-book dealer who undertakes a journey in which he must face issues of his past as well as climate change.</a:t>
            </a:r>
            <a:endParaRPr lang="en-US" sz="32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2555564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0F462-C4FA-3B4B-9337-484818FD726B}"/>
              </a:ext>
            </a:extLst>
          </p:cNvPr>
          <p:cNvSpPr>
            <a:spLocks noGrp="1"/>
          </p:cNvSpPr>
          <p:nvPr>
            <p:ph idx="1"/>
          </p:nvPr>
        </p:nvSpPr>
        <p:spPr/>
        <p:txBody>
          <a:bodyPr>
            <a:normAutofit/>
          </a:bodyPr>
          <a:lstStyle/>
          <a:p>
            <a:r>
              <a:rPr lang="en-IN" sz="2400" dirty="0">
                <a:solidFill>
                  <a:schemeClr val="tx1"/>
                </a:solidFill>
                <a:latin typeface="Franklin Gothic Medium" panose="020B0603020102020204" pitchFamily="34" charset="0"/>
              </a:rPr>
              <a:t>Ghosh also wrote </a:t>
            </a:r>
            <a:r>
              <a:rPr lang="en-IN" sz="2400" i="1" dirty="0">
                <a:solidFill>
                  <a:schemeClr val="tx1"/>
                </a:solidFill>
                <a:latin typeface="Franklin Gothic Medium" panose="020B0603020102020204" pitchFamily="34" charset="0"/>
              </a:rPr>
              <a:t>In an Antique Land</a:t>
            </a:r>
            <a:r>
              <a:rPr lang="en-IN" sz="2400" dirty="0">
                <a:solidFill>
                  <a:schemeClr val="tx1"/>
                </a:solidFill>
                <a:latin typeface="Franklin Gothic Medium" panose="020B0603020102020204" pitchFamily="34" charset="0"/>
              </a:rPr>
              <a:t> (1992), a book that straddles several genres—travel writing, autobiography, memoir—and blurs fiction and nonfiction. In it Ghosh described his experiences in a rural Egyptian village in the early 1980s, when he went there as an academic researcher, and in the late 1980s, when he returned there. His nonfiction works included </a:t>
            </a:r>
            <a:r>
              <a:rPr lang="en-IN" sz="2400" i="1" dirty="0">
                <a:solidFill>
                  <a:schemeClr val="tx1"/>
                </a:solidFill>
                <a:latin typeface="Franklin Gothic Medium" panose="020B0603020102020204" pitchFamily="34" charset="0"/>
              </a:rPr>
              <a:t>Dancing in Cambodia, at Large in Burma</a:t>
            </a:r>
            <a:r>
              <a:rPr lang="en-IN" sz="2400" dirty="0">
                <a:solidFill>
                  <a:schemeClr val="tx1"/>
                </a:solidFill>
                <a:latin typeface="Franklin Gothic Medium" panose="020B0603020102020204" pitchFamily="34" charset="0"/>
              </a:rPr>
              <a:t> (1998), </a:t>
            </a:r>
            <a:r>
              <a:rPr lang="en-IN" sz="2400" i="1" dirty="0">
                <a:solidFill>
                  <a:schemeClr val="tx1"/>
                </a:solidFill>
                <a:latin typeface="Franklin Gothic Medium" panose="020B0603020102020204" pitchFamily="34" charset="0"/>
              </a:rPr>
              <a:t>The Imam and the Indian</a:t>
            </a:r>
            <a:r>
              <a:rPr lang="en-IN" sz="2400" dirty="0">
                <a:solidFill>
                  <a:schemeClr val="tx1"/>
                </a:solidFill>
                <a:latin typeface="Franklin Gothic Medium" panose="020B0603020102020204" pitchFamily="34" charset="0"/>
              </a:rPr>
              <a:t> (2002), and </a:t>
            </a:r>
            <a:r>
              <a:rPr lang="en-IN" sz="2400" i="1" dirty="0">
                <a:solidFill>
                  <a:schemeClr val="tx1"/>
                </a:solidFill>
                <a:latin typeface="Franklin Gothic Medium" panose="020B0603020102020204" pitchFamily="34" charset="0"/>
              </a:rPr>
              <a:t>Incendiary Circumstances: A Chronicle of the Turmoil of Our Times</a:t>
            </a:r>
            <a:r>
              <a:rPr lang="en-IN" sz="2400" dirty="0">
                <a:solidFill>
                  <a:schemeClr val="tx1"/>
                </a:solidFill>
                <a:latin typeface="Franklin Gothic Medium" panose="020B0603020102020204" pitchFamily="34" charset="0"/>
              </a:rPr>
              <a:t> (2005).</a:t>
            </a:r>
            <a:endParaRPr lang="en-US" sz="24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795587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2F652E-821D-4D43-A440-9697D9285DE2}"/>
              </a:ext>
            </a:extLst>
          </p:cNvPr>
          <p:cNvSpPr>
            <a:spLocks noGrp="1"/>
          </p:cNvSpPr>
          <p:nvPr>
            <p:ph idx="1"/>
          </p:nvPr>
        </p:nvSpPr>
        <p:spPr/>
        <p:txBody>
          <a:bodyPr>
            <a:noAutofit/>
          </a:bodyPr>
          <a:lstStyle/>
          <a:p>
            <a:r>
              <a:rPr lang="en-IN" i="1" dirty="0">
                <a:solidFill>
                  <a:schemeClr val="tx1"/>
                </a:solidFill>
                <a:latin typeface="Franklin Gothic Medium" panose="020B0603020102020204" pitchFamily="34" charset="0"/>
              </a:rPr>
              <a:t>CONCLUSION</a:t>
            </a:r>
          </a:p>
          <a:p>
            <a:r>
              <a:rPr lang="en-IN" sz="3200" i="1" dirty="0">
                <a:solidFill>
                  <a:schemeClr val="tx1"/>
                </a:solidFill>
                <a:latin typeface="Franklin Gothic Medium" panose="020B0603020102020204" pitchFamily="34" charset="0"/>
              </a:rPr>
              <a:t>The Circle of Reason,</a:t>
            </a:r>
            <a:r>
              <a:rPr lang="en-IN" sz="3200" dirty="0">
                <a:solidFill>
                  <a:schemeClr val="tx1"/>
                </a:solidFill>
                <a:latin typeface="Franklin Gothic Medium" panose="020B0603020102020204" pitchFamily="34" charset="0"/>
              </a:rPr>
              <a:t> </a:t>
            </a:r>
            <a:r>
              <a:rPr lang="en-IN" sz="3200" i="1" dirty="0">
                <a:solidFill>
                  <a:schemeClr val="tx1"/>
                </a:solidFill>
                <a:latin typeface="Franklin Gothic Medium" panose="020B0603020102020204" pitchFamily="34" charset="0"/>
              </a:rPr>
              <a:t>The Shadow Lines,</a:t>
            </a:r>
            <a:r>
              <a:rPr lang="en-IN" sz="3200" dirty="0">
                <a:solidFill>
                  <a:schemeClr val="tx1"/>
                </a:solidFill>
                <a:latin typeface="Franklin Gothic Medium" panose="020B0603020102020204" pitchFamily="34" charset="0"/>
              </a:rPr>
              <a:t> </a:t>
            </a:r>
            <a:r>
              <a:rPr lang="en-IN" sz="3200" i="1" dirty="0">
                <a:solidFill>
                  <a:schemeClr val="tx1"/>
                </a:solidFill>
                <a:latin typeface="Franklin Gothic Medium" panose="020B0603020102020204" pitchFamily="34" charset="0"/>
              </a:rPr>
              <a:t>The Calcutta Chromosome,</a:t>
            </a:r>
            <a:r>
              <a:rPr lang="en-IN" sz="3200" dirty="0">
                <a:solidFill>
                  <a:schemeClr val="tx1"/>
                </a:solidFill>
                <a:latin typeface="Franklin Gothic Medium" panose="020B0603020102020204" pitchFamily="34" charset="0"/>
              </a:rPr>
              <a:t> and </a:t>
            </a:r>
            <a:r>
              <a:rPr lang="en-IN" sz="3200" i="1" dirty="0">
                <a:solidFill>
                  <a:schemeClr val="tx1"/>
                </a:solidFill>
                <a:latin typeface="Franklin Gothic Medium" panose="020B0603020102020204" pitchFamily="34" charset="0"/>
              </a:rPr>
              <a:t>The Glass Palace</a:t>
            </a:r>
            <a:r>
              <a:rPr lang="en-IN" sz="3200" dirty="0">
                <a:solidFill>
                  <a:schemeClr val="tx1"/>
                </a:solidFill>
                <a:latin typeface="Franklin Gothic Medium" panose="020B0603020102020204" pitchFamily="34" charset="0"/>
              </a:rPr>
              <a:t> all received sharply mixed assessments from reviewers. Some critics argued that the narratives—particularly in Ghosh's first two novels—lacked unity and suffered from the presence of too many characters and distracting digressions. </a:t>
            </a:r>
            <a:endParaRPr lang="en-US" sz="32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2875997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7F1EA2-668E-A743-B50F-C958AF8346F7}"/>
              </a:ext>
            </a:extLst>
          </p:cNvPr>
          <p:cNvSpPr>
            <a:spLocks noGrp="1"/>
          </p:cNvSpPr>
          <p:nvPr>
            <p:ph idx="1"/>
          </p:nvPr>
        </p:nvSpPr>
        <p:spPr/>
        <p:txBody>
          <a:bodyPr>
            <a:normAutofit fontScale="92500" lnSpcReduction="10000"/>
          </a:bodyPr>
          <a:lstStyle/>
          <a:p>
            <a:r>
              <a:rPr lang="en-IN" sz="3200" dirty="0">
                <a:solidFill>
                  <a:schemeClr val="tx1"/>
                </a:solidFill>
                <a:latin typeface="Franklin Gothic Medium" panose="020B0603020102020204" pitchFamily="34" charset="0"/>
              </a:rPr>
              <a:t>Nevertheless, Ghosh has received overwhelmingly positive reviews for his arresting language and original prose style. Several critics have commented on the similarities between Ghosh's narrative style and traditional Indian and Arabic folk tales. Ghosh's work has also been </a:t>
            </a:r>
            <a:r>
              <a:rPr lang="en-IN" sz="3200" dirty="0" err="1">
                <a:solidFill>
                  <a:schemeClr val="tx1"/>
                </a:solidFill>
                <a:latin typeface="Franklin Gothic Medium" panose="020B0603020102020204" pitchFamily="34" charset="0"/>
              </a:rPr>
              <a:t>favorably</a:t>
            </a:r>
            <a:r>
              <a:rPr lang="en-IN" sz="3200" dirty="0">
                <a:solidFill>
                  <a:schemeClr val="tx1"/>
                </a:solidFill>
                <a:latin typeface="Franklin Gothic Medium" panose="020B0603020102020204" pitchFamily="34" charset="0"/>
              </a:rPr>
              <a:t> compared to the work of fellow Indian expatriate writer Salman Rushdie.</a:t>
            </a:r>
            <a:endParaRPr lang="en-US" sz="3200" dirty="0"/>
          </a:p>
        </p:txBody>
      </p:sp>
    </p:spTree>
    <p:extLst>
      <p:ext uri="{BB962C8B-B14F-4D97-AF65-F5344CB8AC3E}">
        <p14:creationId xmlns:p14="http://schemas.microsoft.com/office/powerpoint/2010/main" val="937465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5AFF-E3D5-1D41-ACEB-22547377FFBB}"/>
              </a:ext>
            </a:extLst>
          </p:cNvPr>
          <p:cNvSpPr>
            <a:spLocks noGrp="1"/>
          </p:cNvSpPr>
          <p:nvPr>
            <p:ph type="title"/>
          </p:nvPr>
        </p:nvSpPr>
        <p:spPr/>
        <p:txBody>
          <a:bodyPr/>
          <a:lstStyle/>
          <a:p>
            <a:r>
              <a:rPr lang="en-US" dirty="0">
                <a:latin typeface="Franklin Gothic Medium" panose="020B0603020102020204" pitchFamily="34" charset="0"/>
              </a:rPr>
              <a:t>References</a:t>
            </a:r>
          </a:p>
        </p:txBody>
      </p:sp>
      <p:sp>
        <p:nvSpPr>
          <p:cNvPr id="3" name="Content Placeholder 2">
            <a:extLst>
              <a:ext uri="{FF2B5EF4-FFF2-40B4-BE49-F238E27FC236}">
                <a16:creationId xmlns:a16="http://schemas.microsoft.com/office/drawing/2014/main" id="{7CD82F17-2528-0F4A-8A0D-BE468EC75B60}"/>
              </a:ext>
            </a:extLst>
          </p:cNvPr>
          <p:cNvSpPr>
            <a:spLocks noGrp="1"/>
          </p:cNvSpPr>
          <p:nvPr>
            <p:ph idx="1"/>
          </p:nvPr>
        </p:nvSpPr>
        <p:spPr>
          <a:xfrm>
            <a:off x="838200" y="1825625"/>
            <a:ext cx="10515600" cy="1117272"/>
          </a:xfrm>
        </p:spPr>
        <p:txBody>
          <a:bodyPr/>
          <a:lstStyle/>
          <a:p>
            <a:endParaRPr lang="en-US" dirty="0">
              <a:latin typeface="Franklin Gothic Medium" panose="020B0603020102020204" pitchFamily="34" charset="0"/>
            </a:endParaRPr>
          </a:p>
          <a:p>
            <a:r>
              <a:rPr lang="en-US" dirty="0">
                <a:latin typeface="Franklin Gothic Medium" panose="020B0603020102020204" pitchFamily="34" charset="0"/>
              </a:rPr>
              <a:t>ONLINE SOURCES</a:t>
            </a:r>
          </a:p>
        </p:txBody>
      </p:sp>
    </p:spTree>
    <p:extLst>
      <p:ext uri="{BB962C8B-B14F-4D97-AF65-F5344CB8AC3E}">
        <p14:creationId xmlns:p14="http://schemas.microsoft.com/office/powerpoint/2010/main" val="410723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C1FC9-2B38-B948-9CC5-49334ED50EE1}"/>
              </a:ext>
            </a:extLst>
          </p:cNvPr>
          <p:cNvSpPr>
            <a:spLocks noGrp="1"/>
          </p:cNvSpPr>
          <p:nvPr>
            <p:ph idx="1"/>
          </p:nvPr>
        </p:nvSpPr>
        <p:spPr/>
        <p:txBody>
          <a:bodyPr>
            <a:normAutofit/>
          </a:bodyPr>
          <a:lstStyle/>
          <a:p>
            <a:r>
              <a:rPr lang="en-US" sz="3200" dirty="0">
                <a:solidFill>
                  <a:schemeClr val="tx1"/>
                </a:solidFill>
                <a:latin typeface="Franklin Gothic Medium" panose="020B0603020102020204" pitchFamily="34" charset="0"/>
              </a:rPr>
              <a:t>Amitav Ghosh ,</a:t>
            </a:r>
            <a:r>
              <a:rPr lang="en-IN" sz="3200" dirty="0">
                <a:solidFill>
                  <a:schemeClr val="tx1"/>
                </a:solidFill>
                <a:latin typeface="Franklin Gothic Medium" panose="020B0603020102020204" pitchFamily="34" charset="0"/>
              </a:rPr>
              <a:t> One of the most prolific postcolonial writers writing today</a:t>
            </a:r>
          </a:p>
          <a:p>
            <a:r>
              <a:rPr lang="en-US" sz="3200" dirty="0">
                <a:solidFill>
                  <a:schemeClr val="tx1"/>
                </a:solidFill>
                <a:latin typeface="Franklin Gothic Medium" panose="020B0603020102020204" pitchFamily="34" charset="0"/>
              </a:rPr>
              <a:t>the winner of the 54</a:t>
            </a:r>
            <a:r>
              <a:rPr lang="en-US" sz="3200" baseline="30000" dirty="0">
                <a:solidFill>
                  <a:schemeClr val="tx1"/>
                </a:solidFill>
                <a:latin typeface="Franklin Gothic Medium" panose="020B0603020102020204" pitchFamily="34" charset="0"/>
              </a:rPr>
              <a:t>th</a:t>
            </a:r>
            <a:r>
              <a:rPr lang="en-US" sz="3200" dirty="0">
                <a:solidFill>
                  <a:schemeClr val="tx1"/>
                </a:solidFill>
                <a:latin typeface="Franklin Gothic Medium" panose="020B0603020102020204" pitchFamily="34" charset="0"/>
              </a:rPr>
              <a:t> </a:t>
            </a:r>
            <a:r>
              <a:rPr lang="en-US" sz="3200" dirty="0" err="1">
                <a:solidFill>
                  <a:schemeClr val="tx1"/>
                </a:solidFill>
                <a:latin typeface="Franklin Gothic Medium" panose="020B0603020102020204" pitchFamily="34" charset="0"/>
              </a:rPr>
              <a:t>Gyanpeeth</a:t>
            </a:r>
            <a:r>
              <a:rPr lang="en-US" sz="3200" dirty="0">
                <a:solidFill>
                  <a:schemeClr val="tx1"/>
                </a:solidFill>
                <a:latin typeface="Franklin Gothic Medium" panose="020B0603020102020204" pitchFamily="34" charset="0"/>
              </a:rPr>
              <a:t> award.</a:t>
            </a:r>
          </a:p>
          <a:p>
            <a:r>
              <a:rPr lang="en-US" sz="3200" dirty="0">
                <a:solidFill>
                  <a:schemeClr val="tx1"/>
                </a:solidFill>
                <a:latin typeface="Franklin Gothic Medium" panose="020B0603020102020204" pitchFamily="34" charset="0"/>
              </a:rPr>
              <a:t>Recipient of Sahitya Academy Award</a:t>
            </a:r>
          </a:p>
          <a:p>
            <a:r>
              <a:rPr lang="en-US" sz="3200" dirty="0" err="1">
                <a:solidFill>
                  <a:schemeClr val="tx1"/>
                </a:solidFill>
                <a:latin typeface="Franklin Gothic Medium" panose="020B0603020102020204" pitchFamily="34" charset="0"/>
              </a:rPr>
              <a:t>Padamshri</a:t>
            </a:r>
            <a:r>
              <a:rPr lang="en-US" sz="3200" dirty="0">
                <a:solidFill>
                  <a:schemeClr val="tx1"/>
                </a:solidFill>
                <a:latin typeface="Franklin Gothic Medium" panose="020B0603020102020204" pitchFamily="34" charset="0"/>
              </a:rPr>
              <a:t> Award</a:t>
            </a:r>
          </a:p>
        </p:txBody>
      </p:sp>
    </p:spTree>
    <p:extLst>
      <p:ext uri="{BB962C8B-B14F-4D97-AF65-F5344CB8AC3E}">
        <p14:creationId xmlns:p14="http://schemas.microsoft.com/office/powerpoint/2010/main" val="419302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974B2-B355-C340-A8C4-D01DC979F181}"/>
              </a:ext>
            </a:extLst>
          </p:cNvPr>
          <p:cNvSpPr>
            <a:spLocks noGrp="1"/>
          </p:cNvSpPr>
          <p:nvPr>
            <p:ph idx="1"/>
          </p:nvPr>
        </p:nvSpPr>
        <p:spPr/>
        <p:txBody>
          <a:bodyPr>
            <a:normAutofit/>
          </a:bodyPr>
          <a:lstStyle/>
          <a:p>
            <a:pPr marL="0" indent="0">
              <a:buNone/>
            </a:pPr>
            <a:r>
              <a:rPr lang="en-IN" dirty="0">
                <a:latin typeface="Matura MT Script Capitals" panose="03020802060602070202" pitchFamily="66" charset="77"/>
                <a:ea typeface="Noto Sans SoraSomp" panose="020B0502040504020204" pitchFamily="34" charset="0"/>
                <a:cs typeface="Kohinoor Devanagari" panose="02000000000000000000" pitchFamily="2" charset="77"/>
              </a:rPr>
              <a:t> </a:t>
            </a:r>
            <a:r>
              <a:rPr lang="en-IN" sz="2800" dirty="0">
                <a:solidFill>
                  <a:schemeClr val="tx1"/>
                </a:solidFill>
                <a:latin typeface="Franklin Gothic Medium" panose="020B0603020102020204" pitchFamily="34" charset="0"/>
                <a:ea typeface="Noto Sans SoraSomp" panose="020B0502040504020204" pitchFamily="34" charset="0"/>
                <a:cs typeface="Kohinoor Devanagari" panose="02000000000000000000" pitchFamily="2" charset="77"/>
              </a:rPr>
              <a:t>He is a social anthropologist by academic training. He  has written extensively in both fiction and non-fiction sphere of literature. His works have  been translated in more than 30 languages. He was awarded the Sahitya </a:t>
            </a:r>
            <a:r>
              <a:rPr lang="en-IN" sz="2800" dirty="0" err="1">
                <a:solidFill>
                  <a:schemeClr val="tx1"/>
                </a:solidFill>
                <a:latin typeface="Franklin Gothic Medium" panose="020B0603020102020204" pitchFamily="34" charset="0"/>
                <a:ea typeface="Noto Sans SoraSomp" panose="020B0502040504020204" pitchFamily="34" charset="0"/>
                <a:cs typeface="Kohinoor Devanagari" panose="02000000000000000000" pitchFamily="2" charset="77"/>
              </a:rPr>
              <a:t>Akademi</a:t>
            </a:r>
            <a:r>
              <a:rPr lang="en-IN" sz="2800" dirty="0">
                <a:solidFill>
                  <a:schemeClr val="tx1"/>
                </a:solidFill>
                <a:latin typeface="Franklin Gothic Medium" panose="020B0603020102020204" pitchFamily="34" charset="0"/>
                <a:ea typeface="Noto Sans SoraSomp" panose="020B0502040504020204" pitchFamily="34" charset="0"/>
                <a:cs typeface="Kohinoor Devanagari" panose="02000000000000000000" pitchFamily="2" charset="77"/>
              </a:rPr>
              <a:t> Award in 1990 for his book </a:t>
            </a:r>
            <a:r>
              <a:rPr lang="en-IN" sz="2800" i="1" dirty="0">
                <a:solidFill>
                  <a:schemeClr val="tx1"/>
                </a:solidFill>
                <a:latin typeface="Franklin Gothic Medium" panose="020B0603020102020204" pitchFamily="34" charset="0"/>
                <a:ea typeface="Noto Sans SoraSomp" panose="020B0502040504020204" pitchFamily="34" charset="0"/>
                <a:cs typeface="Kohinoor Devanagari" panose="02000000000000000000" pitchFamily="2" charset="77"/>
              </a:rPr>
              <a:t>The Shadow Lines </a:t>
            </a:r>
            <a:r>
              <a:rPr lang="en-IN" sz="2800" dirty="0">
                <a:solidFill>
                  <a:schemeClr val="tx1"/>
                </a:solidFill>
                <a:latin typeface="Franklin Gothic Medium" panose="020B0603020102020204" pitchFamily="34" charset="0"/>
                <a:ea typeface="Noto Sans SoraSomp" panose="020B0502040504020204" pitchFamily="34" charset="0"/>
                <a:cs typeface="Kohinoor Devanagari" panose="02000000000000000000" pitchFamily="2" charset="77"/>
              </a:rPr>
              <a:t>and the Padma Shri in 2007 for his services to literature and education</a:t>
            </a:r>
            <a:r>
              <a:rPr lang="en-IN" sz="2800" dirty="0">
                <a:latin typeface="Franklin Gothic Medium" panose="020B0603020102020204" pitchFamily="34" charset="0"/>
                <a:ea typeface="Noto Sans SoraSomp" panose="020B0502040504020204" pitchFamily="34" charset="0"/>
                <a:cs typeface="Kohinoor Devanagari" panose="02000000000000000000" pitchFamily="2" charset="77"/>
              </a:rPr>
              <a:t>.</a:t>
            </a:r>
            <a:endParaRPr lang="en-US" sz="2800" dirty="0">
              <a:latin typeface="Franklin Gothic Medium" panose="020B0603020102020204" pitchFamily="34" charset="0"/>
              <a:ea typeface="Noto Sans SoraSomp" panose="020B0502040504020204" pitchFamily="34" charset="0"/>
              <a:cs typeface="Kohinoor Devanagari" panose="02000000000000000000" pitchFamily="2" charset="77"/>
            </a:endParaRPr>
          </a:p>
        </p:txBody>
      </p:sp>
    </p:spTree>
    <p:extLst>
      <p:ext uri="{BB962C8B-B14F-4D97-AF65-F5344CB8AC3E}">
        <p14:creationId xmlns:p14="http://schemas.microsoft.com/office/powerpoint/2010/main" val="2078464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FC0E23-63BD-1145-91C0-991F26C3CC8B}"/>
              </a:ext>
            </a:extLst>
          </p:cNvPr>
          <p:cNvSpPr>
            <a:spLocks noGrp="1"/>
          </p:cNvSpPr>
          <p:nvPr>
            <p:ph idx="1"/>
          </p:nvPr>
        </p:nvSpPr>
        <p:spPr>
          <a:xfrm>
            <a:off x="1251678" y="2286001"/>
            <a:ext cx="10178322" cy="3936123"/>
          </a:xfrm>
        </p:spPr>
        <p:txBody>
          <a:bodyPr>
            <a:normAutofit fontScale="92500" lnSpcReduction="10000"/>
          </a:bodyPr>
          <a:lstStyle/>
          <a:p>
            <a:r>
              <a:rPr lang="en-IN" sz="2400" b="1" dirty="0">
                <a:solidFill>
                  <a:schemeClr val="tx1"/>
                </a:solidFill>
                <a:latin typeface="Franklin Gothic Medium" panose="020B0603020102020204" pitchFamily="34" charset="0"/>
              </a:rPr>
              <a:t>Biographical Information</a:t>
            </a:r>
            <a:endParaRPr lang="en-IN" sz="2400" dirty="0">
              <a:solidFill>
                <a:schemeClr val="tx1"/>
              </a:solidFill>
              <a:latin typeface="Franklin Gothic Medium" panose="020B0603020102020204" pitchFamily="34" charset="0"/>
            </a:endParaRPr>
          </a:p>
          <a:p>
            <a:r>
              <a:rPr lang="en-IN" sz="2400" dirty="0">
                <a:solidFill>
                  <a:schemeClr val="tx1"/>
                </a:solidFill>
                <a:latin typeface="Franklin Gothic Medium" panose="020B0603020102020204" pitchFamily="34" charset="0"/>
              </a:rPr>
              <a:t>Ghosh was born on July 11, 1956, in Calcutta, India, to Shailendra Chandra, a diplomat, and </a:t>
            </a:r>
            <a:r>
              <a:rPr lang="en-IN" sz="2400" dirty="0" err="1">
                <a:solidFill>
                  <a:schemeClr val="tx1"/>
                </a:solidFill>
                <a:latin typeface="Franklin Gothic Medium" panose="020B0603020102020204" pitchFamily="34" charset="0"/>
              </a:rPr>
              <a:t>Ansali</a:t>
            </a:r>
            <a:r>
              <a:rPr lang="en-IN" sz="2400" dirty="0">
                <a:solidFill>
                  <a:schemeClr val="tx1"/>
                </a:solidFill>
                <a:latin typeface="Franklin Gothic Medium" panose="020B0603020102020204" pitchFamily="34" charset="0"/>
              </a:rPr>
              <a:t> Ghosh, a homemaker. He </a:t>
            </a:r>
            <a:r>
              <a:rPr lang="en-IN" sz="2400" dirty="0" err="1">
                <a:solidFill>
                  <a:schemeClr val="tx1"/>
                </a:solidFill>
                <a:latin typeface="Franklin Gothic Medium" panose="020B0603020102020204" pitchFamily="34" charset="0"/>
              </a:rPr>
              <a:t>traveled</a:t>
            </a:r>
            <a:r>
              <a:rPr lang="en-IN" sz="2400" dirty="0">
                <a:solidFill>
                  <a:schemeClr val="tx1"/>
                </a:solidFill>
                <a:latin typeface="Franklin Gothic Medium" panose="020B0603020102020204" pitchFamily="34" charset="0"/>
              </a:rPr>
              <a:t> frequently in his youth, living in East Pakistan (now Bangladesh), Sri Lanka, Iran, and India. Ghosh attended Delhi University and received his B.A. with </a:t>
            </a:r>
            <a:r>
              <a:rPr lang="en-IN" sz="2400" dirty="0" err="1">
                <a:solidFill>
                  <a:schemeClr val="tx1"/>
                </a:solidFill>
                <a:latin typeface="Franklin Gothic Medium" panose="020B0603020102020204" pitchFamily="34" charset="0"/>
              </a:rPr>
              <a:t>honors</a:t>
            </a:r>
            <a:r>
              <a:rPr lang="en-IN" sz="2400" dirty="0">
                <a:solidFill>
                  <a:schemeClr val="tx1"/>
                </a:solidFill>
                <a:latin typeface="Franklin Gothic Medium" panose="020B0603020102020204" pitchFamily="34" charset="0"/>
              </a:rPr>
              <a:t> in history in 1976 and his M.A. in sociology in 1978. In 1978, he began studies at Oxford University in social anthropology. While at Oxford, Ghosh studied archives of documents from twelfth-century Egypt and was granted a scholarship that allowed him to travel to a small Egyptian village in 1980 to further his research. The village was located in the delta of the Nile River and Ghosh lived among the fellaheen, or Egyptian peasants. He graduated from Oxford earning a Ph.D. in social anthropology in 1982.</a:t>
            </a:r>
          </a:p>
          <a:p>
            <a:endParaRPr lang="en-US" sz="2800" dirty="0">
              <a:solidFill>
                <a:schemeClr val="tx1"/>
              </a:solidFill>
              <a:latin typeface="Franklin Gothic Medium" panose="020B0603020102020204" pitchFamily="34" charset="0"/>
              <a:cs typeface="Arial" panose="020B0604020202020204" pitchFamily="34" charset="0"/>
            </a:endParaRPr>
          </a:p>
        </p:txBody>
      </p:sp>
    </p:spTree>
    <p:extLst>
      <p:ext uri="{BB962C8B-B14F-4D97-AF65-F5344CB8AC3E}">
        <p14:creationId xmlns:p14="http://schemas.microsoft.com/office/powerpoint/2010/main" val="306542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486EAF-2FA5-5A41-9314-EE26F4E62FE8}"/>
              </a:ext>
            </a:extLst>
          </p:cNvPr>
          <p:cNvSpPr>
            <a:spLocks noGrp="1"/>
          </p:cNvSpPr>
          <p:nvPr>
            <p:ph idx="1"/>
          </p:nvPr>
        </p:nvSpPr>
        <p:spPr/>
        <p:txBody>
          <a:bodyPr>
            <a:noAutofit/>
          </a:bodyPr>
          <a:lstStyle/>
          <a:p>
            <a:r>
              <a:rPr lang="en-IN" sz="2800" dirty="0">
                <a:solidFill>
                  <a:schemeClr val="tx1"/>
                </a:solidFill>
                <a:latin typeface="Franklin Gothic Medium" panose="020B0603020102020204" pitchFamily="34" charset="0"/>
              </a:rPr>
              <a:t>Ghosh has served as a visiting professor at several universities, including the University of Virginia, Columbia University, University of Pennsylvania, and American University in Cairo. Ghosh has also held the title of distinguished professor in the Department of Comparative Literature at Queens College, City University of New York, and has worked as a contributing writer to </a:t>
            </a:r>
            <a:r>
              <a:rPr lang="en-IN" sz="2800" i="1" dirty="0">
                <a:solidFill>
                  <a:schemeClr val="tx1"/>
                </a:solidFill>
                <a:latin typeface="Franklin Gothic Medium" panose="020B0603020102020204" pitchFamily="34" charset="0"/>
              </a:rPr>
              <a:t>Indian Express,</a:t>
            </a:r>
            <a:r>
              <a:rPr lang="en-IN" sz="2800" dirty="0">
                <a:solidFill>
                  <a:schemeClr val="tx1"/>
                </a:solidFill>
                <a:latin typeface="Franklin Gothic Medium" panose="020B0603020102020204" pitchFamily="34" charset="0"/>
              </a:rPr>
              <a:t> </a:t>
            </a:r>
            <a:r>
              <a:rPr lang="en-IN" sz="2800" i="1" dirty="0" err="1">
                <a:solidFill>
                  <a:schemeClr val="tx1"/>
                </a:solidFill>
                <a:latin typeface="Franklin Gothic Medium" panose="020B0603020102020204" pitchFamily="34" charset="0"/>
              </a:rPr>
              <a:t>Granta</a:t>
            </a:r>
            <a:r>
              <a:rPr lang="en-IN" sz="2800" i="1" dirty="0">
                <a:solidFill>
                  <a:schemeClr val="tx1"/>
                </a:solidFill>
                <a:latin typeface="Franklin Gothic Medium" panose="020B0603020102020204" pitchFamily="34" charset="0"/>
              </a:rPr>
              <a:t>,</a:t>
            </a:r>
            <a:r>
              <a:rPr lang="en-IN" sz="2800" dirty="0">
                <a:solidFill>
                  <a:schemeClr val="tx1"/>
                </a:solidFill>
                <a:latin typeface="Franklin Gothic Medium" panose="020B0603020102020204" pitchFamily="34" charset="0"/>
              </a:rPr>
              <a:t> and </a:t>
            </a:r>
            <a:r>
              <a:rPr lang="en-IN" sz="2800" i="1" dirty="0">
                <a:solidFill>
                  <a:schemeClr val="tx1"/>
                </a:solidFill>
                <a:latin typeface="Franklin Gothic Medium" panose="020B0603020102020204" pitchFamily="34" charset="0"/>
              </a:rPr>
              <a:t>New Republic.</a:t>
            </a:r>
            <a:endParaRPr lang="en-US" sz="28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282785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B22D9B-1BFC-0742-872B-79492B75E562}"/>
              </a:ext>
            </a:extLst>
          </p:cNvPr>
          <p:cNvSpPr>
            <a:spLocks noGrp="1"/>
          </p:cNvSpPr>
          <p:nvPr>
            <p:ph idx="1"/>
          </p:nvPr>
        </p:nvSpPr>
        <p:spPr>
          <a:xfrm>
            <a:off x="1251678" y="2286001"/>
            <a:ext cx="10178322" cy="4356537"/>
          </a:xfrm>
        </p:spPr>
        <p:txBody>
          <a:bodyPr>
            <a:normAutofit/>
          </a:bodyPr>
          <a:lstStyle/>
          <a:p>
            <a:r>
              <a:rPr lang="en-IN" sz="2800" dirty="0">
                <a:solidFill>
                  <a:schemeClr val="tx1"/>
                </a:solidFill>
                <a:latin typeface="Franklin Gothic Medium" panose="020B0603020102020204" pitchFamily="34" charset="0"/>
              </a:rPr>
              <a:t>The majority of Ghosh's writing focuses on exploring geographical and social boundaries. Amitav Ghosh’s writing deals in the epic themes of travel and diaspora, history and memory, political struggle and communal violence, love and loss, while all the time crossing the generic boundaries between anthropology and art </a:t>
            </a:r>
            <a:r>
              <a:rPr lang="en-IN" sz="2800" dirty="0" err="1">
                <a:solidFill>
                  <a:schemeClr val="tx1"/>
                </a:solidFill>
                <a:latin typeface="Franklin Gothic Medium" panose="020B0603020102020204" pitchFamily="34" charset="0"/>
              </a:rPr>
              <a:t>work.Both</a:t>
            </a:r>
            <a:r>
              <a:rPr lang="en-IN" sz="2800" dirty="0">
                <a:solidFill>
                  <a:schemeClr val="tx1"/>
                </a:solidFill>
                <a:latin typeface="Franklin Gothic Medium" panose="020B0603020102020204" pitchFamily="34" charset="0"/>
              </a:rPr>
              <a:t> his fictional and non-fictional narratives tend to be transnational in sweep, moving restlessly across countries, continents and oceans</a:t>
            </a:r>
            <a:r>
              <a:rPr lang="en-IN" sz="2800" dirty="0">
                <a:latin typeface="Franklin Gothic Medium" panose="020B0603020102020204" pitchFamily="34" charset="0"/>
              </a:rPr>
              <a:t>.</a:t>
            </a:r>
          </a:p>
          <a:p>
            <a:endParaRPr lang="en-US" dirty="0"/>
          </a:p>
        </p:txBody>
      </p:sp>
    </p:spTree>
    <p:extLst>
      <p:ext uri="{BB962C8B-B14F-4D97-AF65-F5344CB8AC3E}">
        <p14:creationId xmlns:p14="http://schemas.microsoft.com/office/powerpoint/2010/main" val="81716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B0AE7-65E1-3E48-A3CF-DA78E0091A2A}"/>
              </a:ext>
            </a:extLst>
          </p:cNvPr>
          <p:cNvSpPr>
            <a:spLocks noGrp="1"/>
          </p:cNvSpPr>
          <p:nvPr>
            <p:ph idx="1"/>
          </p:nvPr>
        </p:nvSpPr>
        <p:spPr>
          <a:xfrm>
            <a:off x="1251678" y="2286001"/>
            <a:ext cx="10178322" cy="4461640"/>
          </a:xfrm>
        </p:spPr>
        <p:txBody>
          <a:bodyPr>
            <a:noAutofit/>
          </a:bodyPr>
          <a:lstStyle/>
          <a:p>
            <a:r>
              <a:rPr lang="en-IN" sz="3200" dirty="0">
                <a:solidFill>
                  <a:schemeClr val="tx1"/>
                </a:solidFill>
                <a:latin typeface="Franklin Gothic Medium" panose="020B0603020102020204" pitchFamily="34" charset="0"/>
              </a:rPr>
              <a:t>His first novel, </a:t>
            </a:r>
            <a:r>
              <a:rPr lang="en-IN" sz="3200" i="1" dirty="0">
                <a:solidFill>
                  <a:schemeClr val="tx1"/>
                </a:solidFill>
                <a:latin typeface="Franklin Gothic Medium" panose="020B0603020102020204" pitchFamily="34" charset="0"/>
              </a:rPr>
              <a:t>The Circle of Reason</a:t>
            </a:r>
            <a:r>
              <a:rPr lang="en-IN" sz="3200" dirty="0">
                <a:solidFill>
                  <a:schemeClr val="tx1"/>
                </a:solidFill>
                <a:latin typeface="Franklin Gothic Medium" panose="020B0603020102020204" pitchFamily="34" charset="0"/>
              </a:rPr>
              <a:t> (1986), follows an Indian protagonist who, suspected of being a terrorist, leaves India for northern Africa and the Middle East . Blending elements of fable and picaresque fiction, it is distinctly postcolonial in its marginalization of Europe and postmodern in its nonlinear structure and thick intertextuality. T</a:t>
            </a:r>
            <a:r>
              <a:rPr lang="en-IN" sz="3200" dirty="0">
                <a:latin typeface="Franklin Gothic Medium" panose="020B0603020102020204" pitchFamily="34" charset="0"/>
              </a:rPr>
              <a:t>he novel was inspired by Herman Melville's </a:t>
            </a:r>
            <a:r>
              <a:rPr lang="en-IN" sz="3200" i="1" dirty="0">
                <a:latin typeface="Franklin Gothic Medium" panose="020B0603020102020204" pitchFamily="34" charset="0"/>
              </a:rPr>
              <a:t>Moby-Dick.</a:t>
            </a:r>
            <a:endParaRPr lang="en-US" sz="32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200684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63849-DB54-A448-A839-E47941583193}"/>
              </a:ext>
            </a:extLst>
          </p:cNvPr>
          <p:cNvSpPr>
            <a:spLocks noGrp="1"/>
          </p:cNvSpPr>
          <p:nvPr>
            <p:ph idx="1"/>
          </p:nvPr>
        </p:nvSpPr>
        <p:spPr>
          <a:xfrm>
            <a:off x="1251678" y="2286001"/>
            <a:ext cx="10178322" cy="4303985"/>
          </a:xfrm>
        </p:spPr>
        <p:txBody>
          <a:bodyPr>
            <a:noAutofit/>
          </a:bodyPr>
          <a:lstStyle/>
          <a:p>
            <a:r>
              <a:rPr lang="en-IN" sz="2400" dirty="0">
                <a:solidFill>
                  <a:schemeClr val="tx1"/>
                </a:solidFill>
                <a:latin typeface="Franklin Gothic Medium" panose="020B0603020102020204" pitchFamily="34" charset="0"/>
              </a:rPr>
              <a:t>In </a:t>
            </a:r>
            <a:r>
              <a:rPr lang="en-IN" sz="2400" i="1" dirty="0">
                <a:solidFill>
                  <a:schemeClr val="tx1"/>
                </a:solidFill>
                <a:latin typeface="Franklin Gothic Medium" panose="020B0603020102020204" pitchFamily="34" charset="0"/>
              </a:rPr>
              <a:t>The Shadow Lines</a:t>
            </a:r>
            <a:r>
              <a:rPr lang="en-IN" sz="2400" dirty="0">
                <a:solidFill>
                  <a:schemeClr val="tx1"/>
                </a:solidFill>
                <a:latin typeface="Franklin Gothic Medium" panose="020B0603020102020204" pitchFamily="34" charset="0"/>
              </a:rPr>
              <a:t> (1988), Ghosh juxtaposes the lives of two different yet intertwined families—one Indian and one English—to question the boundaries between their cultural and geographical settings. The title alludes to the blurring of the lines between nations and families, as well as the blurred lines within one's own self-identity. Ghosh depicts the characters of the novel as caught between two worlds, and the struggle to come to terms with both their present lives as well as their past forms the core of the narrative.. </a:t>
            </a:r>
            <a:r>
              <a:rPr lang="en-IN" sz="2400" i="1" dirty="0">
                <a:solidFill>
                  <a:schemeClr val="tx1"/>
                </a:solidFill>
                <a:latin typeface="Franklin Gothic Medium" panose="020B0603020102020204" pitchFamily="34" charset="0"/>
              </a:rPr>
              <a:t>The Circle of Reason</a:t>
            </a:r>
            <a:r>
              <a:rPr lang="en-IN" sz="2400" dirty="0">
                <a:solidFill>
                  <a:schemeClr val="tx1"/>
                </a:solidFill>
                <a:latin typeface="Franklin Gothic Medium" panose="020B0603020102020204" pitchFamily="34" charset="0"/>
              </a:rPr>
              <a:t> and </a:t>
            </a:r>
            <a:r>
              <a:rPr lang="en-IN" sz="2400" i="1" dirty="0">
                <a:solidFill>
                  <a:schemeClr val="tx1"/>
                </a:solidFill>
                <a:latin typeface="Franklin Gothic Medium" panose="020B0603020102020204" pitchFamily="34" charset="0"/>
              </a:rPr>
              <a:t>The Shadow Lines</a:t>
            </a:r>
            <a:r>
              <a:rPr lang="en-IN" sz="2400" dirty="0">
                <a:solidFill>
                  <a:schemeClr val="tx1"/>
                </a:solidFill>
                <a:latin typeface="Franklin Gothic Medium" panose="020B0603020102020204" pitchFamily="34" charset="0"/>
              </a:rPr>
              <a:t>, both written in English, were widely translated and gained Ghosh an international readership.</a:t>
            </a:r>
            <a:endParaRPr lang="en-US" sz="24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2154340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53FB8A-09D7-914B-B7E2-0B6A14FDFAA2}"/>
              </a:ext>
            </a:extLst>
          </p:cNvPr>
          <p:cNvSpPr>
            <a:spLocks noGrp="1"/>
          </p:cNvSpPr>
          <p:nvPr>
            <p:ph idx="1"/>
          </p:nvPr>
        </p:nvSpPr>
        <p:spPr>
          <a:xfrm>
            <a:off x="1251678" y="2286001"/>
            <a:ext cx="10178322" cy="3852040"/>
          </a:xfrm>
        </p:spPr>
        <p:txBody>
          <a:bodyPr>
            <a:noAutofit/>
          </a:bodyPr>
          <a:lstStyle/>
          <a:p>
            <a:r>
              <a:rPr lang="en-IN" sz="2800" i="1" dirty="0">
                <a:solidFill>
                  <a:schemeClr val="tx1"/>
                </a:solidFill>
                <a:latin typeface="Franklin Gothic Medium" panose="020B0603020102020204" pitchFamily="34" charset="0"/>
              </a:rPr>
              <a:t>The Calcutta Chromosome: A Novel of Fevers, Delirium, and Discovery</a:t>
            </a:r>
            <a:r>
              <a:rPr lang="en-IN" sz="2800" dirty="0">
                <a:solidFill>
                  <a:schemeClr val="tx1"/>
                </a:solidFill>
                <a:latin typeface="Franklin Gothic Medium" panose="020B0603020102020204" pitchFamily="34" charset="0"/>
              </a:rPr>
              <a:t> (1995) represented Ghosh’s first foray into Science fiction.</a:t>
            </a:r>
            <a:r>
              <a:rPr lang="en-IN" sz="2800" i="1" dirty="0">
                <a:latin typeface="Franklin Gothic Medium" panose="020B0603020102020204" pitchFamily="34" charset="0"/>
              </a:rPr>
              <a:t> It is </a:t>
            </a:r>
            <a:r>
              <a:rPr lang="en-IN" sz="2800" dirty="0">
                <a:latin typeface="Franklin Gothic Medium" panose="020B0603020102020204" pitchFamily="34" charset="0"/>
              </a:rPr>
              <a:t>set in three different time periods—late nineteenth century, 1995, and the near future—and three different locales—Calcutta, London, and New York. The mystery novel </a:t>
            </a:r>
            <a:r>
              <a:rPr lang="en-IN" sz="2800" dirty="0" err="1">
                <a:latin typeface="Franklin Gothic Medium" panose="020B0603020102020204" pitchFamily="34" charset="0"/>
              </a:rPr>
              <a:t>centers</a:t>
            </a:r>
            <a:r>
              <a:rPr lang="en-IN" sz="2800" dirty="0">
                <a:latin typeface="Franklin Gothic Medium" panose="020B0603020102020204" pitchFamily="34" charset="0"/>
              </a:rPr>
              <a:t> around the research for a cure for malaria. The narrative switches back and forth between time periods, revealing more and more clues to the puzzle</a:t>
            </a:r>
            <a:endParaRPr lang="en-US" sz="2800" dirty="0">
              <a:solidFill>
                <a:schemeClr val="tx1"/>
              </a:solidFill>
              <a:latin typeface="Franklin Gothic Medium" panose="020B0603020102020204" pitchFamily="34" charset="0"/>
            </a:endParaRPr>
          </a:p>
        </p:txBody>
      </p:sp>
    </p:spTree>
    <p:extLst>
      <p:ext uri="{BB962C8B-B14F-4D97-AF65-F5344CB8AC3E}">
        <p14:creationId xmlns:p14="http://schemas.microsoft.com/office/powerpoint/2010/main" val="862219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{2A4A0CCC-F598-884D-AE57-4CF974CFF841}tf10001076</Template>
  <TotalTime>7</TotalTime>
  <Words>1097</Words>
  <Application>Microsoft Macintosh PowerPoint</Application>
  <PresentationFormat>Widescreen</PresentationFormat>
  <Paragraphs>23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Franklin Gothic Medium</vt:lpstr>
      <vt:lpstr>Matura MT Script Capitals</vt:lpstr>
      <vt:lpstr>Wingdings 3</vt:lpstr>
      <vt:lpstr>Ion Boardroom</vt:lpstr>
      <vt:lpstr>      AMITAV GHOSH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AMITAV GHOSH  </dc:title>
  <dc:creator>Microsoft Office User</dc:creator>
  <cp:lastModifiedBy>Microsoft Office User</cp:lastModifiedBy>
  <cp:revision>2</cp:revision>
  <dcterms:created xsi:type="dcterms:W3CDTF">2021-01-15T12:55:03Z</dcterms:created>
  <dcterms:modified xsi:type="dcterms:W3CDTF">2021-01-15T13:02:25Z</dcterms:modified>
</cp:coreProperties>
</file>