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8" r:id="rId1"/>
  </p:sldMasterIdLst>
  <p:sldIdLst>
    <p:sldId id="256" r:id="rId2"/>
    <p:sldId id="285" r:id="rId3"/>
    <p:sldId id="292" r:id="rId4"/>
    <p:sldId id="297" r:id="rId5"/>
    <p:sldId id="293" r:id="rId6"/>
    <p:sldId id="300" r:id="rId7"/>
    <p:sldId id="305" r:id="rId8"/>
    <p:sldId id="298" r:id="rId9"/>
    <p:sldId id="301" r:id="rId10"/>
    <p:sldId id="294" r:id="rId11"/>
    <p:sldId id="302" r:id="rId12"/>
    <p:sldId id="299" r:id="rId13"/>
    <p:sldId id="303" r:id="rId14"/>
    <p:sldId id="295" r:id="rId15"/>
    <p:sldId id="304" r:id="rId16"/>
    <p:sldId id="288" r:id="rId17"/>
    <p:sldId id="29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4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GB"/>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109E09EE-C240-374F-83ED-B13358711273}" type="datetimeFigureOut">
              <a:rPr lang="en-US" smtClean="0"/>
              <a:t>1/1/20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8B5161AC-5404-344E-8AF9-66FF878ACAEA}"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95301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09E09EE-C240-374F-83ED-B13358711273}" type="datetimeFigureOut">
              <a:rPr lang="en-US" smtClean="0"/>
              <a:t>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61AC-5404-344E-8AF9-66FF878ACAEA}"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74474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09E09EE-C240-374F-83ED-B13358711273}" type="datetimeFigureOut">
              <a:rPr lang="en-US" smtClean="0"/>
              <a:t>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61AC-5404-344E-8AF9-66FF878ACAEA}"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0145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ncho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109E09EE-C240-374F-83ED-B13358711273}" type="datetimeFigureOut">
              <a:rPr lang="en-US" smtClean="0"/>
              <a:t>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61AC-5404-344E-8AF9-66FF878ACAEA}"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316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GB"/>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109E09EE-C240-374F-83ED-B13358711273}" type="datetimeFigureOut">
              <a:rPr lang="en-US" smtClean="0"/>
              <a:t>1/1/20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5161AC-5404-344E-8AF9-66FF878ACAEA}"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2199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GB"/>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109E09EE-C240-374F-83ED-B13358711273}" type="datetimeFigureOut">
              <a:rPr lang="en-US" smtClean="0"/>
              <a:t>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161AC-5404-344E-8AF9-66FF878ACAEA}"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48568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GB"/>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109E09EE-C240-374F-83ED-B13358711273}" type="datetimeFigureOut">
              <a:rPr lang="en-US" smtClean="0"/>
              <a:t>1/1/20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5161AC-5404-344E-8AF9-66FF878ACAEA}"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9455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109E09EE-C240-374F-83ED-B13358711273}" type="datetimeFigureOut">
              <a:rPr lang="en-US" smtClean="0"/>
              <a:t>1/1/20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5161AC-5404-344E-8AF9-66FF878ACAEA}"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6645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9E09EE-C240-374F-83ED-B13358711273}" type="datetimeFigureOut">
              <a:rPr lang="en-US" smtClean="0"/>
              <a:t>1/1/20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5161AC-5404-344E-8AF9-66FF878ACAEA}" type="slidenum">
              <a:rPr lang="en-US" smtClean="0"/>
              <a:t>‹#›</a:t>
            </a:fld>
            <a:endParaRPr lang="en-US"/>
          </a:p>
        </p:txBody>
      </p:sp>
    </p:spTree>
    <p:extLst>
      <p:ext uri="{BB962C8B-B14F-4D97-AF65-F5344CB8AC3E}">
        <p14:creationId xmlns:p14="http://schemas.microsoft.com/office/powerpoint/2010/main" val="280914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GB"/>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109E09EE-C240-374F-83ED-B13358711273}" type="datetimeFigureOut">
              <a:rPr lang="en-US" smtClean="0"/>
              <a:t>1/1/20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5161AC-5404-344E-8AF9-66FF878ACAEA}"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7686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109E09EE-C240-374F-83ED-B13358711273}" type="datetimeFigureOut">
              <a:rPr lang="en-US" smtClean="0"/>
              <a:t>1/1/20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8B5161AC-5404-344E-8AF9-66FF878ACAEA}"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8528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09E09EE-C240-374F-83ED-B13358711273}" type="datetimeFigureOut">
              <a:rPr lang="en-US" smtClean="0"/>
              <a:t>1/1/20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8B5161AC-5404-344E-8AF9-66FF878ACAEA}"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393316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vocabulary.com/dictionary/compas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vocabulary.com/dictionary/erect" TargetMode="External"/><Relationship Id="rId2" Type="http://schemas.openxmlformats.org/officeDocument/2006/relationships/hyperlink" Target="https://www.vocabulary.com/dictionary/heark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literarydevices.net/object/" TargetMode="External"/><Relationship Id="rId3" Type="http://schemas.openxmlformats.org/officeDocument/2006/relationships/hyperlink" Target="https://literarydevices.net/alliteration/" TargetMode="External"/><Relationship Id="rId7" Type="http://schemas.openxmlformats.org/officeDocument/2006/relationships/hyperlink" Target="https://literarydevices.net/simile/" TargetMode="External"/><Relationship Id="rId2" Type="http://schemas.openxmlformats.org/officeDocument/2006/relationships/hyperlink" Target="https://literarydevices.net/prose/" TargetMode="External"/><Relationship Id="rId1" Type="http://schemas.openxmlformats.org/officeDocument/2006/relationships/slideLayout" Target="../slideLayouts/slideLayout2.xml"/><Relationship Id="rId6" Type="http://schemas.openxmlformats.org/officeDocument/2006/relationships/hyperlink" Target="https://literarydevices.net/conceit/" TargetMode="External"/><Relationship Id="rId5" Type="http://schemas.openxmlformats.org/officeDocument/2006/relationships/hyperlink" Target="https://literarydevices.net/metaphysical/" TargetMode="External"/><Relationship Id="rId4" Type="http://schemas.openxmlformats.org/officeDocument/2006/relationships/hyperlink" Target="https://literarydevices.net/repetition/" TargetMode="External"/><Relationship Id="rId9" Type="http://schemas.openxmlformats.org/officeDocument/2006/relationships/hyperlink" Target="https://literarydevices.net/stanz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literarydevices.net/imagery/" TargetMode="External"/><Relationship Id="rId2" Type="http://schemas.openxmlformats.org/officeDocument/2006/relationships/hyperlink" Target="https://literarydevices.net/consonance/" TargetMode="External"/><Relationship Id="rId1" Type="http://schemas.openxmlformats.org/officeDocument/2006/relationships/slideLayout" Target="../slideLayouts/slideLayout2.xml"/><Relationship Id="rId6" Type="http://schemas.openxmlformats.org/officeDocument/2006/relationships/hyperlink" Target="https://literarydevices.net/paradox/" TargetMode="External"/><Relationship Id="rId5" Type="http://schemas.openxmlformats.org/officeDocument/2006/relationships/hyperlink" Target="https://literarydevices.net/metaphor/" TargetMode="External"/><Relationship Id="rId4" Type="http://schemas.openxmlformats.org/officeDocument/2006/relationships/hyperlink" Target="https://literarydevices.net/symbolis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vocabulary.com/dictionary/trepidation" TargetMode="External"/><Relationship Id="rId2" Type="http://schemas.openxmlformats.org/officeDocument/2006/relationships/hyperlink" Target="https://www.vocabulary.com/dictionary/reckon" TargetMode="External"/><Relationship Id="rId1" Type="http://schemas.openxmlformats.org/officeDocument/2006/relationships/slideLayout" Target="../slideLayouts/slideLayout2.xml"/><Relationship Id="rId4" Type="http://schemas.openxmlformats.org/officeDocument/2006/relationships/hyperlink" Target="https://www.vocabulary.com/dictionary/innocent"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vocabulary.com/dictionary/sublunary" TargetMode="External"/><Relationship Id="rId7" Type="http://schemas.openxmlformats.org/officeDocument/2006/relationships/hyperlink" Target="https://www.vocabulary.com/dictionary/admit" TargetMode="External"/><Relationship Id="rId2" Type="http://schemas.openxmlformats.org/officeDocument/2006/relationships/hyperlink" Target="https://www.vocabulary.com/dictionary/dull" TargetMode="External"/><Relationship Id="rId1" Type="http://schemas.openxmlformats.org/officeDocument/2006/relationships/slideLayout" Target="../slideLayouts/slideLayout2.xml"/><Relationship Id="rId6" Type="http://schemas.openxmlformats.org/officeDocument/2006/relationships/hyperlink" Target="https://www.vocabulary.com/dictionary/earthly" TargetMode="External"/><Relationship Id="rId5" Type="http://schemas.openxmlformats.org/officeDocument/2006/relationships/hyperlink" Target="https://www.vocabulary.com/dictionary/terrestrial" TargetMode="External"/><Relationship Id="rId4" Type="http://schemas.openxmlformats.org/officeDocument/2006/relationships/hyperlink" Target="https://www.vocabulary.com/dictionary/sublunar"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vocabulary.com/dictionary/assured" TargetMode="External"/><Relationship Id="rId2" Type="http://schemas.openxmlformats.org/officeDocument/2006/relationships/hyperlink" Target="https://www.vocabulary.com/dictionary/refined"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vocabulary.com/dictionary/breac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A868EA2B-43D9-7340-80AF-CAC6F6A0B15F}"/>
              </a:ext>
            </a:extLst>
          </p:cNvPr>
          <p:cNvSpPr>
            <a:spLocks noGrp="1"/>
          </p:cNvSpPr>
          <p:nvPr>
            <p:ph idx="1"/>
          </p:nvPr>
        </p:nvSpPr>
        <p:spPr>
          <a:xfrm>
            <a:off x="116114" y="2409371"/>
            <a:ext cx="11524343" cy="3610429"/>
          </a:xfrm>
        </p:spPr>
        <p:txBody>
          <a:bodyPr>
            <a:normAutofit/>
          </a:bodyPr>
          <a:lstStyle/>
          <a:p>
            <a:r>
              <a:rPr lang="en-US" sz="3200" dirty="0"/>
              <a:t>Detailed Analysis of the poem </a:t>
            </a:r>
          </a:p>
          <a:p>
            <a:r>
              <a:rPr lang="en-US" sz="3200" dirty="0"/>
              <a:t>Valediction Forbidding Mourning</a:t>
            </a:r>
          </a:p>
        </p:txBody>
      </p:sp>
    </p:spTree>
    <p:extLst>
      <p:ext uri="{BB962C8B-B14F-4D97-AF65-F5344CB8AC3E}">
        <p14:creationId xmlns:p14="http://schemas.microsoft.com/office/powerpoint/2010/main" val="26337954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0483B0-A835-C749-9811-3EA0B6A769B9}"/>
              </a:ext>
            </a:extLst>
          </p:cNvPr>
          <p:cNvSpPr>
            <a:spLocks noGrp="1"/>
          </p:cNvSpPr>
          <p:nvPr>
            <p:ph idx="1"/>
          </p:nvPr>
        </p:nvSpPr>
        <p:spPr/>
        <p:txBody>
          <a:bodyPr>
            <a:noAutofit/>
          </a:bodyPr>
          <a:lstStyle/>
          <a:p>
            <a:pPr fontAlgn="base"/>
            <a:r>
              <a:rPr lang="en-IN" sz="2400" dirty="0"/>
              <a:t>If they be two, they are two so</a:t>
            </a:r>
            <a:br>
              <a:rPr lang="en-IN" sz="2400" dirty="0"/>
            </a:br>
            <a:r>
              <a:rPr lang="en-IN" sz="2400" dirty="0"/>
              <a:t>As stiff twin compasses are two;</a:t>
            </a:r>
            <a:br>
              <a:rPr lang="en-IN" sz="2400" dirty="0"/>
            </a:br>
            <a:r>
              <a:rPr lang="en-IN" sz="2400" dirty="0"/>
              <a:t>Thy soul, the fixed foot, makes no show</a:t>
            </a:r>
            <a:br>
              <a:rPr lang="en-IN" sz="2400" dirty="0"/>
            </a:br>
            <a:r>
              <a:rPr lang="en-IN" sz="2400" dirty="0"/>
              <a:t>To move, but doth, if the other do.</a:t>
            </a:r>
          </a:p>
          <a:p>
            <a:pPr fontAlgn="base"/>
            <a:endParaRPr lang="en-IN" sz="2400" dirty="0"/>
          </a:p>
          <a:p>
            <a:pPr fontAlgn="base"/>
            <a:br>
              <a:rPr lang="en-IN" sz="2400" dirty="0"/>
            </a:br>
            <a:r>
              <a:rPr lang="en-IN" sz="2400" dirty="0">
                <a:hlinkClick r:id="rId2"/>
              </a:rPr>
              <a:t>Compass</a:t>
            </a:r>
            <a:r>
              <a:rPr lang="en-IN" sz="2400" dirty="0"/>
              <a:t>:  drafting instrument used for drawing circles</a:t>
            </a:r>
          </a:p>
          <a:p>
            <a:pPr fontAlgn="base"/>
            <a:endParaRPr lang="en-IN" sz="2400" dirty="0"/>
          </a:p>
          <a:p>
            <a:pPr fontAlgn="base"/>
            <a:br>
              <a:rPr lang="en-IN" sz="2400" dirty="0"/>
            </a:br>
            <a:endParaRPr lang="en-IN" sz="2400" dirty="0"/>
          </a:p>
          <a:p>
            <a:pPr fontAlgn="base"/>
            <a:endParaRPr lang="en-IN" sz="2400" dirty="0"/>
          </a:p>
          <a:p>
            <a:pPr fontAlgn="base"/>
            <a:br>
              <a:rPr lang="en-IN" sz="2400" dirty="0"/>
            </a:br>
            <a:endParaRPr lang="en-IN" sz="2400" dirty="0"/>
          </a:p>
          <a:p>
            <a:endParaRPr lang="en-US" sz="2400" dirty="0"/>
          </a:p>
        </p:txBody>
      </p:sp>
    </p:spTree>
    <p:extLst>
      <p:ext uri="{BB962C8B-B14F-4D97-AF65-F5344CB8AC3E}">
        <p14:creationId xmlns:p14="http://schemas.microsoft.com/office/powerpoint/2010/main" val="3467761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02E528-2D71-9B41-92F5-E67F5CB04C82}"/>
              </a:ext>
            </a:extLst>
          </p:cNvPr>
          <p:cNvSpPr>
            <a:spLocks noGrp="1"/>
          </p:cNvSpPr>
          <p:nvPr>
            <p:ph idx="1"/>
          </p:nvPr>
        </p:nvSpPr>
        <p:spPr/>
        <p:txBody>
          <a:bodyPr>
            <a:normAutofit/>
          </a:bodyPr>
          <a:lstStyle/>
          <a:p>
            <a:pPr fontAlgn="base"/>
            <a:r>
              <a:rPr lang="en-IN" sz="2800" dirty="0"/>
              <a:t>If they,” meaning himself and his wife, are “two” then they are the two legs of a compass. </a:t>
            </a:r>
          </a:p>
          <a:p>
            <a:pPr fontAlgn="base"/>
            <a:r>
              <a:rPr lang="en-IN" sz="2800" dirty="0"/>
              <a:t>Donne speaks of his wife as being the “fixed foot” of the device. She has the steady “soul” that remains grounded and never makes a “show / To move.” His wife only moves if “the other do,” meaning himself. </a:t>
            </a:r>
          </a:p>
          <a:p>
            <a:endParaRPr lang="en-US" dirty="0"/>
          </a:p>
        </p:txBody>
      </p:sp>
    </p:spTree>
    <p:extLst>
      <p:ext uri="{BB962C8B-B14F-4D97-AF65-F5344CB8AC3E}">
        <p14:creationId xmlns:p14="http://schemas.microsoft.com/office/powerpoint/2010/main" val="235129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74ED2C-EDB2-B644-B6FD-10A333FDAA5B}"/>
              </a:ext>
            </a:extLst>
          </p:cNvPr>
          <p:cNvSpPr>
            <a:spLocks noGrp="1"/>
          </p:cNvSpPr>
          <p:nvPr>
            <p:ph idx="1"/>
          </p:nvPr>
        </p:nvSpPr>
        <p:spPr/>
        <p:txBody>
          <a:bodyPr>
            <a:normAutofit fontScale="25000" lnSpcReduction="20000"/>
          </a:bodyPr>
          <a:lstStyle/>
          <a:p>
            <a:pPr fontAlgn="base"/>
            <a:r>
              <a:rPr lang="en-IN" sz="8000" dirty="0"/>
              <a:t>And though it in the </a:t>
            </a:r>
            <a:r>
              <a:rPr lang="en-IN" sz="8000" dirty="0" err="1"/>
              <a:t>center</a:t>
            </a:r>
            <a:r>
              <a:rPr lang="en-IN" sz="8000" dirty="0"/>
              <a:t> sit,</a:t>
            </a:r>
            <a:br>
              <a:rPr lang="en-IN" sz="8000" dirty="0"/>
            </a:br>
            <a:r>
              <a:rPr lang="en-IN" sz="8000" dirty="0"/>
              <a:t>Yet when the other far doth roam,</a:t>
            </a:r>
          </a:p>
          <a:p>
            <a:pPr fontAlgn="base"/>
            <a:r>
              <a:rPr lang="en-IN" sz="8000" dirty="0"/>
              <a:t>It leans and hearkens after it,</a:t>
            </a:r>
            <a:br>
              <a:rPr lang="en-IN" sz="8000" dirty="0"/>
            </a:br>
            <a:r>
              <a:rPr lang="en-IN" sz="8000" dirty="0"/>
              <a:t>And grows erect, as that comes home.</a:t>
            </a:r>
            <a:br>
              <a:rPr lang="en-IN" sz="8000" dirty="0"/>
            </a:br>
            <a:endParaRPr lang="en-IN" sz="8000" dirty="0"/>
          </a:p>
          <a:p>
            <a:pPr fontAlgn="base"/>
            <a:r>
              <a:rPr lang="en-IN" sz="8000" dirty="0">
                <a:hlinkClick r:id="rId2"/>
              </a:rPr>
              <a:t>Hearken</a:t>
            </a:r>
            <a:r>
              <a:rPr lang="en-IN" sz="8000" dirty="0"/>
              <a:t>:  listen;</a:t>
            </a:r>
          </a:p>
          <a:p>
            <a:r>
              <a:rPr lang="en-IN" sz="8000" dirty="0">
                <a:hlinkClick r:id="rId3"/>
              </a:rPr>
              <a:t>Erect</a:t>
            </a:r>
            <a:r>
              <a:rPr lang="en-IN" sz="8000" dirty="0"/>
              <a:t>: upright in position or posture</a:t>
            </a:r>
          </a:p>
          <a:p>
            <a:br>
              <a:rPr lang="en-IN" sz="8000" dirty="0"/>
            </a:br>
            <a:endParaRPr lang="en-IN" sz="8000" dirty="0"/>
          </a:p>
          <a:p>
            <a:pPr fontAlgn="base"/>
            <a:endParaRPr lang="en-IN" sz="4000" dirty="0"/>
          </a:p>
          <a:p>
            <a:pPr fontAlgn="base"/>
            <a:br>
              <a:rPr lang="en-IN" dirty="0"/>
            </a:br>
            <a:endParaRPr lang="en-IN" dirty="0"/>
          </a:p>
          <a:p>
            <a:endParaRPr lang="en-US" dirty="0"/>
          </a:p>
        </p:txBody>
      </p:sp>
    </p:spTree>
    <p:extLst>
      <p:ext uri="{BB962C8B-B14F-4D97-AF65-F5344CB8AC3E}">
        <p14:creationId xmlns:p14="http://schemas.microsoft.com/office/powerpoint/2010/main" val="31222062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FE65C7-2F93-2340-94B0-D12B548E4CBD}"/>
              </a:ext>
            </a:extLst>
          </p:cNvPr>
          <p:cNvSpPr>
            <a:spLocks noGrp="1"/>
          </p:cNvSpPr>
          <p:nvPr>
            <p:ph idx="1"/>
          </p:nvPr>
        </p:nvSpPr>
        <p:spPr/>
        <p:txBody>
          <a:bodyPr/>
          <a:lstStyle/>
          <a:p>
            <a:pPr fontAlgn="base"/>
            <a:r>
              <a:rPr lang="en-IN" dirty="0"/>
              <a:t>In the eighth stanza of ‘</a:t>
            </a:r>
            <a:r>
              <a:rPr lang="en-IN" i="1" dirty="0"/>
              <a:t>A Valediction: Forbidding Mourning’</a:t>
            </a:r>
            <a:r>
              <a:rPr lang="en-IN" dirty="0"/>
              <a:t>, the movement of the fixed foot is further described. Initially, it is in the </a:t>
            </a:r>
            <a:r>
              <a:rPr lang="en-IN" dirty="0" err="1"/>
              <a:t>center</a:t>
            </a:r>
            <a:r>
              <a:rPr lang="en-IN" dirty="0"/>
              <a:t> of their world, everything revolves around it. Then, if the other leg, the one compared to Donne, decides to “roam” far into the distance, it leans. This is the only movement that his wife makes. When he needs her to she “hearkens” after him then straightens up again, or “grows erect” when he comes home or returns to the fixed point.</a:t>
            </a:r>
          </a:p>
          <a:p>
            <a:br>
              <a:rPr lang="en-IN" dirty="0"/>
            </a:br>
            <a:endParaRPr lang="en-US" dirty="0"/>
          </a:p>
        </p:txBody>
      </p:sp>
    </p:spTree>
    <p:extLst>
      <p:ext uri="{BB962C8B-B14F-4D97-AF65-F5344CB8AC3E}">
        <p14:creationId xmlns:p14="http://schemas.microsoft.com/office/powerpoint/2010/main" val="3978713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6B5385-C76B-DD40-A891-6C8C4F420889}"/>
              </a:ext>
            </a:extLst>
          </p:cNvPr>
          <p:cNvSpPr>
            <a:spLocks noGrp="1"/>
          </p:cNvSpPr>
          <p:nvPr>
            <p:ph idx="1"/>
          </p:nvPr>
        </p:nvSpPr>
        <p:spPr/>
        <p:txBody>
          <a:bodyPr>
            <a:normAutofit fontScale="92500" lnSpcReduction="10000"/>
          </a:bodyPr>
          <a:lstStyle/>
          <a:p>
            <a:pPr fontAlgn="base"/>
            <a:r>
              <a:rPr lang="en-IN" sz="2400" dirty="0"/>
              <a:t>Such wilt thou be to me, who must,</a:t>
            </a:r>
            <a:br>
              <a:rPr lang="en-IN" sz="2400" dirty="0"/>
            </a:br>
            <a:r>
              <a:rPr lang="en-IN" sz="2400" dirty="0"/>
              <a:t>Like </a:t>
            </a:r>
            <a:r>
              <a:rPr lang="en-IN" sz="2400" dirty="0" err="1"/>
              <a:t>th</a:t>
            </a:r>
            <a:r>
              <a:rPr lang="en-IN" sz="2400" dirty="0"/>
              <a:t>' other foot, obliquely run;</a:t>
            </a:r>
            <a:br>
              <a:rPr lang="en-IN" sz="2400" dirty="0"/>
            </a:br>
            <a:r>
              <a:rPr lang="en-IN" sz="2400" dirty="0"/>
              <a:t>Thy firmness makes my circle just,</a:t>
            </a:r>
            <a:br>
              <a:rPr lang="en-IN" sz="2400" dirty="0"/>
            </a:br>
            <a:r>
              <a:rPr lang="en-IN" sz="2400" dirty="0"/>
              <a:t>And makes me end where I begun.</a:t>
            </a:r>
          </a:p>
          <a:p>
            <a:pPr fontAlgn="base"/>
            <a:endParaRPr lang="en-IN" sz="2400" dirty="0">
              <a:hlinkClick r:id="" action="ppaction://noaction"/>
            </a:endParaRPr>
          </a:p>
          <a:p>
            <a:pPr fontAlgn="base"/>
            <a:r>
              <a:rPr lang="en-IN" sz="2400" dirty="0">
                <a:hlinkClick r:id="" action="ppaction://noaction"/>
              </a:rPr>
              <a:t>Obliquely</a:t>
            </a:r>
            <a:r>
              <a:rPr lang="en-IN" sz="2400" dirty="0"/>
              <a:t> :at a slanting angle</a:t>
            </a:r>
          </a:p>
          <a:p>
            <a:pPr fontAlgn="base"/>
            <a:br>
              <a:rPr lang="en-IN" dirty="0"/>
            </a:br>
            <a:endParaRPr lang="en-IN" dirty="0"/>
          </a:p>
          <a:p>
            <a:endParaRPr lang="en-US" dirty="0"/>
          </a:p>
        </p:txBody>
      </p:sp>
    </p:spTree>
    <p:extLst>
      <p:ext uri="{BB962C8B-B14F-4D97-AF65-F5344CB8AC3E}">
        <p14:creationId xmlns:p14="http://schemas.microsoft.com/office/powerpoint/2010/main" val="3732623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C01FFD-9A0F-F24A-A608-3E34B8F18C3D}"/>
              </a:ext>
            </a:extLst>
          </p:cNvPr>
          <p:cNvSpPr>
            <a:spLocks noGrp="1"/>
          </p:cNvSpPr>
          <p:nvPr>
            <p:ph idx="1"/>
          </p:nvPr>
        </p:nvSpPr>
        <p:spPr/>
        <p:txBody>
          <a:bodyPr>
            <a:normAutofit/>
          </a:bodyPr>
          <a:lstStyle/>
          <a:p>
            <a:r>
              <a:rPr lang="en-IN" sz="2000" dirty="0"/>
              <a:t>The final four lines describe the metaphor in full, just in case any part of the compass analogy was in doubt. The speaker is very much addressing his lines to his wife. He tells her that she will be to him the line that brings him back in. She has a “firmness” that makes his “circle just,” or keeps it within a limited area. No matter what he does or where he roams, she will always get him back to where he began. </a:t>
            </a:r>
            <a:endParaRPr lang="en-US" sz="2000" dirty="0"/>
          </a:p>
        </p:txBody>
      </p:sp>
    </p:spTree>
    <p:extLst>
      <p:ext uri="{BB962C8B-B14F-4D97-AF65-F5344CB8AC3E}">
        <p14:creationId xmlns:p14="http://schemas.microsoft.com/office/powerpoint/2010/main" val="3079002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C9AC868F-4A61-F946-8E27-84EDD51805CE}"/>
              </a:ext>
            </a:extLst>
          </p:cNvPr>
          <p:cNvSpPr>
            <a:spLocks noGrp="1"/>
          </p:cNvSpPr>
          <p:nvPr>
            <p:ph type="title"/>
          </p:nvPr>
        </p:nvSpPr>
        <p:spPr>
          <a:xfrm>
            <a:off x="152400" y="1"/>
            <a:ext cx="11201400" cy="1690688"/>
          </a:xfrm>
        </p:spPr>
        <p:txBody>
          <a:bodyPr>
            <a:normAutofit/>
          </a:bodyPr>
          <a:lstStyle/>
          <a:p>
            <a:r>
              <a:rPr lang="en-IN" dirty="0"/>
              <a:t>Literary Devices in “A Valediction: Forbidding Mourning”</a:t>
            </a:r>
            <a:br>
              <a:rPr lang="en-IN" dirty="0"/>
            </a:br>
            <a:endParaRPr lang="en-US" dirty="0"/>
          </a:p>
        </p:txBody>
      </p:sp>
      <p:sp>
        <p:nvSpPr>
          <p:cNvPr id="8" name="Content Placeholder 7">
            <a:extLst>
              <a:ext uri="{FF2B5EF4-FFF2-40B4-BE49-F238E27FC236}">
                <a16:creationId xmlns:a16="http://schemas.microsoft.com/office/drawing/2014/main" id="{25A562C7-C57C-1942-A80F-4C3876F5BF18}"/>
              </a:ext>
            </a:extLst>
          </p:cNvPr>
          <p:cNvSpPr>
            <a:spLocks noGrp="1"/>
          </p:cNvSpPr>
          <p:nvPr>
            <p:ph idx="1"/>
          </p:nvPr>
        </p:nvSpPr>
        <p:spPr>
          <a:xfrm>
            <a:off x="1451579" y="2015732"/>
            <a:ext cx="9603275" cy="3859288"/>
          </a:xfrm>
        </p:spPr>
        <p:txBody>
          <a:bodyPr>
            <a:normAutofit fontScale="70000" lnSpcReduction="20000"/>
          </a:bodyPr>
          <a:lstStyle/>
          <a:p>
            <a:r>
              <a:rPr lang="en-IN" sz="2300" dirty="0"/>
              <a:t>Literary devices are used to bring richness and clarity to the texts. The writers and poets use them to make their poem or </a:t>
            </a:r>
            <a:r>
              <a:rPr lang="en-IN" sz="2300" dirty="0">
                <a:hlinkClick r:id="rId2"/>
              </a:rPr>
              <a:t>prose</a:t>
            </a:r>
            <a:r>
              <a:rPr lang="en-IN" sz="2300" dirty="0"/>
              <a:t> texts appealing and meaningful. Donne has also used some literary devices in this poem to show the exact nature of his love. The analysis of some of the literary devices used in this poem has been given below.</a:t>
            </a:r>
          </a:p>
          <a:p>
            <a:r>
              <a:rPr lang="en-IN" sz="2300" b="1" dirty="0">
                <a:hlinkClick r:id="rId3"/>
              </a:rPr>
              <a:t>Alliteration</a:t>
            </a:r>
            <a:r>
              <a:rPr lang="en-IN" sz="2300" dirty="0"/>
              <a:t>: </a:t>
            </a:r>
            <a:r>
              <a:rPr lang="en-IN" sz="2300" dirty="0">
                <a:hlinkClick r:id="rId3"/>
              </a:rPr>
              <a:t>Alliteration</a:t>
            </a:r>
            <a:r>
              <a:rPr lang="en-IN" sz="2300" dirty="0"/>
              <a:t> is the </a:t>
            </a:r>
            <a:r>
              <a:rPr lang="en-IN" sz="2300" dirty="0">
                <a:hlinkClick r:id="rId4"/>
              </a:rPr>
              <a:t>repetition</a:t>
            </a:r>
            <a:r>
              <a:rPr lang="en-IN" sz="2300" dirty="0"/>
              <a:t> of consonant sounds in the same line such as the sound of /f/ in “Thy soul, the fixed foot, makes no show” and /m/ sound in “And makes me end where I begun”.</a:t>
            </a:r>
          </a:p>
          <a:p>
            <a:r>
              <a:rPr lang="en-IN" sz="2300" b="1" dirty="0">
                <a:hlinkClick r:id="rId5"/>
              </a:rPr>
              <a:t>Metaphysical</a:t>
            </a:r>
            <a:r>
              <a:rPr lang="en-IN" sz="2300" b="1" dirty="0"/>
              <a:t> </a:t>
            </a:r>
            <a:r>
              <a:rPr lang="en-IN" sz="2300" b="1" dirty="0">
                <a:hlinkClick r:id="rId6"/>
              </a:rPr>
              <a:t>Conceit</a:t>
            </a:r>
            <a:r>
              <a:rPr lang="en-IN" sz="2300" dirty="0"/>
              <a:t>: Metaphysical conceit is a complex, and often a lofty literary device that makes a far-stretched comparison between a spiritual aspect of a person and a physical thing in the world. Donne has used a metaphysical conceit in stanzas seven to nine where he compares his spiritual and holy love with the hands of a compass.</a:t>
            </a:r>
          </a:p>
          <a:p>
            <a:r>
              <a:rPr lang="en-IN" sz="2300" b="1" dirty="0">
                <a:hlinkClick r:id="rId7"/>
              </a:rPr>
              <a:t>Simile</a:t>
            </a:r>
            <a:r>
              <a:rPr lang="en-IN" sz="2300" dirty="0"/>
              <a:t>: A </a:t>
            </a:r>
            <a:r>
              <a:rPr lang="en-IN" sz="2300" dirty="0">
                <a:hlinkClick r:id="rId7"/>
              </a:rPr>
              <a:t>simile</a:t>
            </a:r>
            <a:r>
              <a:rPr lang="en-IN" sz="2300" dirty="0"/>
              <a:t> is a device used to compare an </a:t>
            </a:r>
            <a:r>
              <a:rPr lang="en-IN" sz="2300" dirty="0">
                <a:hlinkClick r:id="rId8"/>
              </a:rPr>
              <a:t>object</a:t>
            </a:r>
            <a:r>
              <a:rPr lang="en-IN" sz="2300" dirty="0"/>
              <a:t> or a person with something else to make the meanings clear to the readers. Donne has used simile in the last line of the sixth </a:t>
            </a:r>
            <a:r>
              <a:rPr lang="en-IN" sz="2300" dirty="0">
                <a:hlinkClick r:id="rId9"/>
              </a:rPr>
              <a:t>stanza</a:t>
            </a:r>
            <a:r>
              <a:rPr lang="en-IN" sz="2300" dirty="0"/>
              <a:t> where it is stated as “Like gold to airy thinness beat.”</a:t>
            </a:r>
          </a:p>
          <a:p>
            <a:endParaRPr lang="en-US" dirty="0"/>
          </a:p>
        </p:txBody>
      </p:sp>
    </p:spTree>
    <p:extLst>
      <p:ext uri="{BB962C8B-B14F-4D97-AF65-F5344CB8AC3E}">
        <p14:creationId xmlns:p14="http://schemas.microsoft.com/office/powerpoint/2010/main" val="850417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8C54D9-9B42-5F43-9147-EE742DDF3A5A}"/>
              </a:ext>
            </a:extLst>
          </p:cNvPr>
          <p:cNvSpPr>
            <a:spLocks noGrp="1"/>
          </p:cNvSpPr>
          <p:nvPr>
            <p:ph idx="1"/>
          </p:nvPr>
        </p:nvSpPr>
        <p:spPr>
          <a:xfrm>
            <a:off x="1451579" y="2015732"/>
            <a:ext cx="9603275" cy="3862554"/>
          </a:xfrm>
        </p:spPr>
        <p:txBody>
          <a:bodyPr>
            <a:normAutofit fontScale="70000" lnSpcReduction="20000"/>
          </a:bodyPr>
          <a:lstStyle/>
          <a:p>
            <a:r>
              <a:rPr lang="en-IN" b="1" dirty="0">
                <a:hlinkClick r:id="rId2"/>
              </a:rPr>
              <a:t>Consonance</a:t>
            </a:r>
            <a:r>
              <a:rPr lang="en-IN" b="1" dirty="0"/>
              <a:t>:</a:t>
            </a:r>
            <a:r>
              <a:rPr lang="en-IN" dirty="0"/>
              <a:t> </a:t>
            </a:r>
            <a:r>
              <a:rPr lang="en-IN" dirty="0">
                <a:hlinkClick r:id="rId2"/>
              </a:rPr>
              <a:t>Consonance</a:t>
            </a:r>
            <a:r>
              <a:rPr lang="en-IN" dirty="0"/>
              <a:t> is the repetition of consonant sounds in the same line such as /s/ sound in “Care less, eyes, lips, and hands to miss.”</a:t>
            </a:r>
          </a:p>
          <a:p>
            <a:r>
              <a:rPr lang="en-IN" b="1" dirty="0">
                <a:hlinkClick r:id="rId3"/>
              </a:rPr>
              <a:t>Imagery</a:t>
            </a:r>
            <a:r>
              <a:rPr lang="en-IN" dirty="0"/>
              <a:t>: </a:t>
            </a:r>
            <a:r>
              <a:rPr lang="en-IN" dirty="0">
                <a:hlinkClick r:id="rId3"/>
              </a:rPr>
              <a:t>Imagery</a:t>
            </a:r>
            <a:r>
              <a:rPr lang="en-IN" dirty="0"/>
              <a:t> is used to make the readers perceive things with their five senses. Donne has used visual imagery to convey his idea of holy love such as, “As virtuous men pass mildly away”,” Care less, eyes, lips, and hands to miss” and “As stiff twin compasses are two.”</a:t>
            </a:r>
          </a:p>
          <a:p>
            <a:r>
              <a:rPr lang="en-IN" b="1" dirty="0">
                <a:hlinkClick r:id="rId4"/>
              </a:rPr>
              <a:t>Symbolism</a:t>
            </a:r>
            <a:r>
              <a:rPr lang="en-IN" dirty="0"/>
              <a:t>: </a:t>
            </a:r>
            <a:r>
              <a:rPr lang="en-IN" dirty="0">
                <a:hlinkClick r:id="rId4"/>
              </a:rPr>
              <a:t>Symbolism</a:t>
            </a:r>
            <a:r>
              <a:rPr lang="en-IN" dirty="0"/>
              <a:t> is using symbols to signify ideas and qualities, giving them symbolic meanings different from literal meanings.  “The compass” and “the spheres” are the symbols of love.</a:t>
            </a:r>
          </a:p>
          <a:p>
            <a:r>
              <a:rPr lang="en-IN" b="1" dirty="0">
                <a:hlinkClick r:id="rId5"/>
              </a:rPr>
              <a:t>Metaphor</a:t>
            </a:r>
            <a:r>
              <a:rPr lang="en-IN" dirty="0"/>
              <a:t>: Donne has used extended metaphors in this poem to illustrate the nature of holy love. The first is used in the first stanza where he compares separation from his wife with the soul of a worthy man when he dies. The second example is given in the sixth line where it is stated as, “No tear-floods, nor sigh-tempests move.” He compares tears and sighs to a tempest.  The third example is found in the sixth stanza where he compares his love with the hands of the compass that work together and follow each other.</a:t>
            </a:r>
          </a:p>
          <a:p>
            <a:r>
              <a:rPr lang="en-IN" b="1" dirty="0">
                <a:hlinkClick r:id="rId6"/>
              </a:rPr>
              <a:t>Paradox</a:t>
            </a:r>
            <a:r>
              <a:rPr lang="en-IN" dirty="0"/>
              <a:t>: A </a:t>
            </a:r>
            <a:r>
              <a:rPr lang="en-IN" dirty="0">
                <a:hlinkClick r:id="rId6"/>
              </a:rPr>
              <a:t>paradox</a:t>
            </a:r>
            <a:r>
              <a:rPr lang="en-IN" dirty="0"/>
              <a:t> is a statement that may seem contradictory yet can be true, or at least makes sense. He has used this device by explaining that though their souls are one, they are two separate beings. It means that their souls will always be together even when they are apart.</a:t>
            </a:r>
          </a:p>
          <a:p>
            <a:endParaRPr lang="en-US" dirty="0"/>
          </a:p>
        </p:txBody>
      </p:sp>
    </p:spTree>
    <p:extLst>
      <p:ext uri="{BB962C8B-B14F-4D97-AF65-F5344CB8AC3E}">
        <p14:creationId xmlns:p14="http://schemas.microsoft.com/office/powerpoint/2010/main" val="588108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EF421685-68FC-004A-8102-1403091C5930}"/>
              </a:ext>
            </a:extLst>
          </p:cNvPr>
          <p:cNvSpPr>
            <a:spLocks noGrp="1"/>
          </p:cNvSpPr>
          <p:nvPr>
            <p:ph type="title"/>
          </p:nvPr>
        </p:nvSpPr>
        <p:spPr>
          <a:xfrm>
            <a:off x="285750" y="100013"/>
            <a:ext cx="11068050" cy="1590675"/>
          </a:xfrm>
        </p:spPr>
        <p:txBody>
          <a:bodyPr>
            <a:noAutofit/>
          </a:bodyPr>
          <a:lstStyle/>
          <a:p>
            <a:pPr fontAlgn="base"/>
            <a:r>
              <a:rPr lang="en-IN" sz="1400" dirty="0"/>
              <a:t>So let us melt, and make no noise,</a:t>
            </a:r>
            <a:br>
              <a:rPr lang="en-IN" sz="1400" dirty="0"/>
            </a:br>
            <a:br>
              <a:rPr lang="en-IN" sz="1400" dirty="0"/>
            </a:br>
            <a:r>
              <a:rPr lang="en-IN" sz="1400" dirty="0"/>
              <a:t>   No tear-floods, nor sigh-tempests move;</a:t>
            </a:r>
            <a:br>
              <a:rPr lang="en-IN" sz="1400" dirty="0"/>
            </a:br>
            <a:br>
              <a:rPr lang="en-IN" sz="1400" dirty="0"/>
            </a:br>
            <a:r>
              <a:rPr lang="en-IN" sz="1400" dirty="0" err="1"/>
              <a:t>'Twere</a:t>
            </a:r>
            <a:r>
              <a:rPr lang="en-IN" sz="1400" dirty="0"/>
              <a:t> profanation of our joys</a:t>
            </a:r>
            <a:br>
              <a:rPr lang="en-IN" sz="1400" dirty="0"/>
            </a:br>
            <a:br>
              <a:rPr lang="en-IN" sz="1400" dirty="0"/>
            </a:br>
            <a:r>
              <a:rPr lang="en-IN" sz="1400" dirty="0"/>
              <a:t>   To tell the laity our love.</a:t>
            </a:r>
            <a:br>
              <a:rPr lang="en-IN" sz="1400" dirty="0"/>
            </a:br>
            <a:endParaRPr lang="en-US" sz="1400" dirty="0"/>
          </a:p>
        </p:txBody>
      </p:sp>
      <p:sp>
        <p:nvSpPr>
          <p:cNvPr id="4" name="Content Placeholder 3">
            <a:extLst>
              <a:ext uri="{FF2B5EF4-FFF2-40B4-BE49-F238E27FC236}">
                <a16:creationId xmlns:a16="http://schemas.microsoft.com/office/drawing/2014/main" id="{F944AD6E-128A-9E46-A12E-81E3B84C0AFB}"/>
              </a:ext>
            </a:extLst>
          </p:cNvPr>
          <p:cNvSpPr>
            <a:spLocks noGrp="1"/>
          </p:cNvSpPr>
          <p:nvPr>
            <p:ph idx="1"/>
          </p:nvPr>
        </p:nvSpPr>
        <p:spPr>
          <a:xfrm>
            <a:off x="0" y="1825625"/>
            <a:ext cx="11601450" cy="4351338"/>
          </a:xfrm>
        </p:spPr>
        <p:txBody>
          <a:bodyPr>
            <a:normAutofit/>
          </a:bodyPr>
          <a:lstStyle/>
          <a:p>
            <a:r>
              <a:rPr lang="en-IN" dirty="0"/>
              <a:t>The second stanza completes the opening sentence, and moves on to the   speaker’s argument. He says that the parting of two lovers should be as quiet as the deaths he described in the first stanza. They should not show the physical effects of grief, because this would make their bond visible to the outside world, which would "profane" it.</a:t>
            </a:r>
          </a:p>
          <a:p>
            <a:endParaRPr lang="en-IN" dirty="0"/>
          </a:p>
          <a:p>
            <a:r>
              <a:rPr lang="en-IN" dirty="0"/>
              <a:t>In the stanza’s second line, Donne invents two compound words. “Tear-floods” and “sigh-tempests” are both hyperbolic ways of describing visible signs of grief. The use of “profanation” and “laity” make it clear that the speaker considers his love spiritual, even religious. “Profane” is an antonym of “sacred. “Laity” refers to people who aren’t clergy members. </a:t>
            </a:r>
            <a:endParaRPr lang="en-US" dirty="0"/>
          </a:p>
        </p:txBody>
      </p:sp>
      <p:cxnSp>
        <p:nvCxnSpPr>
          <p:cNvPr id="18" name="Straight Connector 17">
            <a:extLst>
              <a:ext uri="{FF2B5EF4-FFF2-40B4-BE49-F238E27FC236}">
                <a16:creationId xmlns:a16="http://schemas.microsoft.com/office/drawing/2014/main" id="{8569470D-E603-8D45-97FC-1381B11BF30D}"/>
              </a:ext>
            </a:extLst>
          </p:cNvPr>
          <p:cNvCxnSpPr/>
          <p:nvPr/>
        </p:nvCxnSpPr>
        <p:spPr>
          <a:xfrm>
            <a:off x="3500438" y="128588"/>
            <a:ext cx="0" cy="1697037"/>
          </a:xfrm>
          <a:prstGeom prst="line">
            <a:avLst/>
          </a:prstGeom>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DED52C90-67D0-E846-A63F-3C1301CA4DA7}"/>
              </a:ext>
            </a:extLst>
          </p:cNvPr>
          <p:cNvSpPr txBox="1"/>
          <p:nvPr/>
        </p:nvSpPr>
        <p:spPr>
          <a:xfrm>
            <a:off x="3614740" y="671513"/>
            <a:ext cx="7843833" cy="646331"/>
          </a:xfrm>
          <a:prstGeom prst="rect">
            <a:avLst/>
          </a:prstGeom>
          <a:noFill/>
        </p:spPr>
        <p:txBody>
          <a:bodyPr wrap="square" rtlCol="0">
            <a:spAutoFit/>
          </a:bodyPr>
          <a:lstStyle/>
          <a:p>
            <a:r>
              <a:rPr lang="en-US" dirty="0"/>
              <a:t>Profanation…make impure; polluting something which is holy</a:t>
            </a:r>
          </a:p>
          <a:p>
            <a:r>
              <a:rPr lang="en-US" dirty="0"/>
              <a:t>Laity…common man</a:t>
            </a:r>
          </a:p>
        </p:txBody>
      </p:sp>
    </p:spTree>
    <p:extLst>
      <p:ext uri="{BB962C8B-B14F-4D97-AF65-F5344CB8AC3E}">
        <p14:creationId xmlns:p14="http://schemas.microsoft.com/office/powerpoint/2010/main" val="3289323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5D20FF-78F8-B646-8EC9-603DFD4EEB73}"/>
              </a:ext>
            </a:extLst>
          </p:cNvPr>
          <p:cNvSpPr>
            <a:spLocks noGrp="1"/>
          </p:cNvSpPr>
          <p:nvPr>
            <p:ph idx="1"/>
          </p:nvPr>
        </p:nvSpPr>
        <p:spPr>
          <a:xfrm>
            <a:off x="285750" y="1851660"/>
            <a:ext cx="12001500" cy="4503420"/>
          </a:xfrm>
        </p:spPr>
        <p:txBody>
          <a:bodyPr>
            <a:noAutofit/>
          </a:bodyPr>
          <a:lstStyle/>
          <a:p>
            <a:pPr fontAlgn="base"/>
            <a:r>
              <a:rPr lang="en-IN" dirty="0"/>
              <a:t>Moving of </a:t>
            </a:r>
            <a:r>
              <a:rPr lang="en-IN" dirty="0" err="1"/>
              <a:t>th</a:t>
            </a:r>
            <a:r>
              <a:rPr lang="en-IN" dirty="0"/>
              <a:t>' earth brings harms and fears,</a:t>
            </a:r>
            <a:br>
              <a:rPr lang="en-IN" dirty="0"/>
            </a:br>
            <a:r>
              <a:rPr lang="en-IN" dirty="0"/>
              <a:t>Men reckon what it did, and meant;</a:t>
            </a:r>
            <a:br>
              <a:rPr lang="en-IN" dirty="0"/>
            </a:br>
            <a:r>
              <a:rPr lang="en-IN" dirty="0"/>
              <a:t>But trepidation of the spheres,</a:t>
            </a:r>
            <a:br>
              <a:rPr lang="en-IN" dirty="0"/>
            </a:br>
            <a:r>
              <a:rPr lang="en-IN" dirty="0"/>
              <a:t>Though greater far, is innocent.</a:t>
            </a:r>
          </a:p>
          <a:p>
            <a:pPr fontAlgn="base"/>
            <a:endParaRPr lang="en-IN" dirty="0">
              <a:hlinkClick r:id="rId2"/>
            </a:endParaRPr>
          </a:p>
          <a:p>
            <a:pPr fontAlgn="base"/>
            <a:r>
              <a:rPr lang="en-IN" dirty="0"/>
              <a:t>Moving of </a:t>
            </a:r>
            <a:r>
              <a:rPr lang="en-IN" dirty="0" err="1"/>
              <a:t>th</a:t>
            </a:r>
            <a:r>
              <a:rPr lang="en-IN" dirty="0"/>
              <a:t>' earth; earthquake</a:t>
            </a:r>
            <a:endParaRPr lang="en-IN" dirty="0">
              <a:hlinkClick r:id="" action="ppaction://noaction"/>
            </a:endParaRPr>
          </a:p>
          <a:p>
            <a:pPr fontAlgn="base"/>
            <a:r>
              <a:rPr lang="en-IN" dirty="0">
                <a:hlinkClick r:id="" action="ppaction://noaction"/>
              </a:rPr>
              <a:t>Reckon</a:t>
            </a:r>
            <a:r>
              <a:rPr lang="en-IN" dirty="0"/>
              <a:t>:  judge to be probable</a:t>
            </a:r>
          </a:p>
          <a:p>
            <a:pPr fontAlgn="base"/>
            <a:r>
              <a:rPr lang="en-IN" dirty="0">
                <a:hlinkClick r:id="rId3"/>
              </a:rPr>
              <a:t>Trepidation</a:t>
            </a:r>
            <a:r>
              <a:rPr lang="en-IN" dirty="0"/>
              <a:t>  :a feeling of alarm or dread; fearful expectation or anticipation; shaking </a:t>
            </a:r>
          </a:p>
          <a:p>
            <a:pPr fontAlgn="base"/>
            <a:r>
              <a:rPr lang="en-IN" dirty="0">
                <a:hlinkClick r:id="rId4"/>
              </a:rPr>
              <a:t>Innocent</a:t>
            </a:r>
            <a:r>
              <a:rPr lang="en-IN" dirty="0"/>
              <a:t>  lacking in sophistication or worldliness</a:t>
            </a:r>
          </a:p>
          <a:p>
            <a:pPr fontAlgn="base"/>
            <a:r>
              <a:rPr lang="en-IN" dirty="0"/>
              <a:t>Spheres: celestial spheres, or concentric circles, in which the moon, stars, and planets moved.</a:t>
            </a:r>
          </a:p>
          <a:p>
            <a:pPr fontAlgn="base"/>
            <a:endParaRPr lang="en-IN" dirty="0"/>
          </a:p>
          <a:p>
            <a:pPr fontAlgn="base"/>
            <a:endParaRPr lang="en-IN" dirty="0"/>
          </a:p>
          <a:p>
            <a:pPr fontAlgn="base"/>
            <a:endParaRPr lang="en-IN" dirty="0"/>
          </a:p>
          <a:p>
            <a:pPr fontAlgn="base"/>
            <a:endParaRPr lang="en-IN" dirty="0"/>
          </a:p>
          <a:p>
            <a:pPr fontAlgn="base"/>
            <a:br>
              <a:rPr lang="en-IN" dirty="0"/>
            </a:br>
            <a:endParaRPr lang="en-IN" dirty="0"/>
          </a:p>
          <a:p>
            <a:endParaRPr lang="en-US" dirty="0"/>
          </a:p>
        </p:txBody>
      </p:sp>
    </p:spTree>
    <p:extLst>
      <p:ext uri="{BB962C8B-B14F-4D97-AF65-F5344CB8AC3E}">
        <p14:creationId xmlns:p14="http://schemas.microsoft.com/office/powerpoint/2010/main" val="1344053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8505B2-093C-AD48-A3F2-DDC50A9884F9}"/>
              </a:ext>
            </a:extLst>
          </p:cNvPr>
          <p:cNvSpPr>
            <a:spLocks noGrp="1"/>
          </p:cNvSpPr>
          <p:nvPr>
            <p:ph idx="1"/>
          </p:nvPr>
        </p:nvSpPr>
        <p:spPr>
          <a:xfrm>
            <a:off x="331304" y="2603500"/>
            <a:ext cx="9649309" cy="5162274"/>
          </a:xfrm>
        </p:spPr>
        <p:txBody>
          <a:bodyPr>
            <a:noAutofit/>
          </a:bodyPr>
          <a:lstStyle/>
          <a:p>
            <a:r>
              <a:rPr lang="en-IN" sz="2800" dirty="0"/>
              <a:t>Dull sublunary lovers' love</a:t>
            </a:r>
            <a:br>
              <a:rPr lang="en-IN" sz="2800" dirty="0"/>
            </a:br>
            <a:r>
              <a:rPr lang="en-IN" sz="2800" dirty="0"/>
              <a:t> (Whose soul is sense) cannot admit</a:t>
            </a:r>
            <a:br>
              <a:rPr lang="en-IN" sz="2800" dirty="0"/>
            </a:br>
            <a:r>
              <a:rPr lang="en-IN" sz="2800" dirty="0"/>
              <a:t>Absence, because it doth remove</a:t>
            </a:r>
            <a:br>
              <a:rPr lang="en-IN" sz="2800" dirty="0"/>
            </a:br>
            <a:r>
              <a:rPr lang="en-IN" sz="2800" dirty="0"/>
              <a:t>Those things which </a:t>
            </a:r>
            <a:r>
              <a:rPr lang="en-IN" sz="2800" dirty="0" err="1"/>
              <a:t>elemented</a:t>
            </a:r>
            <a:r>
              <a:rPr lang="en-IN" sz="2800" dirty="0"/>
              <a:t> it.</a:t>
            </a:r>
          </a:p>
          <a:p>
            <a:r>
              <a:rPr lang="en-IN" sz="2800" dirty="0">
                <a:hlinkClick r:id="rId2"/>
              </a:rPr>
              <a:t>Dull</a:t>
            </a:r>
            <a:r>
              <a:rPr lang="en-IN" sz="2800" dirty="0"/>
              <a:t>: slow to learn or understand; lacking intellectual acuity</a:t>
            </a:r>
          </a:p>
          <a:p>
            <a:r>
              <a:rPr lang="en-IN" sz="2800" dirty="0">
                <a:hlinkClick r:id="rId3"/>
              </a:rPr>
              <a:t>Sublunary</a:t>
            </a:r>
            <a:r>
              <a:rPr lang="en-IN" sz="2800" dirty="0"/>
              <a:t>:  of this earth;</a:t>
            </a:r>
            <a:r>
              <a:rPr lang="en-IN" sz="2800" dirty="0">
                <a:hlinkClick r:id="rId4"/>
              </a:rPr>
              <a:t> sublunar</a:t>
            </a:r>
            <a:r>
              <a:rPr lang="en-IN" sz="2800" dirty="0"/>
              <a:t>, </a:t>
            </a:r>
            <a:r>
              <a:rPr lang="en-IN" sz="2800" dirty="0" err="1">
                <a:hlinkClick r:id="rId5"/>
              </a:rPr>
              <a:t>terrestrial</a:t>
            </a:r>
            <a:r>
              <a:rPr lang="en-IN" sz="2800" dirty="0" err="1"/>
              <a:t>,</a:t>
            </a:r>
            <a:r>
              <a:rPr lang="en-IN" sz="2800" dirty="0" err="1">
                <a:hlinkClick r:id="rId6"/>
              </a:rPr>
              <a:t>earthly</a:t>
            </a:r>
            <a:endParaRPr lang="en-IN" sz="2800" dirty="0"/>
          </a:p>
          <a:p>
            <a:r>
              <a:rPr lang="en-IN" sz="2800" dirty="0">
                <a:hlinkClick r:id="rId7"/>
              </a:rPr>
              <a:t>Admit</a:t>
            </a:r>
            <a:r>
              <a:rPr lang="en-IN" sz="2800" dirty="0"/>
              <a:t>: afford possibility; tolerate </a:t>
            </a:r>
          </a:p>
          <a:p>
            <a:endParaRPr lang="en-IN" sz="2800" dirty="0"/>
          </a:p>
          <a:p>
            <a:br>
              <a:rPr lang="en-IN" sz="2800" dirty="0"/>
            </a:br>
            <a:endParaRPr lang="en-IN" sz="2800" dirty="0"/>
          </a:p>
          <a:p>
            <a:endParaRPr lang="en-US" sz="3200" dirty="0"/>
          </a:p>
        </p:txBody>
      </p:sp>
    </p:spTree>
    <p:extLst>
      <p:ext uri="{BB962C8B-B14F-4D97-AF65-F5344CB8AC3E}">
        <p14:creationId xmlns:p14="http://schemas.microsoft.com/office/powerpoint/2010/main" val="391102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106A26-D84F-1749-9D5D-106C382CE50E}"/>
              </a:ext>
            </a:extLst>
          </p:cNvPr>
          <p:cNvSpPr>
            <a:spLocks noGrp="1"/>
          </p:cNvSpPr>
          <p:nvPr>
            <p:ph idx="1"/>
          </p:nvPr>
        </p:nvSpPr>
        <p:spPr/>
        <p:txBody>
          <a:bodyPr>
            <a:noAutofit/>
          </a:bodyPr>
          <a:lstStyle/>
          <a:p>
            <a:pPr fontAlgn="base"/>
            <a:r>
              <a:rPr lang="en-IN" sz="2400" dirty="0"/>
              <a:t>But we by a love so much refined,</a:t>
            </a:r>
            <a:br>
              <a:rPr lang="en-IN" sz="2400" dirty="0"/>
            </a:br>
            <a:r>
              <a:rPr lang="en-IN" sz="2400" dirty="0"/>
              <a:t>That our selves know not what it is,</a:t>
            </a:r>
            <a:br>
              <a:rPr lang="en-IN" sz="2400" dirty="0"/>
            </a:br>
            <a:r>
              <a:rPr lang="en-IN" sz="2400" dirty="0"/>
              <a:t>Inter-assured of the mind,</a:t>
            </a:r>
            <a:br>
              <a:rPr lang="en-IN" sz="2400" dirty="0"/>
            </a:br>
            <a:r>
              <a:rPr lang="en-IN" sz="2400" dirty="0"/>
              <a:t> Care less, eyes, lips, and hands to miss.</a:t>
            </a:r>
          </a:p>
          <a:p>
            <a:pPr fontAlgn="base"/>
            <a:endParaRPr lang="en-IN" sz="2400" dirty="0"/>
          </a:p>
          <a:p>
            <a:pPr fontAlgn="base"/>
            <a:r>
              <a:rPr lang="en-IN" sz="2400" dirty="0">
                <a:hlinkClick r:id="rId2"/>
              </a:rPr>
              <a:t>Refined</a:t>
            </a:r>
            <a:r>
              <a:rPr lang="en-IN" sz="2400" dirty="0"/>
              <a:t>:   freed from impurities by processing</a:t>
            </a:r>
          </a:p>
          <a:p>
            <a:pPr fontAlgn="base"/>
            <a:r>
              <a:rPr lang="en-IN" sz="2400" dirty="0">
                <a:hlinkClick r:id="rId3"/>
              </a:rPr>
              <a:t>Assured</a:t>
            </a:r>
            <a:r>
              <a:rPr lang="en-IN" sz="2400" dirty="0"/>
              <a:t>:  characterized by certainty or security</a:t>
            </a:r>
          </a:p>
          <a:p>
            <a:pPr fontAlgn="base"/>
            <a:br>
              <a:rPr lang="en-IN" sz="2400" dirty="0"/>
            </a:br>
            <a:endParaRPr lang="en-IN" sz="2400" dirty="0"/>
          </a:p>
          <a:p>
            <a:pPr fontAlgn="base"/>
            <a:br>
              <a:rPr lang="en-IN" sz="2400" dirty="0"/>
            </a:br>
            <a:endParaRPr lang="en-IN" sz="2400" dirty="0"/>
          </a:p>
          <a:p>
            <a:pPr fontAlgn="base"/>
            <a:br>
              <a:rPr lang="en-IN" sz="2400" dirty="0"/>
            </a:br>
            <a:endParaRPr lang="en-IN" sz="2400" dirty="0"/>
          </a:p>
          <a:p>
            <a:pPr fontAlgn="base"/>
            <a:br>
              <a:rPr lang="en-IN" sz="2400" dirty="0"/>
            </a:br>
            <a:endParaRPr lang="en-IN" sz="2400" dirty="0"/>
          </a:p>
          <a:p>
            <a:pPr lvl="1" fontAlgn="base"/>
            <a:br>
              <a:rPr lang="en-IN" dirty="0"/>
            </a:br>
            <a:endParaRPr lang="en-IN" dirty="0"/>
          </a:p>
          <a:p>
            <a:endParaRPr lang="en-US" sz="2400" dirty="0"/>
          </a:p>
        </p:txBody>
      </p:sp>
    </p:spTree>
    <p:extLst>
      <p:ext uri="{BB962C8B-B14F-4D97-AF65-F5344CB8AC3E}">
        <p14:creationId xmlns:p14="http://schemas.microsoft.com/office/powerpoint/2010/main" val="2685823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C44DFC-06C4-A444-BA11-E0BEC7CA5519}"/>
              </a:ext>
            </a:extLst>
          </p:cNvPr>
          <p:cNvSpPr>
            <a:spLocks noGrp="1"/>
          </p:cNvSpPr>
          <p:nvPr>
            <p:ph idx="1"/>
          </p:nvPr>
        </p:nvSpPr>
        <p:spPr/>
        <p:txBody>
          <a:bodyPr>
            <a:normAutofit/>
          </a:bodyPr>
          <a:lstStyle/>
          <a:p>
            <a:r>
              <a:rPr lang="en-IN" dirty="0"/>
              <a:t>The fifth stanza of ‘</a:t>
            </a:r>
            <a:r>
              <a:rPr lang="en-IN" i="1" dirty="0"/>
              <a:t>A Valediction: Forbidding Mourning’</a:t>
            </a:r>
            <a:r>
              <a:rPr lang="en-IN" dirty="0"/>
              <a:t> provides a contrast to the fourth. He returns to his own relationship and speaks of himself and his wife as “we.” They have a “refined” or well-tuned and highbrow relationship. Their love is so beyond the physical world that they, physical beings, have trouble understanding it. They “know not what it is”</a:t>
            </a:r>
            <a:endParaRPr lang="en-US" dirty="0"/>
          </a:p>
        </p:txBody>
      </p:sp>
    </p:spTree>
    <p:extLst>
      <p:ext uri="{BB962C8B-B14F-4D97-AF65-F5344CB8AC3E}">
        <p14:creationId xmlns:p14="http://schemas.microsoft.com/office/powerpoint/2010/main" val="3412042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6B04D8-826C-0149-8F8C-C7D943403356}"/>
              </a:ext>
            </a:extLst>
          </p:cNvPr>
          <p:cNvSpPr>
            <a:spLocks noGrp="1"/>
          </p:cNvSpPr>
          <p:nvPr>
            <p:ph idx="1"/>
          </p:nvPr>
        </p:nvSpPr>
        <p:spPr/>
        <p:txBody>
          <a:bodyPr>
            <a:normAutofit/>
          </a:bodyPr>
          <a:lstStyle/>
          <a:p>
            <a:r>
              <a:rPr lang="en-IN" sz="2000" dirty="0"/>
              <a:t> The next two lines reiterate the fact that the love the speaker and his wife have is spiritual. It is more mental than it is physical. This means they are “Inter-assured of the mind” and do not care for the “eyes, lips, and hands.” When they part these are not the elements they will miss about one another</a:t>
            </a:r>
            <a:endParaRPr lang="en-US" sz="2000" dirty="0"/>
          </a:p>
        </p:txBody>
      </p:sp>
    </p:spTree>
    <p:extLst>
      <p:ext uri="{BB962C8B-B14F-4D97-AF65-F5344CB8AC3E}">
        <p14:creationId xmlns:p14="http://schemas.microsoft.com/office/powerpoint/2010/main" val="2684904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7B3698-C683-B149-B89C-5AA129C0590B}"/>
              </a:ext>
            </a:extLst>
          </p:cNvPr>
          <p:cNvSpPr>
            <a:spLocks noGrp="1"/>
          </p:cNvSpPr>
          <p:nvPr>
            <p:ph idx="1"/>
          </p:nvPr>
        </p:nvSpPr>
        <p:spPr/>
        <p:txBody>
          <a:bodyPr>
            <a:normAutofit/>
          </a:bodyPr>
          <a:lstStyle/>
          <a:p>
            <a:pPr fontAlgn="base"/>
            <a:r>
              <a:rPr lang="en-IN" sz="2000" dirty="0"/>
              <a:t>Our two souls therefore, which are one,</a:t>
            </a:r>
            <a:br>
              <a:rPr lang="en-IN" sz="2000" dirty="0"/>
            </a:br>
            <a:r>
              <a:rPr lang="en-IN" sz="2000" dirty="0"/>
              <a:t> Though I must go, endure not yet</a:t>
            </a:r>
            <a:br>
              <a:rPr lang="en-IN" sz="2000" dirty="0"/>
            </a:br>
            <a:r>
              <a:rPr lang="en-IN" sz="2000" dirty="0"/>
              <a:t>A breach, but an expansion,</a:t>
            </a:r>
            <a:br>
              <a:rPr lang="en-IN" sz="2000" dirty="0"/>
            </a:br>
            <a:r>
              <a:rPr lang="en-IN" sz="2000" dirty="0"/>
              <a:t>Like gold to airy thinness beat.</a:t>
            </a:r>
          </a:p>
          <a:p>
            <a:pPr fontAlgn="base"/>
            <a:endParaRPr lang="en-IN" sz="2000" dirty="0"/>
          </a:p>
          <a:p>
            <a:pPr fontAlgn="base"/>
            <a:r>
              <a:rPr lang="en-IN" sz="2000" dirty="0">
                <a:hlinkClick r:id="rId2"/>
              </a:rPr>
              <a:t>Breach</a:t>
            </a:r>
            <a:r>
              <a:rPr lang="en-IN" sz="2000" dirty="0"/>
              <a:t>:  a personal or social separation</a:t>
            </a:r>
          </a:p>
          <a:p>
            <a:endParaRPr lang="en-US" dirty="0"/>
          </a:p>
        </p:txBody>
      </p:sp>
    </p:spTree>
    <p:extLst>
      <p:ext uri="{BB962C8B-B14F-4D97-AF65-F5344CB8AC3E}">
        <p14:creationId xmlns:p14="http://schemas.microsoft.com/office/powerpoint/2010/main" val="1283741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BD32E7-7F74-2B4A-8C35-C084DC46E19F}"/>
              </a:ext>
            </a:extLst>
          </p:cNvPr>
          <p:cNvSpPr>
            <a:spLocks noGrp="1"/>
          </p:cNvSpPr>
          <p:nvPr>
            <p:ph idx="1"/>
          </p:nvPr>
        </p:nvSpPr>
        <p:spPr/>
        <p:txBody>
          <a:bodyPr>
            <a:normAutofit/>
          </a:bodyPr>
          <a:lstStyle/>
          <a:p>
            <a:r>
              <a:rPr lang="en-IN" sz="2400" dirty="0"/>
              <a:t>The sixth stanza begins with a fairly straightforward and recognizable declaration about marriage. They might have two separate souls but now they act as “one.” It is due to this fact that when they part, they will not “endure” a “breach, but an expansion.</a:t>
            </a:r>
            <a:endParaRPr lang="en-US" sz="2400" dirty="0"/>
          </a:p>
        </p:txBody>
      </p:sp>
    </p:spTree>
    <p:extLst>
      <p:ext uri="{BB962C8B-B14F-4D97-AF65-F5344CB8AC3E}">
        <p14:creationId xmlns:p14="http://schemas.microsoft.com/office/powerpoint/2010/main" val="172313281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{4F9040B3-0DE0-874A-BEA0-6164952A09A2}tf10001119</Template>
  <TotalTime>21</TotalTime>
  <Words>1593</Words>
  <Application>Microsoft Macintosh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Gill Sans MT</vt:lpstr>
      <vt:lpstr>Gallery</vt:lpstr>
      <vt:lpstr>PowerPoint Presentation</vt:lpstr>
      <vt:lpstr>So let us melt, and make no noise,     No tear-floods, nor sigh-tempests move;  'Twere profanation of our joys     To tell the laity our love.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Literary Devices in “A Valediction: Forbidding Mourning”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4</cp:revision>
  <dcterms:created xsi:type="dcterms:W3CDTF">2021-01-11T03:26:18Z</dcterms:created>
  <dcterms:modified xsi:type="dcterms:W3CDTF">2020-01-01T00:06:55Z</dcterms:modified>
</cp:coreProperties>
</file>