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23AE-C15B-4637-86CA-D4A0F77FAEEF}" type="datetimeFigureOut">
              <a:rPr lang="en-IN" smtClean="0"/>
              <a:t>22-06-2021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5A9A-0798-4167-A27F-F12CDAB92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22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23AE-C15B-4637-86CA-D4A0F77FAEEF}" type="datetimeFigureOut">
              <a:rPr lang="en-IN" smtClean="0"/>
              <a:t>22-06-2021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5A9A-0798-4167-A27F-F12CDAB92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161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23AE-C15B-4637-86CA-D4A0F77FAEEF}" type="datetimeFigureOut">
              <a:rPr lang="en-IN" smtClean="0"/>
              <a:t>22-06-2021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5A9A-0798-4167-A27F-F12CDAB92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085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F06BE-2A71-41A1-AECF-6B1FFC1CF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9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A61F2-87D4-46D6-AD64-3E5976C69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23AE-C15B-4637-86CA-D4A0F77FAEEF}" type="datetimeFigureOut">
              <a:rPr lang="en-IN" smtClean="0"/>
              <a:t>22-06-2021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5A9A-0798-4167-A27F-F12CDAB92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997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23AE-C15B-4637-86CA-D4A0F77FAEEF}" type="datetimeFigureOut">
              <a:rPr lang="en-IN" smtClean="0"/>
              <a:t>22-06-2021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5A9A-0798-4167-A27F-F12CDAB92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442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23AE-C15B-4637-86CA-D4A0F77FAEEF}" type="datetimeFigureOut">
              <a:rPr lang="en-IN" smtClean="0"/>
              <a:t>22-06-2021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5A9A-0798-4167-A27F-F12CDAB92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039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23AE-C15B-4637-86CA-D4A0F77FAEEF}" type="datetimeFigureOut">
              <a:rPr lang="en-IN" smtClean="0"/>
              <a:t>22-06-2021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5A9A-0798-4167-A27F-F12CDAB92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622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23AE-C15B-4637-86CA-D4A0F77FAEEF}" type="datetimeFigureOut">
              <a:rPr lang="en-IN" smtClean="0"/>
              <a:t>22-06-2021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5A9A-0798-4167-A27F-F12CDAB92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580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23AE-C15B-4637-86CA-D4A0F77FAEEF}" type="datetimeFigureOut">
              <a:rPr lang="en-IN" smtClean="0"/>
              <a:t>22-06-2021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5A9A-0798-4167-A27F-F12CDAB92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302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23AE-C15B-4637-86CA-D4A0F77FAEEF}" type="datetimeFigureOut">
              <a:rPr lang="en-IN" smtClean="0"/>
              <a:t>22-06-2021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5A9A-0798-4167-A27F-F12CDAB92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151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23AE-C15B-4637-86CA-D4A0F77FAEEF}" type="datetimeFigureOut">
              <a:rPr lang="en-IN" smtClean="0"/>
              <a:t>22-06-2021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5A9A-0798-4167-A27F-F12CDAB92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479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023AE-C15B-4637-86CA-D4A0F77FAEEF}" type="datetimeFigureOut">
              <a:rPr lang="en-IN" smtClean="0"/>
              <a:t>22-06-2021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5A9A-0798-4167-A27F-F12CDAB92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83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sec.wisc.edu/data/sst/latest_sst.gi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sec.wisc.edu/data/sst/latest_sst.gi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Oceanography II: Temperature &amp; Salinity 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 smtClean="0"/>
              <a:t>Dr.</a:t>
            </a:r>
            <a:r>
              <a:rPr lang="en-IN" dirty="0" smtClean="0"/>
              <a:t> Swarnima Singh </a:t>
            </a:r>
          </a:p>
          <a:p>
            <a:r>
              <a:rPr lang="en-IN" dirty="0" err="1" smtClean="0"/>
              <a:t>Dept</a:t>
            </a:r>
            <a:r>
              <a:rPr lang="en-IN" dirty="0" smtClean="0"/>
              <a:t> of Geography</a:t>
            </a:r>
          </a:p>
          <a:p>
            <a:r>
              <a:rPr lang="en-IN" dirty="0" smtClean="0"/>
              <a:t>DDUGU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8967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Source of salts?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81200" y="1295401"/>
            <a:ext cx="4040188" cy="87947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Chemical weathering of rocks (dissolved load)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69026" y="1219201"/>
            <a:ext cx="4041775" cy="95567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Volcanic activity: </a:t>
            </a:r>
            <a:r>
              <a:rPr lang="en-US" dirty="0" err="1" smtClean="0"/>
              <a:t>outgassing</a:t>
            </a:r>
            <a:endParaRPr lang="en-US" dirty="0"/>
          </a:p>
        </p:txBody>
      </p:sp>
      <p:pic>
        <p:nvPicPr>
          <p:cNvPr id="2560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1164" y="2720976"/>
            <a:ext cx="3144837" cy="314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476625"/>
            <a:ext cx="4040188" cy="134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5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sz="quarter"/>
          </p:nvPr>
        </p:nvSpPr>
        <p:spPr>
          <a:xfrm>
            <a:off x="2209800" y="1295400"/>
            <a:ext cx="7772400" cy="213360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Do you think salinity varies within ocean basins or is the same?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 the surface?</a:t>
            </a:r>
          </a:p>
          <a:p>
            <a:pPr>
              <a:defRPr/>
            </a:pPr>
            <a:r>
              <a:rPr lang="en-US" dirty="0" smtClean="0"/>
              <a:t>Within the basin?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0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factors may change the salinity?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1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14_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9144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4038600" y="6248401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/>
              <a:t>Precipitation</a:t>
            </a:r>
          </a:p>
        </p:txBody>
      </p:sp>
    </p:spTree>
    <p:extLst>
      <p:ext uri="{BB962C8B-B14F-4D97-AF65-F5344CB8AC3E}">
        <p14:creationId xmlns:p14="http://schemas.microsoft.com/office/powerpoint/2010/main" val="3494116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16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177926"/>
            <a:ext cx="89662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9240839" y="6553200"/>
            <a:ext cx="1449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latin typeface="Arial" panose="020B0604020202020204" pitchFamily="34" charset="0"/>
                <a:ea typeface="ＭＳ Ｐゴシック" panose="020B0600070205080204" pitchFamily="34" charset="-128"/>
              </a:rPr>
              <a:t>Fig. 16.4, p.402</a:t>
            </a:r>
          </a:p>
        </p:txBody>
      </p:sp>
    </p:spTree>
    <p:extLst>
      <p:ext uri="{BB962C8B-B14F-4D97-AF65-F5344CB8AC3E}">
        <p14:creationId xmlns:p14="http://schemas.microsoft.com/office/powerpoint/2010/main" val="2541559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Salinity</a:t>
            </a:r>
          </a:p>
        </p:txBody>
      </p:sp>
      <p:pic>
        <p:nvPicPr>
          <p:cNvPr id="30723" name="Picture 3" descr="salglobe_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1"/>
            <a:ext cx="53340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839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Precipitation and Evaporation</a:t>
            </a:r>
          </a:p>
        </p:txBody>
      </p:sp>
      <p:pic>
        <p:nvPicPr>
          <p:cNvPr id="31747" name="Picture 3" descr="10pre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990601"/>
            <a:ext cx="6869113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981200" y="1897063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Red-precipitation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981200" y="5478463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Blue-evaporation</a:t>
            </a:r>
          </a:p>
        </p:txBody>
      </p:sp>
    </p:spTree>
    <p:extLst>
      <p:ext uri="{BB962C8B-B14F-4D97-AF65-F5344CB8AC3E}">
        <p14:creationId xmlns:p14="http://schemas.microsoft.com/office/powerpoint/2010/main" val="3603576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Density: how heavy something is relative to its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8229600" cy="10668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What factors change the density of sea water?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24200" y="3429000"/>
            <a:ext cx="510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600"/>
              <a:t>Temperature: increase, decreases density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5029200"/>
            <a:ext cx="464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600"/>
              <a:t>Salinity: increase, increases density</a:t>
            </a:r>
          </a:p>
        </p:txBody>
      </p:sp>
    </p:spTree>
    <p:extLst>
      <p:ext uri="{BB962C8B-B14F-4D97-AF65-F5344CB8AC3E}">
        <p14:creationId xmlns:p14="http://schemas.microsoft.com/office/powerpoint/2010/main" val="35916836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Density determines the vertical position</a:t>
            </a:r>
            <a:endParaRPr lang="en-US" dirty="0"/>
          </a:p>
        </p:txBody>
      </p:sp>
      <p:pic>
        <p:nvPicPr>
          <p:cNvPr id="33795" name="Picture 6" descr="14_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843214"/>
            <a:ext cx="8229600" cy="223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02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Photic zone: where light penetrates; upper 600 ft or 200  m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4820" name="Picture 5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905000"/>
            <a:ext cx="4038600" cy="3200400"/>
          </a:xfrm>
        </p:spPr>
      </p:pic>
    </p:spTree>
    <p:extLst>
      <p:ext uri="{BB962C8B-B14F-4D97-AF65-F5344CB8AC3E}">
        <p14:creationId xmlns:p14="http://schemas.microsoft.com/office/powerpoint/2010/main" val="14167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Variations in temperature:</a:t>
            </a:r>
          </a:p>
        </p:txBody>
      </p:sp>
      <p:pic>
        <p:nvPicPr>
          <p:cNvPr id="17411" name="Picture 5" descr="sst_jan_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762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191000" y="6035676"/>
            <a:ext cx="403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/>
              <a:t>From north to south due to the Sun’s radiation</a:t>
            </a:r>
          </a:p>
        </p:txBody>
      </p:sp>
    </p:spTree>
    <p:extLst>
      <p:ext uri="{BB962C8B-B14F-4D97-AF65-F5344CB8AC3E}">
        <p14:creationId xmlns:p14="http://schemas.microsoft.com/office/powerpoint/2010/main" val="3878201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4419600" cy="182880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Plankton</a:t>
            </a:r>
            <a:r>
              <a:rPr lang="en-US" sz="3200" dirty="0"/>
              <a:t>: </a:t>
            </a:r>
            <a:br>
              <a:rPr lang="en-US" sz="3200" dirty="0"/>
            </a:br>
            <a:r>
              <a:rPr lang="en-US" sz="3200" dirty="0"/>
              <a:t>microscopic animals and plants</a:t>
            </a:r>
          </a:p>
        </p:txBody>
      </p:sp>
      <p:pic>
        <p:nvPicPr>
          <p:cNvPr id="35843" name="Picture 4" descr="pl_07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152400"/>
            <a:ext cx="3810000" cy="257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5" descr="pl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971801"/>
            <a:ext cx="40005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8305800" y="5867401"/>
            <a:ext cx="17526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Copepod-1mm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6705600" y="152400"/>
            <a:ext cx="3048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Diatom-phytoplankton</a:t>
            </a:r>
          </a:p>
        </p:txBody>
      </p:sp>
      <p:pic>
        <p:nvPicPr>
          <p:cNvPr id="35847" name="Picture 8" descr="pl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60838"/>
            <a:ext cx="4000500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1676400" y="62484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Dinoflagellate- 250 microm.</a:t>
            </a:r>
          </a:p>
        </p:txBody>
      </p:sp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6019800" y="5791201"/>
            <a:ext cx="1828800" cy="461665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Zooplankton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2057401"/>
            <a:ext cx="4572000" cy="23082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Tahoma" charset="0"/>
              </a:rPr>
              <a:t> bottom of the food chain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Tahoma" charset="0"/>
              </a:rPr>
              <a:t>Use basic nutrients from sea water to produce skeletons and soft tissue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Tahoma" charset="0"/>
              </a:rPr>
              <a:t> phytoplankton produce greater than 50%</a:t>
            </a:r>
          </a:p>
        </p:txBody>
      </p:sp>
    </p:spTree>
    <p:extLst>
      <p:ext uri="{BB962C8B-B14F-4D97-AF65-F5344CB8AC3E}">
        <p14:creationId xmlns:p14="http://schemas.microsoft.com/office/powerpoint/2010/main" val="64013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Changes in the Sun’s angle cause variations in the amount of solar energy reaching Earth’s surface.</a:t>
            </a:r>
          </a:p>
        </p:txBody>
      </p:sp>
      <p:pic>
        <p:nvPicPr>
          <p:cNvPr id="18435" name="Picture 6" descr="16_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1" y="2590800"/>
            <a:ext cx="48244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4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Variations in Sun’s rays with latitude</a:t>
            </a:r>
          </a:p>
        </p:txBody>
      </p:sp>
      <p:pic>
        <p:nvPicPr>
          <p:cNvPr id="19459" name="Picture 6" descr="16_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225676"/>
            <a:ext cx="8229600" cy="3471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5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Layers of the Ocean: what determines the ocean’s layers?</a:t>
            </a:r>
          </a:p>
        </p:txBody>
      </p:sp>
      <p:pic>
        <p:nvPicPr>
          <p:cNvPr id="20483" name="Picture 3" descr="mass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2291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01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Temperature: warmer at equator cooler near the poles</a:t>
            </a:r>
            <a:endParaRPr lang="en-US" dirty="0"/>
          </a:p>
        </p:txBody>
      </p:sp>
      <p:pic>
        <p:nvPicPr>
          <p:cNvPr id="21507" name="Picture 5" descr="sst_jan_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762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810000" y="6488114"/>
            <a:ext cx="419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Surface temperature variations</a:t>
            </a:r>
          </a:p>
        </p:txBody>
      </p:sp>
    </p:spTree>
    <p:extLst>
      <p:ext uri="{BB962C8B-B14F-4D97-AF65-F5344CB8AC3E}">
        <p14:creationId xmlns:p14="http://schemas.microsoft.com/office/powerpoint/2010/main" val="141634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6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905001"/>
            <a:ext cx="6272213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943600" y="6172200"/>
            <a:ext cx="27432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/>
              <a:t>Ocean basins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92100"/>
            <a:ext cx="8991600" cy="1384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Temperature variations within ocean basins: sketch and describe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Salinity of Seawater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905000"/>
            <a:ext cx="40338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Water is bipolar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The cation sodium attaches to the negative side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The anion chlorine attaches to the positive side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The figure illustrates dissolved salt</a:t>
            </a:r>
          </a:p>
        </p:txBody>
      </p:sp>
      <p:pic>
        <p:nvPicPr>
          <p:cNvPr id="23556" name="Picture 4" descr="salt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060700"/>
            <a:ext cx="4033838" cy="180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2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amount of solid material dissolved in water</a:t>
            </a:r>
            <a:endParaRPr lang="en-US" dirty="0"/>
          </a:p>
        </p:txBody>
      </p:sp>
      <p:pic>
        <p:nvPicPr>
          <p:cNvPr id="24579" name="Picture 38" descr="14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1"/>
            <a:ext cx="64770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291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258</Words>
  <Application>Microsoft Office PowerPoint</Application>
  <PresentationFormat>Widescreen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Tahoma</vt:lpstr>
      <vt:lpstr>Times New Roman</vt:lpstr>
      <vt:lpstr>Office Theme</vt:lpstr>
      <vt:lpstr>Oceanography II: Temperature &amp; Salinity </vt:lpstr>
      <vt:lpstr>Variations in temperature:</vt:lpstr>
      <vt:lpstr>Changes in the Sun’s angle cause variations in the amount of solar energy reaching Earth’s surface.</vt:lpstr>
      <vt:lpstr>Variations in Sun’s rays with latitude</vt:lpstr>
      <vt:lpstr>Layers of the Ocean: what determines the ocean’s layers?</vt:lpstr>
      <vt:lpstr>Temperature: warmer at equator cooler near the poles</vt:lpstr>
      <vt:lpstr>Temperature variations within ocean basins: sketch and describe </vt:lpstr>
      <vt:lpstr>Salinity of Seawater</vt:lpstr>
      <vt:lpstr>The amount of solid material dissolved in water</vt:lpstr>
      <vt:lpstr>Source of salts?</vt:lpstr>
      <vt:lpstr>Do you think salinity varies within ocean basins or is the same?</vt:lpstr>
      <vt:lpstr>What factors may change the salinity?</vt:lpstr>
      <vt:lpstr>PowerPoint Presentation</vt:lpstr>
      <vt:lpstr>PowerPoint Presentation</vt:lpstr>
      <vt:lpstr>Salinity</vt:lpstr>
      <vt:lpstr>Precipitation and Evaporation</vt:lpstr>
      <vt:lpstr>Density: how heavy something is relative to its size</vt:lpstr>
      <vt:lpstr>Density determines the vertical position</vt:lpstr>
      <vt:lpstr>Photic zone: where light penetrates; upper 600 ft or 200  m</vt:lpstr>
      <vt:lpstr>Plankton:  microscopic animals and plants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Oceography II: Temperature&amp;Salinity </dc:title>
  <dc:creator>Swarnima</dc:creator>
  <cp:lastModifiedBy>Swarnima</cp:lastModifiedBy>
  <cp:revision>2</cp:revision>
  <dcterms:created xsi:type="dcterms:W3CDTF">2021-06-22T05:48:35Z</dcterms:created>
  <dcterms:modified xsi:type="dcterms:W3CDTF">2021-06-22T05:53:12Z</dcterms:modified>
</cp:coreProperties>
</file>