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7" r:id="rId4"/>
  </p:sldMasterIdLst>
  <p:notesMasterIdLst>
    <p:notesMasterId r:id="rId3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120" d="100"/>
        <a:sy n="120" d="100"/>
      </p:scale>
      <p:origin x="0" y="-2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C77B37-615E-4988-9A58-344D1E7ABF14}" type="datetimeFigureOut">
              <a:rPr lang="en-IN" smtClean="0"/>
              <a:t>22-06-2021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D7E7BD-2F53-4CEC-9465-4028B40648A2}" type="slidenum">
              <a:rPr lang="en-IN" smtClean="0"/>
              <a:t>‹#›</a:t>
            </a:fld>
            <a:endParaRPr lang="en-IN"/>
          </a:p>
        </p:txBody>
      </p:sp>
    </p:spTree>
    <p:extLst>
      <p:ext uri="{BB962C8B-B14F-4D97-AF65-F5344CB8AC3E}">
        <p14:creationId xmlns:p14="http://schemas.microsoft.com/office/powerpoint/2010/main" val="7429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400" b="1">
                <a:solidFill>
                  <a:srgbClr val="333399"/>
                </a:solidFill>
                <a:latin typeface="Arial" panose="020B0604020202020204" pitchFamily="34" charset="0"/>
              </a:defRPr>
            </a:lvl1pPr>
            <a:lvl2pPr marL="742950" indent="-285750">
              <a:defRPr sz="2400" b="1">
                <a:solidFill>
                  <a:srgbClr val="333399"/>
                </a:solidFill>
                <a:latin typeface="Arial" panose="020B0604020202020204" pitchFamily="34" charset="0"/>
              </a:defRPr>
            </a:lvl2pPr>
            <a:lvl3pPr marL="1143000" indent="-228600">
              <a:defRPr sz="2400" b="1">
                <a:solidFill>
                  <a:srgbClr val="333399"/>
                </a:solidFill>
                <a:latin typeface="Arial" panose="020B0604020202020204" pitchFamily="34" charset="0"/>
              </a:defRPr>
            </a:lvl3pPr>
            <a:lvl4pPr marL="1600200" indent="-228600">
              <a:defRPr sz="2400" b="1">
                <a:solidFill>
                  <a:srgbClr val="333399"/>
                </a:solidFill>
                <a:latin typeface="Arial" panose="020B0604020202020204" pitchFamily="34" charset="0"/>
              </a:defRPr>
            </a:lvl4pPr>
            <a:lvl5pPr marL="2057400" indent="-228600">
              <a:defRPr sz="2400" b="1">
                <a:solidFill>
                  <a:srgbClr val="333399"/>
                </a:solidFill>
                <a:latin typeface="Arial" panose="020B0604020202020204" pitchFamily="34" charset="0"/>
              </a:defRPr>
            </a:lvl5pPr>
            <a:lvl6pPr marL="2514600" indent="-228600" eaLnBrk="0" fontAlgn="base" hangingPunct="0">
              <a:spcBef>
                <a:spcPct val="0"/>
              </a:spcBef>
              <a:spcAft>
                <a:spcPct val="0"/>
              </a:spcAft>
              <a:defRPr sz="2400" b="1">
                <a:solidFill>
                  <a:srgbClr val="333399"/>
                </a:solidFill>
                <a:latin typeface="Arial" panose="020B0604020202020204" pitchFamily="34" charset="0"/>
              </a:defRPr>
            </a:lvl6pPr>
            <a:lvl7pPr marL="2971800" indent="-228600" eaLnBrk="0" fontAlgn="base" hangingPunct="0">
              <a:spcBef>
                <a:spcPct val="0"/>
              </a:spcBef>
              <a:spcAft>
                <a:spcPct val="0"/>
              </a:spcAft>
              <a:defRPr sz="2400" b="1">
                <a:solidFill>
                  <a:srgbClr val="333399"/>
                </a:solidFill>
                <a:latin typeface="Arial" panose="020B0604020202020204" pitchFamily="34" charset="0"/>
              </a:defRPr>
            </a:lvl7pPr>
            <a:lvl8pPr marL="3429000" indent="-228600" eaLnBrk="0" fontAlgn="base" hangingPunct="0">
              <a:spcBef>
                <a:spcPct val="0"/>
              </a:spcBef>
              <a:spcAft>
                <a:spcPct val="0"/>
              </a:spcAft>
              <a:defRPr sz="2400" b="1">
                <a:solidFill>
                  <a:srgbClr val="333399"/>
                </a:solidFill>
                <a:latin typeface="Arial" panose="020B0604020202020204" pitchFamily="34" charset="0"/>
              </a:defRPr>
            </a:lvl8pPr>
            <a:lvl9pPr marL="3886200" indent="-228600" eaLnBrk="0" fontAlgn="base" hangingPunct="0">
              <a:spcBef>
                <a:spcPct val="0"/>
              </a:spcBef>
              <a:spcAft>
                <a:spcPct val="0"/>
              </a:spcAft>
              <a:defRPr sz="2400" b="1">
                <a:solidFill>
                  <a:srgbClr val="333399"/>
                </a:solidFill>
                <a:latin typeface="Arial" panose="020B0604020202020204" pitchFamily="34" charset="0"/>
              </a:defRPr>
            </a:lvl9pPr>
          </a:lstStyle>
          <a:p>
            <a:fld id="{503AF3A9-24F7-4C3C-8A4B-37352E98033D}" type="slidenum">
              <a:rPr lang="en-US" altLang="en-US" sz="1200" b="0">
                <a:solidFill>
                  <a:srgbClr val="000000"/>
                </a:solidFill>
              </a:rPr>
              <a:pPr/>
              <a:t>3</a:t>
            </a:fld>
            <a:endParaRPr lang="en-US" altLang="en-US" sz="1200" b="0">
              <a:solidFill>
                <a:srgbClr val="000000"/>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928820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sz="2400" b="1">
                <a:solidFill>
                  <a:srgbClr val="333399"/>
                </a:solidFill>
                <a:latin typeface="Arial" panose="020B0604020202020204" pitchFamily="34" charset="0"/>
              </a:defRPr>
            </a:lvl1pPr>
            <a:lvl2pPr marL="742950" indent="-285750">
              <a:defRPr sz="2400" b="1">
                <a:solidFill>
                  <a:srgbClr val="333399"/>
                </a:solidFill>
                <a:latin typeface="Arial" panose="020B0604020202020204" pitchFamily="34" charset="0"/>
              </a:defRPr>
            </a:lvl2pPr>
            <a:lvl3pPr marL="1143000" indent="-228600">
              <a:defRPr sz="2400" b="1">
                <a:solidFill>
                  <a:srgbClr val="333399"/>
                </a:solidFill>
                <a:latin typeface="Arial" panose="020B0604020202020204" pitchFamily="34" charset="0"/>
              </a:defRPr>
            </a:lvl3pPr>
            <a:lvl4pPr marL="1600200" indent="-228600">
              <a:defRPr sz="2400" b="1">
                <a:solidFill>
                  <a:srgbClr val="333399"/>
                </a:solidFill>
                <a:latin typeface="Arial" panose="020B0604020202020204" pitchFamily="34" charset="0"/>
              </a:defRPr>
            </a:lvl4pPr>
            <a:lvl5pPr marL="2057400" indent="-228600">
              <a:defRPr sz="2400" b="1">
                <a:solidFill>
                  <a:srgbClr val="333399"/>
                </a:solidFill>
                <a:latin typeface="Arial" panose="020B0604020202020204" pitchFamily="34" charset="0"/>
              </a:defRPr>
            </a:lvl5pPr>
            <a:lvl6pPr marL="2514600" indent="-228600" eaLnBrk="0" fontAlgn="base" hangingPunct="0">
              <a:spcBef>
                <a:spcPct val="0"/>
              </a:spcBef>
              <a:spcAft>
                <a:spcPct val="0"/>
              </a:spcAft>
              <a:defRPr sz="2400" b="1">
                <a:solidFill>
                  <a:srgbClr val="333399"/>
                </a:solidFill>
                <a:latin typeface="Arial" panose="020B0604020202020204" pitchFamily="34" charset="0"/>
              </a:defRPr>
            </a:lvl6pPr>
            <a:lvl7pPr marL="2971800" indent="-228600" eaLnBrk="0" fontAlgn="base" hangingPunct="0">
              <a:spcBef>
                <a:spcPct val="0"/>
              </a:spcBef>
              <a:spcAft>
                <a:spcPct val="0"/>
              </a:spcAft>
              <a:defRPr sz="2400" b="1">
                <a:solidFill>
                  <a:srgbClr val="333399"/>
                </a:solidFill>
                <a:latin typeface="Arial" panose="020B0604020202020204" pitchFamily="34" charset="0"/>
              </a:defRPr>
            </a:lvl7pPr>
            <a:lvl8pPr marL="3429000" indent="-228600" eaLnBrk="0" fontAlgn="base" hangingPunct="0">
              <a:spcBef>
                <a:spcPct val="0"/>
              </a:spcBef>
              <a:spcAft>
                <a:spcPct val="0"/>
              </a:spcAft>
              <a:defRPr sz="2400" b="1">
                <a:solidFill>
                  <a:srgbClr val="333399"/>
                </a:solidFill>
                <a:latin typeface="Arial" panose="020B0604020202020204" pitchFamily="34" charset="0"/>
              </a:defRPr>
            </a:lvl8pPr>
            <a:lvl9pPr marL="3886200" indent="-228600" eaLnBrk="0" fontAlgn="base" hangingPunct="0">
              <a:spcBef>
                <a:spcPct val="0"/>
              </a:spcBef>
              <a:spcAft>
                <a:spcPct val="0"/>
              </a:spcAft>
              <a:defRPr sz="2400" b="1">
                <a:solidFill>
                  <a:srgbClr val="333399"/>
                </a:solidFill>
                <a:latin typeface="Arial" panose="020B0604020202020204" pitchFamily="34" charset="0"/>
              </a:defRPr>
            </a:lvl9pPr>
          </a:lstStyle>
          <a:p>
            <a:fld id="{328269AC-1D92-47B2-979C-59CF3CF3E30C}" type="slidenum">
              <a:rPr lang="en-US" altLang="en-US" sz="1200" b="0">
                <a:solidFill>
                  <a:srgbClr val="000000"/>
                </a:solidFill>
              </a:rPr>
              <a:pPr/>
              <a:t>4</a:t>
            </a:fld>
            <a:endParaRPr lang="en-US" altLang="en-US" sz="1200" b="0">
              <a:solidFill>
                <a:srgbClr val="000000"/>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45616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sz="2400" b="1">
                <a:solidFill>
                  <a:srgbClr val="333399"/>
                </a:solidFill>
                <a:latin typeface="Arial" panose="020B0604020202020204" pitchFamily="34" charset="0"/>
              </a:defRPr>
            </a:lvl1pPr>
            <a:lvl2pPr marL="742950" indent="-285750">
              <a:defRPr sz="2400" b="1">
                <a:solidFill>
                  <a:srgbClr val="333399"/>
                </a:solidFill>
                <a:latin typeface="Arial" panose="020B0604020202020204" pitchFamily="34" charset="0"/>
              </a:defRPr>
            </a:lvl2pPr>
            <a:lvl3pPr marL="1143000" indent="-228600">
              <a:defRPr sz="2400" b="1">
                <a:solidFill>
                  <a:srgbClr val="333399"/>
                </a:solidFill>
                <a:latin typeface="Arial" panose="020B0604020202020204" pitchFamily="34" charset="0"/>
              </a:defRPr>
            </a:lvl3pPr>
            <a:lvl4pPr marL="1600200" indent="-228600">
              <a:defRPr sz="2400" b="1">
                <a:solidFill>
                  <a:srgbClr val="333399"/>
                </a:solidFill>
                <a:latin typeface="Arial" panose="020B0604020202020204" pitchFamily="34" charset="0"/>
              </a:defRPr>
            </a:lvl4pPr>
            <a:lvl5pPr marL="2057400" indent="-228600">
              <a:defRPr sz="2400" b="1">
                <a:solidFill>
                  <a:srgbClr val="333399"/>
                </a:solidFill>
                <a:latin typeface="Arial" panose="020B0604020202020204" pitchFamily="34" charset="0"/>
              </a:defRPr>
            </a:lvl5pPr>
            <a:lvl6pPr marL="2514600" indent="-228600" eaLnBrk="0" fontAlgn="base" hangingPunct="0">
              <a:spcBef>
                <a:spcPct val="0"/>
              </a:spcBef>
              <a:spcAft>
                <a:spcPct val="0"/>
              </a:spcAft>
              <a:defRPr sz="2400" b="1">
                <a:solidFill>
                  <a:srgbClr val="333399"/>
                </a:solidFill>
                <a:latin typeface="Arial" panose="020B0604020202020204" pitchFamily="34" charset="0"/>
              </a:defRPr>
            </a:lvl6pPr>
            <a:lvl7pPr marL="2971800" indent="-228600" eaLnBrk="0" fontAlgn="base" hangingPunct="0">
              <a:spcBef>
                <a:spcPct val="0"/>
              </a:spcBef>
              <a:spcAft>
                <a:spcPct val="0"/>
              </a:spcAft>
              <a:defRPr sz="2400" b="1">
                <a:solidFill>
                  <a:srgbClr val="333399"/>
                </a:solidFill>
                <a:latin typeface="Arial" panose="020B0604020202020204" pitchFamily="34" charset="0"/>
              </a:defRPr>
            </a:lvl7pPr>
            <a:lvl8pPr marL="3429000" indent="-228600" eaLnBrk="0" fontAlgn="base" hangingPunct="0">
              <a:spcBef>
                <a:spcPct val="0"/>
              </a:spcBef>
              <a:spcAft>
                <a:spcPct val="0"/>
              </a:spcAft>
              <a:defRPr sz="2400" b="1">
                <a:solidFill>
                  <a:srgbClr val="333399"/>
                </a:solidFill>
                <a:latin typeface="Arial" panose="020B0604020202020204" pitchFamily="34" charset="0"/>
              </a:defRPr>
            </a:lvl8pPr>
            <a:lvl9pPr marL="3886200" indent="-228600" eaLnBrk="0" fontAlgn="base" hangingPunct="0">
              <a:spcBef>
                <a:spcPct val="0"/>
              </a:spcBef>
              <a:spcAft>
                <a:spcPct val="0"/>
              </a:spcAft>
              <a:defRPr sz="2400" b="1">
                <a:solidFill>
                  <a:srgbClr val="333399"/>
                </a:solidFill>
                <a:latin typeface="Arial" panose="020B0604020202020204" pitchFamily="34" charset="0"/>
              </a:defRPr>
            </a:lvl9pPr>
          </a:lstStyle>
          <a:p>
            <a:fld id="{B838E024-0B7A-4CA6-AFBC-1AFD73540E38}" type="slidenum">
              <a:rPr lang="en-US" altLang="en-US" sz="1200" b="0">
                <a:solidFill>
                  <a:srgbClr val="000000"/>
                </a:solidFill>
              </a:rPr>
              <a:pPr/>
              <a:t>5</a:t>
            </a:fld>
            <a:endParaRPr lang="en-US" altLang="en-US" sz="1200" b="0">
              <a:solidFill>
                <a:srgbClr val="000000"/>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554908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sz="2400" b="1">
                <a:solidFill>
                  <a:srgbClr val="333399"/>
                </a:solidFill>
                <a:latin typeface="Arial" panose="020B0604020202020204" pitchFamily="34" charset="0"/>
              </a:defRPr>
            </a:lvl1pPr>
            <a:lvl2pPr marL="742950" indent="-285750">
              <a:defRPr sz="2400" b="1">
                <a:solidFill>
                  <a:srgbClr val="333399"/>
                </a:solidFill>
                <a:latin typeface="Arial" panose="020B0604020202020204" pitchFamily="34" charset="0"/>
              </a:defRPr>
            </a:lvl2pPr>
            <a:lvl3pPr marL="1143000" indent="-228600">
              <a:defRPr sz="2400" b="1">
                <a:solidFill>
                  <a:srgbClr val="333399"/>
                </a:solidFill>
                <a:latin typeface="Arial" panose="020B0604020202020204" pitchFamily="34" charset="0"/>
              </a:defRPr>
            </a:lvl3pPr>
            <a:lvl4pPr marL="1600200" indent="-228600">
              <a:defRPr sz="2400" b="1">
                <a:solidFill>
                  <a:srgbClr val="333399"/>
                </a:solidFill>
                <a:latin typeface="Arial" panose="020B0604020202020204" pitchFamily="34" charset="0"/>
              </a:defRPr>
            </a:lvl4pPr>
            <a:lvl5pPr marL="2057400" indent="-228600">
              <a:defRPr sz="2400" b="1">
                <a:solidFill>
                  <a:srgbClr val="333399"/>
                </a:solidFill>
                <a:latin typeface="Arial" panose="020B0604020202020204" pitchFamily="34" charset="0"/>
              </a:defRPr>
            </a:lvl5pPr>
            <a:lvl6pPr marL="2514600" indent="-228600" eaLnBrk="0" fontAlgn="base" hangingPunct="0">
              <a:spcBef>
                <a:spcPct val="0"/>
              </a:spcBef>
              <a:spcAft>
                <a:spcPct val="0"/>
              </a:spcAft>
              <a:defRPr sz="2400" b="1">
                <a:solidFill>
                  <a:srgbClr val="333399"/>
                </a:solidFill>
                <a:latin typeface="Arial" panose="020B0604020202020204" pitchFamily="34" charset="0"/>
              </a:defRPr>
            </a:lvl6pPr>
            <a:lvl7pPr marL="2971800" indent="-228600" eaLnBrk="0" fontAlgn="base" hangingPunct="0">
              <a:spcBef>
                <a:spcPct val="0"/>
              </a:spcBef>
              <a:spcAft>
                <a:spcPct val="0"/>
              </a:spcAft>
              <a:defRPr sz="2400" b="1">
                <a:solidFill>
                  <a:srgbClr val="333399"/>
                </a:solidFill>
                <a:latin typeface="Arial" panose="020B0604020202020204" pitchFamily="34" charset="0"/>
              </a:defRPr>
            </a:lvl7pPr>
            <a:lvl8pPr marL="3429000" indent="-228600" eaLnBrk="0" fontAlgn="base" hangingPunct="0">
              <a:spcBef>
                <a:spcPct val="0"/>
              </a:spcBef>
              <a:spcAft>
                <a:spcPct val="0"/>
              </a:spcAft>
              <a:defRPr sz="2400" b="1">
                <a:solidFill>
                  <a:srgbClr val="333399"/>
                </a:solidFill>
                <a:latin typeface="Arial" panose="020B0604020202020204" pitchFamily="34" charset="0"/>
              </a:defRPr>
            </a:lvl8pPr>
            <a:lvl9pPr marL="3886200" indent="-228600" eaLnBrk="0" fontAlgn="base" hangingPunct="0">
              <a:spcBef>
                <a:spcPct val="0"/>
              </a:spcBef>
              <a:spcAft>
                <a:spcPct val="0"/>
              </a:spcAft>
              <a:defRPr sz="2400" b="1">
                <a:solidFill>
                  <a:srgbClr val="333399"/>
                </a:solidFill>
                <a:latin typeface="Arial" panose="020B0604020202020204" pitchFamily="34" charset="0"/>
              </a:defRPr>
            </a:lvl9pPr>
          </a:lstStyle>
          <a:p>
            <a:fld id="{D6DECD6F-81F4-4D2B-AF75-12D2D2BD4DD9}" type="slidenum">
              <a:rPr lang="en-US" altLang="en-US" sz="1200" b="0">
                <a:solidFill>
                  <a:srgbClr val="000000"/>
                </a:solidFill>
              </a:rPr>
              <a:pPr/>
              <a:t>6</a:t>
            </a:fld>
            <a:endParaRPr lang="en-US" altLang="en-US" sz="1200" b="0">
              <a:solidFill>
                <a:srgbClr val="000000"/>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791072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8B97A73-2AE6-42F5-ACB6-736B0C12A7F7}" type="slidenum">
              <a:rPr lang="en-US" altLang="en-US" sz="1200"/>
              <a:pPr/>
              <a:t>30</a:t>
            </a:fld>
            <a:endParaRPr lang="en-US" altLang="en-US" sz="1200"/>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altLang="en-US" smtClean="0">
                <a:latin typeface="Helvetica" panose="020B0604020202020204" pitchFamily="34" charset="0"/>
              </a:rPr>
              <a:t>The interior of the Earth is divided into layers based on chemical and physical properties. </a:t>
            </a:r>
          </a:p>
          <a:p>
            <a:pPr eaLnBrk="1" hangingPunct="1">
              <a:buFontTx/>
              <a:buChar char="•"/>
            </a:pPr>
            <a:r>
              <a:rPr lang="en-US" altLang="en-US" smtClean="0">
                <a:latin typeface="Helvetica" panose="020B0604020202020204" pitchFamily="34" charset="0"/>
              </a:rPr>
              <a:t>The Earth has an outer silica-rich, solid crust, a highly viscous mantle, and a core comprising a liquid outer core that is much less viscous than the mantle, and a solid inner core.</a:t>
            </a:r>
          </a:p>
          <a:p>
            <a:pPr eaLnBrk="1" hangingPunct="1">
              <a:buFontTx/>
              <a:buChar char="•"/>
            </a:pPr>
            <a:endParaRPr lang="en-US" altLang="en-US" smtClean="0">
              <a:latin typeface="Helvetica" panose="020B0604020202020204" pitchFamily="34" charset="0"/>
            </a:endParaRPr>
          </a:p>
          <a:p>
            <a:pPr eaLnBrk="1" hangingPunct="1">
              <a:buFontTx/>
              <a:buChar char="•"/>
            </a:pPr>
            <a:r>
              <a:rPr lang="en-US" altLang="en-US" smtClean="0">
                <a:latin typeface="Helvetica" panose="020B0604020202020204" pitchFamily="34" charset="0"/>
              </a:rPr>
              <a:t>Working from the centre of the Earth out we have:</a:t>
            </a:r>
          </a:p>
          <a:p>
            <a:pPr lvl="1" eaLnBrk="1" hangingPunct="1">
              <a:buFontTx/>
              <a:buChar char="•"/>
            </a:pPr>
            <a:r>
              <a:rPr lang="en-US" altLang="en-US" smtClean="0">
                <a:latin typeface="Helvetica" panose="020B0604020202020204" pitchFamily="34" charset="0"/>
              </a:rPr>
              <a:t>The </a:t>
            </a:r>
            <a:r>
              <a:rPr lang="en-US" altLang="en-US" b="1" smtClean="0">
                <a:latin typeface="Arial" panose="020B0604020202020204" pitchFamily="34" charset="0"/>
              </a:rPr>
              <a:t>inner core</a:t>
            </a:r>
            <a:r>
              <a:rPr lang="en-US" altLang="en-US" smtClean="0">
                <a:latin typeface="Helvetica" panose="020B0604020202020204" pitchFamily="34" charset="0"/>
              </a:rPr>
              <a:t> is a primarily solid sphere about 1220 km in radius situated at Earth's center.</a:t>
            </a:r>
          </a:p>
          <a:p>
            <a:pPr lvl="3" eaLnBrk="1" hangingPunct="1">
              <a:buFontTx/>
              <a:buChar char="•"/>
            </a:pPr>
            <a:r>
              <a:rPr lang="en-US" altLang="en-US" smtClean="0">
                <a:latin typeface="Helvetica" panose="020B0604020202020204" pitchFamily="34" charset="0"/>
              </a:rPr>
              <a:t>Based on the abundance of chemical elements in the solar system, their physical properties, and other chemical constraints regarding the remainder of Earth's volume, the inner core is believed to be composed primarily of a nickel-iron alloy, with small amounts of some unknown elements.</a:t>
            </a:r>
          </a:p>
          <a:p>
            <a:pPr lvl="3" eaLnBrk="1" hangingPunct="1">
              <a:buFontTx/>
              <a:buChar char="•"/>
            </a:pPr>
            <a:r>
              <a:rPr lang="en-US" altLang="en-US" smtClean="0">
                <a:latin typeface="Helvetica" panose="020B0604020202020204" pitchFamily="34" charset="0"/>
              </a:rPr>
              <a:t>The temperature is estimated at 5,000-6,000 degrees Celsius and the pressure to be about 330 to 360 GPa (which is over 3,000,000 times that of the atmosphere!)</a:t>
            </a:r>
          </a:p>
          <a:p>
            <a:pPr lvl="1" eaLnBrk="1" hangingPunct="1">
              <a:buFontTx/>
              <a:buChar char="•"/>
            </a:pPr>
            <a:r>
              <a:rPr lang="en-US" altLang="en-US" smtClean="0">
                <a:latin typeface="Helvetica" panose="020B0604020202020204" pitchFamily="34" charset="0"/>
              </a:rPr>
              <a:t>The liquid outer core is </a:t>
            </a:r>
            <a:r>
              <a:rPr lang="en-US" altLang="en-US" smtClean="0">
                <a:latin typeface="Arial" panose="020B0604020202020204" pitchFamily="34" charset="0"/>
              </a:rPr>
              <a:t>2300 km thick and like the inner core composed of a nickel-iron alloy (but with less iron than the solid inner core).</a:t>
            </a:r>
          </a:p>
          <a:p>
            <a:pPr lvl="3" eaLnBrk="1" hangingPunct="1">
              <a:buFontTx/>
              <a:buChar char="•"/>
            </a:pPr>
            <a:r>
              <a:rPr lang="en-US" altLang="en-US" smtClean="0">
                <a:latin typeface="Arial" panose="020B0604020202020204" pitchFamily="34" charset="0"/>
              </a:rPr>
              <a:t>Iseismic and other geophysical evidence indicates that the outer core is so hot that the metals are in a liquid state.</a:t>
            </a:r>
          </a:p>
          <a:p>
            <a:pPr lvl="1" eaLnBrk="1" hangingPunct="1">
              <a:buFontTx/>
              <a:buChar char="•"/>
            </a:pPr>
            <a:r>
              <a:rPr lang="en-US" altLang="en-US" smtClean="0">
                <a:latin typeface="Arial" panose="020B0604020202020204" pitchFamily="34" charset="0"/>
              </a:rPr>
              <a:t>The mantle i</a:t>
            </a:r>
            <a:r>
              <a:rPr lang="en-US" altLang="en-US" smtClean="0">
                <a:latin typeface="Helvetica" panose="020B0604020202020204" pitchFamily="34" charset="0"/>
              </a:rPr>
              <a:t>s approximately 2,900 km thick and comprises 70% of Earth's volume. (the core makes up about 30% of Earth's volume, with the outer crust [where we live] &lt;1%!!).</a:t>
            </a:r>
          </a:p>
          <a:p>
            <a:pPr lvl="3" eaLnBrk="1" hangingPunct="1">
              <a:buFontTx/>
              <a:buChar char="•"/>
            </a:pPr>
            <a:r>
              <a:rPr lang="en-US" altLang="en-US" smtClean="0">
                <a:latin typeface="Helvetica" panose="020B0604020202020204" pitchFamily="34" charset="0"/>
              </a:rPr>
              <a:t>The mantle is divided into sections based upon changes in its elastic properties with depth.</a:t>
            </a:r>
          </a:p>
          <a:p>
            <a:pPr lvl="3" eaLnBrk="1" hangingPunct="1">
              <a:buFontTx/>
              <a:buChar char="•"/>
            </a:pPr>
            <a:r>
              <a:rPr lang="en-US" altLang="en-US" smtClean="0">
                <a:latin typeface="Helvetica" panose="020B0604020202020204" pitchFamily="34" charset="0"/>
              </a:rPr>
              <a:t>In the mantle, temperatures range between 500-900 degrees Celsius at the upper boundary with the crust to over 4,000 degrees Celsius at the boundary with the core.</a:t>
            </a:r>
          </a:p>
          <a:p>
            <a:pPr lvl="3" eaLnBrk="1" hangingPunct="1">
              <a:buFontTx/>
              <a:buChar char="•"/>
            </a:pPr>
            <a:r>
              <a:rPr lang="en-US" altLang="en-US" smtClean="0">
                <a:latin typeface="Helvetica" panose="020B0604020202020204" pitchFamily="34" charset="0"/>
              </a:rPr>
              <a:t>Due to the temperature difference between the Earth's surface and outer core, and the ability of the crystalline rocks at high pressure and temperature to undergo slow, creeping, viscous-like deformation over millions of years, there is a convective material circulation in the mantle (mantle convection cells). Hot material rises up as mantle plumes (like a lava lamp!), while cooler (and heavier) material sinks downward to be reheated and rise up again.</a:t>
            </a:r>
          </a:p>
          <a:p>
            <a:pPr lvl="4" eaLnBrk="1" hangingPunct="1"/>
            <a:r>
              <a:rPr lang="en-US" altLang="en-US" smtClean="0">
                <a:latin typeface="Arial" panose="020B0604020202020204" pitchFamily="34" charset="0"/>
              </a:rPr>
              <a:t>- We shall see that this process is very important for plate tectonic motion…</a:t>
            </a:r>
          </a:p>
          <a:p>
            <a:pPr eaLnBrk="1" hangingPunct="1">
              <a:buFontTx/>
              <a:buChar char="•"/>
            </a:pPr>
            <a:r>
              <a:rPr lang="en-US" altLang="en-US" smtClean="0">
                <a:latin typeface="Arial" panose="020B0604020202020204" pitchFamily="34" charset="0"/>
              </a:rPr>
              <a:t>The outer most layer is the crust - this is the most familiar to us as it is where we live. </a:t>
            </a:r>
          </a:p>
          <a:p>
            <a:pPr lvl="3" eaLnBrk="1" hangingPunct="1">
              <a:buFontTx/>
              <a:buChar char="•"/>
            </a:pPr>
            <a:r>
              <a:rPr lang="en-US" altLang="en-US" smtClean="0">
                <a:latin typeface="Helvetica" panose="020B0604020202020204" pitchFamily="34" charset="0"/>
              </a:rPr>
              <a:t>The distinction between crust and mantle is based on chemistry, rock types and seismic characteristics. </a:t>
            </a:r>
          </a:p>
          <a:p>
            <a:pPr lvl="4" eaLnBrk="1" hangingPunct="1">
              <a:buFontTx/>
              <a:buChar char="-"/>
            </a:pPr>
            <a:r>
              <a:rPr lang="en-US" altLang="en-US" smtClean="0">
                <a:latin typeface="Arial" panose="020B0604020202020204" pitchFamily="34" charset="0"/>
              </a:rPr>
              <a:t>Presenter: Ask the students to guess what the most abundant element in the earth’s crust is…..they may be surprised to learn that it is actually Oxygen (</a:t>
            </a:r>
            <a:r>
              <a:rPr lang="en-US" altLang="en-US" smtClean="0">
                <a:solidFill>
                  <a:srgbClr val="FFCC66"/>
                </a:solidFill>
                <a:latin typeface="Arial" panose="020B0604020202020204" pitchFamily="34" charset="0"/>
              </a:rPr>
              <a:t>46.6% Oxygen; 27.7% Silica; 8.1% Aluminum; 5.0% Iron; 3.6% Calcium; 2.8% Sodium; 2.6% Potassium; 2.1% Magnesium; plus trace elements)</a:t>
            </a:r>
          </a:p>
          <a:p>
            <a:pPr lvl="4" eaLnBrk="1" hangingPunct="1">
              <a:buFontTx/>
              <a:buChar char="-"/>
            </a:pPr>
            <a:r>
              <a:rPr lang="en-US" altLang="en-US" smtClean="0">
                <a:solidFill>
                  <a:srgbClr val="FFCC66"/>
                </a:solidFill>
                <a:latin typeface="Arial" panose="020B0604020202020204" pitchFamily="34" charset="0"/>
              </a:rPr>
              <a:t>Click to next slide for more on the Crust….</a:t>
            </a:r>
            <a:endParaRPr lang="en-US" altLang="en-US" smtClean="0">
              <a:latin typeface="Arial" panose="020B0604020202020204" pitchFamily="34" charset="0"/>
            </a:endParaRPr>
          </a:p>
          <a:p>
            <a:pPr lvl="3" eaLnBrk="1" hangingPunct="1">
              <a:buFontTx/>
              <a:buChar char="•"/>
            </a:pPr>
            <a:endParaRPr lang="en-US" altLang="en-US" smtClean="0">
              <a:latin typeface="Helvetica" panose="020B0604020202020204" pitchFamily="34" charset="0"/>
            </a:endParaRPr>
          </a:p>
        </p:txBody>
      </p:sp>
    </p:spTree>
    <p:extLst>
      <p:ext uri="{BB962C8B-B14F-4D97-AF65-F5344CB8AC3E}">
        <p14:creationId xmlns:p14="http://schemas.microsoft.com/office/powerpoint/2010/main" val="588054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7FB9E87-7354-45C7-8C8A-EEB8AA1E7E9A}" type="slidenum">
              <a:rPr lang="en-US" altLang="en-US" sz="1200"/>
              <a:pPr/>
              <a:t>31</a:t>
            </a:fld>
            <a:endParaRPr lang="en-US" altLang="en-US" sz="120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altLang="en-US" smtClean="0">
                <a:latin typeface="Arial" panose="020B0604020202020204" pitchFamily="34" charset="0"/>
              </a:rPr>
              <a:t>The Earth has two different types of crust: Continental crust and Oceanic crust. Each has different properties and therefore behaves in different ways.</a:t>
            </a:r>
          </a:p>
          <a:p>
            <a:pPr eaLnBrk="1" hangingPunct="1">
              <a:buFontTx/>
              <a:buChar char="•"/>
            </a:pPr>
            <a:r>
              <a:rPr lang="en-US" altLang="en-US" smtClean="0">
                <a:latin typeface="Arial" panose="020B0604020202020204" pitchFamily="34" charset="0"/>
              </a:rPr>
              <a:t>Continental crust:</a:t>
            </a:r>
          </a:p>
          <a:p>
            <a:pPr lvl="1" eaLnBrk="1" hangingPunct="1">
              <a:buFontTx/>
              <a:buChar char="•"/>
            </a:pPr>
            <a:r>
              <a:rPr lang="en-US" altLang="en-US" smtClean="0">
                <a:latin typeface="Arial" panose="020B0604020202020204" pitchFamily="34" charset="0"/>
              </a:rPr>
              <a:t>Continental crust forms the land (the continents, as the name suggests) that we see today.</a:t>
            </a:r>
          </a:p>
          <a:p>
            <a:pPr lvl="2" eaLnBrk="1" hangingPunct="1">
              <a:buFontTx/>
              <a:buChar char="•"/>
            </a:pPr>
            <a:r>
              <a:rPr lang="en-US" altLang="en-US" smtClean="0">
                <a:latin typeface="Arial" panose="020B0604020202020204" pitchFamily="34" charset="0"/>
              </a:rPr>
              <a:t> Continental crust averages about 35 km thick. Under some mountain chains, crustal thickness is approximately twice that thickness (about 70 km thick).</a:t>
            </a:r>
          </a:p>
          <a:p>
            <a:pPr lvl="3" eaLnBrk="1" hangingPunct="1"/>
            <a:r>
              <a:rPr lang="en-US" altLang="en-US" smtClean="0">
                <a:latin typeface="Arial" panose="020B0604020202020204" pitchFamily="34" charset="0"/>
              </a:rPr>
              <a:t>-  The mountains we see on earth have deep roots in the crust that we can’t see. The crust “floats” on the more dense mantle and, like how only the tip of an iceberg sticks up out of the water, we see only the tip of the continental crust - the mountain ranges. </a:t>
            </a:r>
          </a:p>
          <a:p>
            <a:pPr lvl="2" eaLnBrk="1" hangingPunct="1">
              <a:buFontTx/>
              <a:buChar char="-"/>
            </a:pPr>
            <a:r>
              <a:rPr lang="en-US" altLang="en-US" smtClean="0">
                <a:latin typeface="Arial" panose="020B0604020202020204" pitchFamily="34" charset="0"/>
              </a:rPr>
              <a:t>Continental crust is less dense and therefore more buoyant than oceanic crust</a:t>
            </a:r>
          </a:p>
          <a:p>
            <a:pPr lvl="2" eaLnBrk="1" hangingPunct="1">
              <a:buFontTx/>
              <a:buChar char="-"/>
            </a:pPr>
            <a:r>
              <a:rPr lang="en-US" altLang="en-US" smtClean="0">
                <a:latin typeface="Arial" panose="020B0604020202020204" pitchFamily="34" charset="0"/>
              </a:rPr>
              <a:t>Continental crust contains some of the oldest rocks on Earth. 	</a:t>
            </a:r>
          </a:p>
          <a:p>
            <a:pPr lvl="3" eaLnBrk="1" hangingPunct="1"/>
            <a:r>
              <a:rPr lang="en-US" altLang="en-US" smtClean="0">
                <a:latin typeface="Arial" panose="020B0604020202020204" pitchFamily="34" charset="0"/>
              </a:rPr>
              <a:t>- Ancient rocks exceeding 3.5 billion years in age are found on all of Earth's continents. The oldest rocks on Earth found so far are the Acasta Gneisses  in northwestern Canada near Great Slave Lake (4.03 Ga) [Ga = billion years ago] and the Isua Supracrustal  rocks in West Greenland (3.7 to 3.8 Ga), but well-studied rocks nearly as old  are also found in the Minnesota River Valley in the USA (3.5-3.7  billion years), in Swaziland (3.4-3.5 billion years), and in Western Australia  (3.4-3.6 billion years).</a:t>
            </a:r>
          </a:p>
          <a:p>
            <a:pPr lvl="3" eaLnBrk="1" hangingPunct="1">
              <a:buFontTx/>
              <a:buChar char="-"/>
            </a:pPr>
            <a:endParaRPr lang="en-US" altLang="en-US" smtClean="0">
              <a:latin typeface="Arial" panose="020B0604020202020204" pitchFamily="34" charset="0"/>
            </a:endParaRPr>
          </a:p>
          <a:p>
            <a:pPr eaLnBrk="1" hangingPunct="1">
              <a:buFontTx/>
              <a:buChar char="-"/>
            </a:pPr>
            <a:r>
              <a:rPr lang="en-US" altLang="en-US" smtClean="0">
                <a:latin typeface="Arial" panose="020B0604020202020204" pitchFamily="34" charset="0"/>
              </a:rPr>
              <a:t>Oceanic crust:</a:t>
            </a:r>
          </a:p>
          <a:p>
            <a:pPr lvl="1" eaLnBrk="1" hangingPunct="1">
              <a:buFontTx/>
              <a:buChar char="-"/>
            </a:pPr>
            <a:r>
              <a:rPr lang="en-US" altLang="en-US" smtClean="0">
                <a:latin typeface="Arial" panose="020B0604020202020204" pitchFamily="34" charset="0"/>
              </a:rPr>
              <a:t> As the name already suggests, this crust is below the oceans.</a:t>
            </a:r>
          </a:p>
          <a:p>
            <a:pPr lvl="2" eaLnBrk="1" hangingPunct="1">
              <a:buFontTx/>
              <a:buChar char="-"/>
            </a:pPr>
            <a:r>
              <a:rPr lang="en-US" altLang="en-US" smtClean="0">
                <a:latin typeface="Arial" panose="020B0604020202020204" pitchFamily="34" charset="0"/>
              </a:rPr>
              <a:t>Compared to continental crust, Oceanic crust is thin (6-11 km).</a:t>
            </a:r>
          </a:p>
          <a:p>
            <a:pPr lvl="2" eaLnBrk="1" hangingPunct="1">
              <a:buFontTx/>
              <a:buChar char="-"/>
            </a:pPr>
            <a:r>
              <a:rPr lang="en-US" altLang="en-US" smtClean="0">
                <a:latin typeface="Arial" panose="020B0604020202020204" pitchFamily="34" charset="0"/>
              </a:rPr>
              <a:t>It is more dense than continental crust and therefore when the two types of crust meet, oceanic crust will sink underneath continental crust.</a:t>
            </a:r>
          </a:p>
          <a:p>
            <a:pPr lvl="2" eaLnBrk="1" hangingPunct="1">
              <a:buFontTx/>
              <a:buChar char="-"/>
            </a:pPr>
            <a:r>
              <a:rPr lang="en-US" altLang="en-US" smtClean="0">
                <a:latin typeface="Arial" panose="020B0604020202020204" pitchFamily="34" charset="0"/>
              </a:rPr>
              <a:t>The rocks of the oceanic crust are very young compared with most of the rocks of the continental crust. They are not older than 200 million years. </a:t>
            </a:r>
          </a:p>
        </p:txBody>
      </p:sp>
    </p:spTree>
    <p:extLst>
      <p:ext uri="{BB962C8B-B14F-4D97-AF65-F5344CB8AC3E}">
        <p14:creationId xmlns:p14="http://schemas.microsoft.com/office/powerpoint/2010/main" val="2135351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0672C10-3754-48F3-AFA3-A6035881FFB2}" type="slidenum">
              <a:rPr lang="en-US" altLang="en-US" sz="1200"/>
              <a:pPr/>
              <a:t>32</a:t>
            </a:fld>
            <a:endParaRPr lang="en-US" altLang="en-US" sz="1200"/>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lnSpc>
                <a:spcPct val="90000"/>
              </a:lnSpc>
              <a:spcBef>
                <a:spcPts val="500"/>
              </a:spcBef>
              <a:spcAft>
                <a:spcPts val="500"/>
              </a:spcAft>
            </a:pPr>
            <a:r>
              <a:rPr lang="en-US" altLang="en-US" sz="900" smtClean="0">
                <a:solidFill>
                  <a:srgbClr val="000000"/>
                </a:solidFill>
                <a:latin typeface="Times New Roman" panose="02020603050405020304" pitchFamily="18" charset="0"/>
              </a:rPr>
              <a:t>If we can</a:t>
            </a:r>
            <a:r>
              <a:rPr lang="en-US" altLang="en-US" sz="900" smtClean="0">
                <a:solidFill>
                  <a:srgbClr val="000000"/>
                </a:solidFill>
                <a:latin typeface="Arial" panose="020B0604020202020204" pitchFamily="34" charset="0"/>
              </a:rPr>
              <a:t>’</a:t>
            </a:r>
            <a:r>
              <a:rPr lang="en-US" altLang="en-US" sz="900" smtClean="0">
                <a:solidFill>
                  <a:srgbClr val="000000"/>
                </a:solidFill>
                <a:latin typeface="Times New Roman" panose="02020603050405020304" pitchFamily="18" charset="0"/>
              </a:rPr>
              <a:t>t go to the centre of the Earth (except in fictional movies!) how do we know what the internal structure of the Earth is like?</a:t>
            </a:r>
          </a:p>
          <a:p>
            <a:pPr eaLnBrk="1" hangingPunct="1">
              <a:lnSpc>
                <a:spcPct val="90000"/>
              </a:lnSpc>
              <a:spcBef>
                <a:spcPts val="500"/>
              </a:spcBef>
              <a:spcAft>
                <a:spcPts val="500"/>
              </a:spcAft>
              <a:buFontTx/>
              <a:buChar char="•"/>
            </a:pPr>
            <a:r>
              <a:rPr lang="en-US" altLang="en-US" sz="900" smtClean="0">
                <a:solidFill>
                  <a:srgbClr val="000000"/>
                </a:solidFill>
                <a:latin typeface="Times New Roman" panose="02020603050405020304" pitchFamily="18" charset="0"/>
              </a:rPr>
              <a:t>We need to use geophysical imaging techniques to model what is going on below our feet.</a:t>
            </a:r>
          </a:p>
          <a:p>
            <a:pPr eaLnBrk="1" hangingPunct="1">
              <a:lnSpc>
                <a:spcPct val="90000"/>
              </a:lnSpc>
              <a:spcBef>
                <a:spcPts val="500"/>
              </a:spcBef>
              <a:spcAft>
                <a:spcPts val="500"/>
              </a:spcAft>
              <a:buFontTx/>
              <a:buChar char="•"/>
            </a:pPr>
            <a:r>
              <a:rPr lang="en-US" altLang="en-US" sz="900" smtClean="0">
                <a:solidFill>
                  <a:srgbClr val="000000"/>
                </a:solidFill>
                <a:latin typeface="Times New Roman" panose="02020603050405020304" pitchFamily="18" charset="0"/>
              </a:rPr>
              <a:t>For example, when there is an earthquake it sends out seismic waves (shock waves) through the Earth. Seismologists can measure the time it takes for these waves to reach seismic monitoring stations set up around the globe. (The machine that measures seismic waves is called a seismometer).</a:t>
            </a:r>
          </a:p>
          <a:p>
            <a:pPr eaLnBrk="1" hangingPunct="1">
              <a:lnSpc>
                <a:spcPct val="90000"/>
              </a:lnSpc>
              <a:spcBef>
                <a:spcPts val="500"/>
              </a:spcBef>
              <a:spcAft>
                <a:spcPts val="500"/>
              </a:spcAft>
              <a:buFontTx/>
              <a:buChar char="•"/>
            </a:pPr>
            <a:r>
              <a:rPr lang="en-US" altLang="en-US" sz="900" smtClean="0">
                <a:solidFill>
                  <a:srgbClr val="000000"/>
                </a:solidFill>
                <a:latin typeface="Times New Roman" panose="02020603050405020304" pitchFamily="18" charset="0"/>
              </a:rPr>
              <a:t>The different layers in the earth have been inferred using the time of travel of refracted and reflected (</a:t>
            </a:r>
            <a:r>
              <a:rPr lang="en-US" altLang="en-US" smtClean="0">
                <a:latin typeface="Arial" panose="020B0604020202020204" pitchFamily="34" charset="0"/>
              </a:rPr>
              <a:t>bent backward angularly) </a:t>
            </a:r>
            <a:r>
              <a:rPr lang="en-US" altLang="en-US" sz="900" smtClean="0">
                <a:solidFill>
                  <a:srgbClr val="000000"/>
                </a:solidFill>
                <a:latin typeface="Times New Roman" panose="02020603050405020304" pitchFamily="18" charset="0"/>
              </a:rPr>
              <a:t>seismic waves created by the earthquakes (see left diagram). That is, changes in the seismic velocity occur as the waves pass through different materials. Measuring these changes tell seismologists how many layers there are and the thickness and physical properties of each layer.</a:t>
            </a:r>
          </a:p>
          <a:p>
            <a:pPr eaLnBrk="1" hangingPunct="1">
              <a:lnSpc>
                <a:spcPct val="90000"/>
              </a:lnSpc>
              <a:spcBef>
                <a:spcPts val="500"/>
              </a:spcBef>
              <a:spcAft>
                <a:spcPts val="500"/>
              </a:spcAft>
              <a:buFontTx/>
              <a:buChar char="•"/>
            </a:pPr>
            <a:r>
              <a:rPr lang="en-US" altLang="en-US" sz="900" smtClean="0">
                <a:solidFill>
                  <a:srgbClr val="000000"/>
                </a:solidFill>
                <a:latin typeface="Times New Roman" panose="02020603050405020304" pitchFamily="18" charset="0"/>
              </a:rPr>
              <a:t>We need not wait for earthquakes to occur, on a local scale on land (cheap but slow methods) and at sea (more expensive but quicker) explosions can be set to cause shock waves to pass through the crust (simulating an earthquake) that can be measured in the same way.</a:t>
            </a:r>
          </a:p>
          <a:p>
            <a:pPr eaLnBrk="1" hangingPunct="1">
              <a:lnSpc>
                <a:spcPct val="90000"/>
              </a:lnSpc>
              <a:spcBef>
                <a:spcPts val="500"/>
              </a:spcBef>
              <a:spcAft>
                <a:spcPts val="500"/>
              </a:spcAft>
              <a:buFontTx/>
              <a:buChar char="•"/>
            </a:pPr>
            <a:endParaRPr lang="en-US" altLang="en-US" sz="900" smtClean="0">
              <a:solidFill>
                <a:srgbClr val="000000"/>
              </a:solidFill>
              <a:latin typeface="Times New Roman" panose="02020603050405020304" pitchFamily="18" charset="0"/>
            </a:endParaRPr>
          </a:p>
          <a:p>
            <a:pPr eaLnBrk="1" hangingPunct="1">
              <a:lnSpc>
                <a:spcPct val="90000"/>
              </a:lnSpc>
              <a:spcBef>
                <a:spcPts val="500"/>
              </a:spcBef>
              <a:spcAft>
                <a:spcPts val="500"/>
              </a:spcAft>
              <a:buFontTx/>
              <a:buChar char="•"/>
            </a:pPr>
            <a:r>
              <a:rPr lang="en-US" altLang="en-US" sz="900" smtClean="0">
                <a:solidFill>
                  <a:srgbClr val="000000"/>
                </a:solidFill>
                <a:latin typeface="Times New Roman" panose="02020603050405020304" pitchFamily="18" charset="0"/>
              </a:rPr>
              <a:t>Other geophysical methods, for example measuring different gravity, magnetic and electrical anomalies by air and (or) satellite can help to reconstruct shallow crustal features. </a:t>
            </a:r>
          </a:p>
          <a:p>
            <a:pPr eaLnBrk="1" hangingPunct="1">
              <a:lnSpc>
                <a:spcPct val="90000"/>
              </a:lnSpc>
              <a:spcBef>
                <a:spcPts val="500"/>
              </a:spcBef>
              <a:spcAft>
                <a:spcPts val="500"/>
              </a:spcAft>
              <a:buFontTx/>
              <a:buChar char="•"/>
            </a:pPr>
            <a:r>
              <a:rPr lang="en-US" altLang="en-US" sz="900" smtClean="0">
                <a:solidFill>
                  <a:srgbClr val="000000"/>
                </a:solidFill>
                <a:latin typeface="Times New Roman" panose="02020603050405020304" pitchFamily="18" charset="0"/>
              </a:rPr>
              <a:t>We can also go and examine rocks at and near the surface of the crust, through fieldwork, drilling boreholes and mining.</a:t>
            </a:r>
          </a:p>
        </p:txBody>
      </p:sp>
    </p:spTree>
    <p:extLst>
      <p:ext uri="{BB962C8B-B14F-4D97-AF65-F5344CB8AC3E}">
        <p14:creationId xmlns:p14="http://schemas.microsoft.com/office/powerpoint/2010/main" val="3978089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654215ED-4675-4A69-8815-56BDD16B8840}" type="datetimeFigureOut">
              <a:rPr lang="en-IN" smtClean="0"/>
              <a:t>22-06-2021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8D2AE6E-7E29-4B63-AA3F-43262ECB8D95}" type="slidenum">
              <a:rPr lang="en-IN" smtClean="0"/>
              <a:t>‹#›</a:t>
            </a:fld>
            <a:endParaRPr lang="en-IN"/>
          </a:p>
        </p:txBody>
      </p:sp>
    </p:spTree>
    <p:extLst>
      <p:ext uri="{BB962C8B-B14F-4D97-AF65-F5344CB8AC3E}">
        <p14:creationId xmlns:p14="http://schemas.microsoft.com/office/powerpoint/2010/main" val="2101558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54215ED-4675-4A69-8815-56BDD16B8840}" type="datetimeFigureOut">
              <a:rPr lang="en-IN" smtClean="0"/>
              <a:t>22-06-2021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8D2AE6E-7E29-4B63-AA3F-43262ECB8D95}" type="slidenum">
              <a:rPr lang="en-IN" smtClean="0"/>
              <a:t>‹#›</a:t>
            </a:fld>
            <a:endParaRPr lang="en-IN"/>
          </a:p>
        </p:txBody>
      </p:sp>
    </p:spTree>
    <p:extLst>
      <p:ext uri="{BB962C8B-B14F-4D97-AF65-F5344CB8AC3E}">
        <p14:creationId xmlns:p14="http://schemas.microsoft.com/office/powerpoint/2010/main" val="2407599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54215ED-4675-4A69-8815-56BDD16B8840}" type="datetimeFigureOut">
              <a:rPr lang="en-IN" smtClean="0"/>
              <a:t>22-06-2021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8D2AE6E-7E29-4B63-AA3F-43262ECB8D95}" type="slidenum">
              <a:rPr lang="en-IN" smtClean="0"/>
              <a:t>‹#›</a:t>
            </a:fld>
            <a:endParaRPr lang="en-IN"/>
          </a:p>
        </p:txBody>
      </p:sp>
    </p:spTree>
    <p:extLst>
      <p:ext uri="{BB962C8B-B14F-4D97-AF65-F5344CB8AC3E}">
        <p14:creationId xmlns:p14="http://schemas.microsoft.com/office/powerpoint/2010/main" val="3871764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FD03A13-2496-4634-B826-BF669075E75D}" type="datetimeFigureOut">
              <a:rPr lang="en-US" smtClean="0"/>
              <a:pPr/>
              <a:t>6/22/2021</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603484B7-5C80-4574-A30A-EE73E4F1DA50}" type="slidenum">
              <a:rPr lang="en-US" smtClean="0">
                <a:solidFill>
                  <a:srgbClr val="969696">
                    <a:shade val="75000"/>
                  </a:srgbClr>
                </a:solidFill>
              </a:rPr>
              <a:pPr/>
              <a:t>‹#›</a:t>
            </a:fld>
            <a:endParaRPr lang="en-US">
              <a:solidFill>
                <a:srgbClr val="969696">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44644480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FD03A13-2496-4634-B826-BF669075E75D}" type="datetimeFigureOut">
              <a:rPr lang="en-US" smtClean="0"/>
              <a:pPr/>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603484B7-5C80-4574-A30A-EE73E4F1DA50}" type="slidenum">
              <a:rPr lang="en-US" smtClean="0">
                <a:solidFill>
                  <a:srgbClr val="969696">
                    <a:shade val="75000"/>
                  </a:srgbClr>
                </a:solidFill>
              </a:rPr>
              <a:pPr/>
              <a:t>‹#›</a:t>
            </a:fld>
            <a:endParaRPr lang="en-US">
              <a:solidFill>
                <a:srgbClr val="969696">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77255245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FD03A13-2496-4634-B826-BF669075E75D}" type="datetimeFigureOut">
              <a:rPr lang="en-US" smtClean="0"/>
              <a:pPr/>
              <a:t>6/22/2021</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603484B7-5C80-4574-A30A-EE73E4F1DA50}" type="slidenum">
              <a:rPr lang="en-US" smtClean="0">
                <a:solidFill>
                  <a:srgbClr val="969696">
                    <a:shade val="75000"/>
                  </a:srgbClr>
                </a:solidFill>
              </a:rPr>
              <a:pPr/>
              <a:t>‹#›</a:t>
            </a:fld>
            <a:endParaRPr lang="en-US">
              <a:solidFill>
                <a:srgbClr val="969696">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25325781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7FD03A13-2496-4634-B826-BF669075E75D}" type="datetimeFigureOut">
              <a:rPr lang="en-US" smtClean="0"/>
              <a:pPr/>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3484B7-5C80-4574-A30A-EE73E4F1DA50}" type="slidenum">
              <a:rPr lang="en-US" smtClean="0">
                <a:solidFill>
                  <a:srgbClr val="969696">
                    <a:shade val="75000"/>
                  </a:srgbClr>
                </a:solidFill>
              </a:rPr>
              <a:pPr/>
              <a:t>‹#›</a:t>
            </a:fld>
            <a:endParaRPr lang="en-US">
              <a:solidFill>
                <a:srgbClr val="969696">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20077706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FD03A13-2496-4634-B826-BF669075E75D}" type="datetimeFigureOut">
              <a:rPr lang="en-US" smtClean="0"/>
              <a:pPr/>
              <a:t>6/22/2021</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603484B7-5C80-4574-A30A-EE73E4F1DA50}" type="slidenum">
              <a:rPr lang="en-US" smtClean="0">
                <a:solidFill>
                  <a:srgbClr val="969696">
                    <a:shade val="75000"/>
                  </a:srgbClr>
                </a:solidFill>
              </a:rPr>
              <a:pPr/>
              <a:t>‹#›</a:t>
            </a:fld>
            <a:endParaRPr lang="en-US">
              <a:solidFill>
                <a:srgbClr val="969696">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74312964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FD03A13-2496-4634-B826-BF669075E75D}" type="datetimeFigureOut">
              <a:rPr lang="en-US" smtClean="0"/>
              <a:pPr/>
              <a:t>6/22/2021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603484B7-5C80-4574-A30A-EE73E4F1DA50}" type="slidenum">
              <a:rPr lang="en-US" smtClean="0">
                <a:solidFill>
                  <a:srgbClr val="969696">
                    <a:shade val="75000"/>
                  </a:srgbClr>
                </a:solidFill>
              </a:rPr>
              <a:pPr/>
              <a:t>‹#›</a:t>
            </a:fld>
            <a:endParaRPr lang="en-US">
              <a:solidFill>
                <a:srgbClr val="969696">
                  <a:shade val="75000"/>
                </a:srgbClr>
              </a:solidFill>
            </a:endParaRPr>
          </a:p>
        </p:txBody>
      </p:sp>
    </p:spTree>
    <p:extLst>
      <p:ext uri="{BB962C8B-B14F-4D97-AF65-F5344CB8AC3E}">
        <p14:creationId xmlns:p14="http://schemas.microsoft.com/office/powerpoint/2010/main" val="2918560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 name="Date Placeholder 1"/>
          <p:cNvSpPr>
            <a:spLocks noGrp="1"/>
          </p:cNvSpPr>
          <p:nvPr>
            <p:ph type="dt" sz="half" idx="10"/>
          </p:nvPr>
        </p:nvSpPr>
        <p:spPr/>
        <p:txBody>
          <a:bodyPr/>
          <a:lstStyle/>
          <a:p>
            <a:fld id="{7FD03A13-2496-4634-B826-BF669075E75D}" type="datetimeFigureOut">
              <a:rPr lang="en-US" smtClean="0"/>
              <a:pPr/>
              <a:t>6/22/2021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603484B7-5C80-4574-A30A-EE73E4F1DA50}" type="slidenum">
              <a:rPr lang="en-US" smtClean="0"/>
              <a:pPr/>
              <a:t>‹#›</a:t>
            </a:fld>
            <a:endParaRPr lang="en-US"/>
          </a:p>
        </p:txBody>
      </p:sp>
    </p:spTree>
    <p:extLst>
      <p:ext uri="{BB962C8B-B14F-4D97-AF65-F5344CB8AC3E}">
        <p14:creationId xmlns:p14="http://schemas.microsoft.com/office/powerpoint/2010/main" val="3136712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603484B7-5C80-4574-A30A-EE73E4F1DA50}" type="slidenum">
              <a:rPr lang="en-US" smtClean="0">
                <a:solidFill>
                  <a:srgbClr val="969696">
                    <a:shade val="75000"/>
                  </a:srgbClr>
                </a:solidFill>
              </a:rPr>
              <a:pPr/>
              <a:t>‹#›</a:t>
            </a:fld>
            <a:endParaRPr lang="en-US">
              <a:solidFill>
                <a:srgbClr val="969696">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p:txBody>
          <a:bodyPr/>
          <a:lstStyle/>
          <a:p>
            <a:fld id="{7FD03A13-2496-4634-B826-BF669075E75D}" type="datetimeFigureOut">
              <a:rPr lang="en-US" smtClean="0"/>
              <a:pPr/>
              <a:t>6/22/2021</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extLst>
      <p:ext uri="{BB962C8B-B14F-4D97-AF65-F5344CB8AC3E}">
        <p14:creationId xmlns:p14="http://schemas.microsoft.com/office/powerpoint/2010/main" val="270584387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54215ED-4675-4A69-8815-56BDD16B8840}" type="datetimeFigureOut">
              <a:rPr lang="en-IN" smtClean="0"/>
              <a:t>22-06-2021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8D2AE6E-7E29-4B63-AA3F-43262ECB8D95}" type="slidenum">
              <a:rPr lang="en-IN" smtClean="0"/>
              <a:t>‹#›</a:t>
            </a:fld>
            <a:endParaRPr lang="en-IN"/>
          </a:p>
        </p:txBody>
      </p:sp>
    </p:spTree>
    <p:extLst>
      <p:ext uri="{BB962C8B-B14F-4D97-AF65-F5344CB8AC3E}">
        <p14:creationId xmlns:p14="http://schemas.microsoft.com/office/powerpoint/2010/main" val="3138725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603484B7-5C80-4574-A30A-EE73E4F1DA50}" type="slidenum">
              <a:rPr lang="en-US" smtClean="0">
                <a:solidFill>
                  <a:srgbClr val="969696">
                    <a:shade val="75000"/>
                  </a:srgbClr>
                </a:solidFill>
              </a:rPr>
              <a:pPr/>
              <a:t>‹#›</a:t>
            </a:fld>
            <a:endParaRPr lang="en-US">
              <a:solidFill>
                <a:srgbClr val="969696">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7FD03A13-2496-4634-B826-BF669075E75D}" type="datetimeFigureOut">
              <a:rPr lang="en-US" smtClean="0"/>
              <a:pPr/>
              <a:t>6/22/2021</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extLst>
      <p:ext uri="{BB962C8B-B14F-4D97-AF65-F5344CB8AC3E}">
        <p14:creationId xmlns:p14="http://schemas.microsoft.com/office/powerpoint/2010/main" val="1653955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D03A13-2496-4634-B826-BF669075E75D}" type="datetimeFigureOut">
              <a:rPr lang="en-US" smtClean="0"/>
              <a:pPr/>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3484B7-5C80-4574-A30A-EE73E4F1DA50}" type="slidenum">
              <a:rPr lang="en-US" smtClean="0">
                <a:solidFill>
                  <a:srgbClr val="969696">
                    <a:shade val="75000"/>
                  </a:srgbClr>
                </a:solidFill>
              </a:rPr>
              <a:pPr/>
              <a:t>‹#›</a:t>
            </a:fld>
            <a:endParaRPr lang="en-US">
              <a:solidFill>
                <a:srgbClr val="969696">
                  <a:shade val="75000"/>
                </a:srgbClr>
              </a:solidFill>
            </a:endParaRPr>
          </a:p>
        </p:txBody>
      </p:sp>
    </p:spTree>
    <p:extLst>
      <p:ext uri="{BB962C8B-B14F-4D97-AF65-F5344CB8AC3E}">
        <p14:creationId xmlns:p14="http://schemas.microsoft.com/office/powerpoint/2010/main" val="89101873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603484B7-5C80-4574-A30A-EE73E4F1DA50}" type="slidenum">
              <a:rPr lang="en-US" smtClean="0">
                <a:solidFill>
                  <a:srgbClr val="969696">
                    <a:shade val="75000"/>
                  </a:srgbClr>
                </a:solidFill>
              </a:rPr>
              <a:pPr/>
              <a:t>‹#›</a:t>
            </a:fld>
            <a:endParaRPr lang="en-US">
              <a:solidFill>
                <a:srgbClr val="969696">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D03A13-2496-4634-B826-BF669075E75D}" type="datetimeFigureOut">
              <a:rPr lang="en-US" smtClean="0"/>
              <a:pPr/>
              <a:t>6/22/2021</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964565206"/>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981200"/>
            <a:ext cx="5384800" cy="4114800"/>
          </a:xfrm>
        </p:spPr>
        <p:txBody>
          <a:bodyPr/>
          <a:lstStyle/>
          <a:p>
            <a:pPr lvl="0"/>
            <a:endParaRPr lang="en-US" noProof="0" smtClean="0"/>
          </a:p>
        </p:txBody>
      </p:sp>
      <p:sp>
        <p:nvSpPr>
          <p:cNvPr id="4" name="Text Placeholder 3"/>
          <p:cNvSpPr>
            <a:spLocks noGrp="1"/>
          </p:cNvSpPr>
          <p:nvPr>
            <p:ph type="body" sz="half" idx="2"/>
          </p:nvPr>
        </p:nvSpPr>
        <p:spPr>
          <a:xfrm>
            <a:off x="6197600" y="1981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768F3C-A4C6-4F2D-9539-99FC223EBCEB}" type="slidenum">
              <a:rPr lang="en-US">
                <a:solidFill>
                  <a:srgbClr val="969696">
                    <a:shade val="75000"/>
                  </a:srgbClr>
                </a:solidFill>
              </a:rPr>
              <a:pPr>
                <a:defRPr/>
              </a:pPr>
              <a:t>‹#›</a:t>
            </a:fld>
            <a:endParaRPr lang="en-US">
              <a:solidFill>
                <a:srgbClr val="969696">
                  <a:shade val="75000"/>
                </a:srgbClr>
              </a:solidFill>
            </a:endParaRPr>
          </a:p>
        </p:txBody>
      </p:sp>
    </p:spTree>
    <p:extLst>
      <p:ext uri="{BB962C8B-B14F-4D97-AF65-F5344CB8AC3E}">
        <p14:creationId xmlns:p14="http://schemas.microsoft.com/office/powerpoint/2010/main" val="3996476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981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981200"/>
            <a:ext cx="53848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F0B2BB-3029-481A-A13E-20D4F1B392DC}" type="slidenum">
              <a:rPr lang="en-US">
                <a:solidFill>
                  <a:srgbClr val="969696">
                    <a:shade val="75000"/>
                  </a:srgbClr>
                </a:solidFill>
              </a:rPr>
              <a:pPr>
                <a:defRPr/>
              </a:pPr>
              <a:t>‹#›</a:t>
            </a:fld>
            <a:endParaRPr lang="en-US">
              <a:solidFill>
                <a:srgbClr val="969696">
                  <a:shade val="75000"/>
                </a:srgbClr>
              </a:solidFill>
            </a:endParaRPr>
          </a:p>
        </p:txBody>
      </p:sp>
    </p:spTree>
    <p:extLst>
      <p:ext uri="{BB962C8B-B14F-4D97-AF65-F5344CB8AC3E}">
        <p14:creationId xmlns:p14="http://schemas.microsoft.com/office/powerpoint/2010/main" val="26027705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 xmlns:a16="http://schemas.microsoft.com/office/drawing/2014/main" id="{9FB44265-C249-49FC-96AC-63C454743D34}"/>
              </a:ext>
            </a:extLst>
          </p:cNvPr>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a:extLst>
              <a:ext uri="{FF2B5EF4-FFF2-40B4-BE49-F238E27FC236}">
                <a16:creationId xmlns="" xmlns:a16="http://schemas.microsoft.com/office/drawing/2014/main" id="{FE0FDC5F-904E-4CFD-A3E3-88611923A513}"/>
              </a:ext>
            </a:extLst>
          </p:cNvPr>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a:extLst>
              <a:ext uri="{FF2B5EF4-FFF2-40B4-BE49-F238E27FC236}">
                <a16:creationId xmlns="" xmlns:a16="http://schemas.microsoft.com/office/drawing/2014/main" id="{90DE50E1-066E-442C-AC52-2BD69ABA5E10}"/>
              </a:ext>
            </a:extLst>
          </p:cNvPr>
          <p:cNvSpPr>
            <a:spLocks noGrp="1" noChangeArrowheads="1"/>
          </p:cNvSpPr>
          <p:nvPr>
            <p:ph type="sldNum" sz="quarter" idx="12"/>
          </p:nvPr>
        </p:nvSpPr>
        <p:spPr>
          <a:ln/>
        </p:spPr>
        <p:txBody>
          <a:bodyPr/>
          <a:lstStyle>
            <a:lvl1pPr>
              <a:defRPr/>
            </a:lvl1pPr>
          </a:lstStyle>
          <a:p>
            <a:pPr>
              <a:defRPr/>
            </a:pPr>
            <a:fld id="{C73387D0-6973-4E5F-B95D-3266AB6FD02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6439448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9FB44265-C249-49FC-96AC-63C454743D34}"/>
              </a:ext>
            </a:extLst>
          </p:cNvPr>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a:extLst>
              <a:ext uri="{FF2B5EF4-FFF2-40B4-BE49-F238E27FC236}">
                <a16:creationId xmlns="" xmlns:a16="http://schemas.microsoft.com/office/drawing/2014/main" id="{FE0FDC5F-904E-4CFD-A3E3-88611923A513}"/>
              </a:ext>
            </a:extLst>
          </p:cNvPr>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a:extLst>
              <a:ext uri="{FF2B5EF4-FFF2-40B4-BE49-F238E27FC236}">
                <a16:creationId xmlns="" xmlns:a16="http://schemas.microsoft.com/office/drawing/2014/main" id="{90DE50E1-066E-442C-AC52-2BD69ABA5E10}"/>
              </a:ext>
            </a:extLst>
          </p:cNvPr>
          <p:cNvSpPr>
            <a:spLocks noGrp="1" noChangeArrowheads="1"/>
          </p:cNvSpPr>
          <p:nvPr>
            <p:ph type="sldNum" sz="quarter" idx="12"/>
          </p:nvPr>
        </p:nvSpPr>
        <p:spPr>
          <a:ln/>
        </p:spPr>
        <p:txBody>
          <a:bodyPr/>
          <a:lstStyle>
            <a:lvl1pPr>
              <a:defRPr/>
            </a:lvl1pPr>
          </a:lstStyle>
          <a:p>
            <a:pPr>
              <a:defRPr/>
            </a:pPr>
            <a:fld id="{CFEAAE00-3778-431F-9D1D-69FC7640835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663172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 xmlns:a16="http://schemas.microsoft.com/office/drawing/2014/main" id="{9FB44265-C249-49FC-96AC-63C454743D34}"/>
              </a:ext>
            </a:extLst>
          </p:cNvPr>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a:extLst>
              <a:ext uri="{FF2B5EF4-FFF2-40B4-BE49-F238E27FC236}">
                <a16:creationId xmlns="" xmlns:a16="http://schemas.microsoft.com/office/drawing/2014/main" id="{FE0FDC5F-904E-4CFD-A3E3-88611923A513}"/>
              </a:ext>
            </a:extLst>
          </p:cNvPr>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a:extLst>
              <a:ext uri="{FF2B5EF4-FFF2-40B4-BE49-F238E27FC236}">
                <a16:creationId xmlns="" xmlns:a16="http://schemas.microsoft.com/office/drawing/2014/main" id="{90DE50E1-066E-442C-AC52-2BD69ABA5E10}"/>
              </a:ext>
            </a:extLst>
          </p:cNvPr>
          <p:cNvSpPr>
            <a:spLocks noGrp="1" noChangeArrowheads="1"/>
          </p:cNvSpPr>
          <p:nvPr>
            <p:ph type="sldNum" sz="quarter" idx="12"/>
          </p:nvPr>
        </p:nvSpPr>
        <p:spPr>
          <a:ln/>
        </p:spPr>
        <p:txBody>
          <a:bodyPr/>
          <a:lstStyle>
            <a:lvl1pPr>
              <a:defRPr/>
            </a:lvl1pPr>
          </a:lstStyle>
          <a:p>
            <a:pPr>
              <a:defRPr/>
            </a:pPr>
            <a:fld id="{D08D8F89-0005-40FF-95A7-42810758AF1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0673629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9FB44265-C249-49FC-96AC-63C454743D34}"/>
              </a:ext>
            </a:extLst>
          </p:cNvPr>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a:extLst>
              <a:ext uri="{FF2B5EF4-FFF2-40B4-BE49-F238E27FC236}">
                <a16:creationId xmlns="" xmlns:a16="http://schemas.microsoft.com/office/drawing/2014/main" id="{FE0FDC5F-904E-4CFD-A3E3-88611923A513}"/>
              </a:ext>
            </a:extLst>
          </p:cNvPr>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a:extLst>
              <a:ext uri="{FF2B5EF4-FFF2-40B4-BE49-F238E27FC236}">
                <a16:creationId xmlns="" xmlns:a16="http://schemas.microsoft.com/office/drawing/2014/main" id="{90DE50E1-066E-442C-AC52-2BD69ABA5E10}"/>
              </a:ext>
            </a:extLst>
          </p:cNvPr>
          <p:cNvSpPr>
            <a:spLocks noGrp="1" noChangeArrowheads="1"/>
          </p:cNvSpPr>
          <p:nvPr>
            <p:ph type="sldNum" sz="quarter" idx="12"/>
          </p:nvPr>
        </p:nvSpPr>
        <p:spPr>
          <a:ln/>
        </p:spPr>
        <p:txBody>
          <a:bodyPr/>
          <a:lstStyle>
            <a:lvl1pPr>
              <a:defRPr/>
            </a:lvl1pPr>
          </a:lstStyle>
          <a:p>
            <a:pPr>
              <a:defRPr/>
            </a:pPr>
            <a:fld id="{BF9F903D-76BE-464A-BFB0-CC3F7D6FAF6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580372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 xmlns:a16="http://schemas.microsoft.com/office/drawing/2014/main" id="{9FB44265-C249-49FC-96AC-63C454743D34}"/>
              </a:ext>
            </a:extLst>
          </p:cNvPr>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5">
            <a:extLst>
              <a:ext uri="{FF2B5EF4-FFF2-40B4-BE49-F238E27FC236}">
                <a16:creationId xmlns="" xmlns:a16="http://schemas.microsoft.com/office/drawing/2014/main" id="{FE0FDC5F-904E-4CFD-A3E3-88611923A513}"/>
              </a:ext>
            </a:extLst>
          </p:cNvPr>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9" name="Rectangle 6">
            <a:extLst>
              <a:ext uri="{FF2B5EF4-FFF2-40B4-BE49-F238E27FC236}">
                <a16:creationId xmlns="" xmlns:a16="http://schemas.microsoft.com/office/drawing/2014/main" id="{90DE50E1-066E-442C-AC52-2BD69ABA5E10}"/>
              </a:ext>
            </a:extLst>
          </p:cNvPr>
          <p:cNvSpPr>
            <a:spLocks noGrp="1" noChangeArrowheads="1"/>
          </p:cNvSpPr>
          <p:nvPr>
            <p:ph type="sldNum" sz="quarter" idx="12"/>
          </p:nvPr>
        </p:nvSpPr>
        <p:spPr>
          <a:ln/>
        </p:spPr>
        <p:txBody>
          <a:bodyPr/>
          <a:lstStyle>
            <a:lvl1pPr>
              <a:defRPr/>
            </a:lvl1pPr>
          </a:lstStyle>
          <a:p>
            <a:pPr>
              <a:defRPr/>
            </a:pPr>
            <a:fld id="{829D1D0F-03FA-434D-9DDC-DD0570E93B4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186883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4215ED-4675-4A69-8815-56BDD16B8840}" type="datetimeFigureOut">
              <a:rPr lang="en-IN" smtClean="0"/>
              <a:t>22-06-2021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8D2AE6E-7E29-4B63-AA3F-43262ECB8D95}" type="slidenum">
              <a:rPr lang="en-IN" smtClean="0"/>
              <a:t>‹#›</a:t>
            </a:fld>
            <a:endParaRPr lang="en-IN"/>
          </a:p>
        </p:txBody>
      </p:sp>
    </p:spTree>
    <p:extLst>
      <p:ext uri="{BB962C8B-B14F-4D97-AF65-F5344CB8AC3E}">
        <p14:creationId xmlns:p14="http://schemas.microsoft.com/office/powerpoint/2010/main" val="21641070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 xmlns:a16="http://schemas.microsoft.com/office/drawing/2014/main" id="{9FB44265-C249-49FC-96AC-63C454743D34}"/>
              </a:ext>
            </a:extLst>
          </p:cNvPr>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5">
            <a:extLst>
              <a:ext uri="{FF2B5EF4-FFF2-40B4-BE49-F238E27FC236}">
                <a16:creationId xmlns="" xmlns:a16="http://schemas.microsoft.com/office/drawing/2014/main" id="{FE0FDC5F-904E-4CFD-A3E3-88611923A513}"/>
              </a:ext>
            </a:extLst>
          </p:cNvPr>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6">
            <a:extLst>
              <a:ext uri="{FF2B5EF4-FFF2-40B4-BE49-F238E27FC236}">
                <a16:creationId xmlns="" xmlns:a16="http://schemas.microsoft.com/office/drawing/2014/main" id="{90DE50E1-066E-442C-AC52-2BD69ABA5E10}"/>
              </a:ext>
            </a:extLst>
          </p:cNvPr>
          <p:cNvSpPr>
            <a:spLocks noGrp="1" noChangeArrowheads="1"/>
          </p:cNvSpPr>
          <p:nvPr>
            <p:ph type="sldNum" sz="quarter" idx="12"/>
          </p:nvPr>
        </p:nvSpPr>
        <p:spPr>
          <a:ln/>
        </p:spPr>
        <p:txBody>
          <a:bodyPr/>
          <a:lstStyle>
            <a:lvl1pPr>
              <a:defRPr/>
            </a:lvl1pPr>
          </a:lstStyle>
          <a:p>
            <a:pPr>
              <a:defRPr/>
            </a:pPr>
            <a:fld id="{73AA94B7-EDE9-412F-816A-3E4975A6F25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196155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9FB44265-C249-49FC-96AC-63C454743D34}"/>
              </a:ext>
            </a:extLst>
          </p:cNvPr>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3" name="Rectangle 5">
            <a:extLst>
              <a:ext uri="{FF2B5EF4-FFF2-40B4-BE49-F238E27FC236}">
                <a16:creationId xmlns="" xmlns:a16="http://schemas.microsoft.com/office/drawing/2014/main" id="{FE0FDC5F-904E-4CFD-A3E3-88611923A513}"/>
              </a:ext>
            </a:extLst>
          </p:cNvPr>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4" name="Rectangle 6">
            <a:extLst>
              <a:ext uri="{FF2B5EF4-FFF2-40B4-BE49-F238E27FC236}">
                <a16:creationId xmlns="" xmlns:a16="http://schemas.microsoft.com/office/drawing/2014/main" id="{90DE50E1-066E-442C-AC52-2BD69ABA5E10}"/>
              </a:ext>
            </a:extLst>
          </p:cNvPr>
          <p:cNvSpPr>
            <a:spLocks noGrp="1" noChangeArrowheads="1"/>
          </p:cNvSpPr>
          <p:nvPr>
            <p:ph type="sldNum" sz="quarter" idx="12"/>
          </p:nvPr>
        </p:nvSpPr>
        <p:spPr>
          <a:ln/>
        </p:spPr>
        <p:txBody>
          <a:bodyPr/>
          <a:lstStyle>
            <a:lvl1pPr>
              <a:defRPr/>
            </a:lvl1pPr>
          </a:lstStyle>
          <a:p>
            <a:pPr>
              <a:defRPr/>
            </a:pPr>
            <a:fld id="{902D66ED-64A3-4503-BEAF-48B686B6EA6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8685674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 xmlns:a16="http://schemas.microsoft.com/office/drawing/2014/main" id="{9FB44265-C249-49FC-96AC-63C454743D34}"/>
              </a:ext>
            </a:extLst>
          </p:cNvPr>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a:extLst>
              <a:ext uri="{FF2B5EF4-FFF2-40B4-BE49-F238E27FC236}">
                <a16:creationId xmlns="" xmlns:a16="http://schemas.microsoft.com/office/drawing/2014/main" id="{FE0FDC5F-904E-4CFD-A3E3-88611923A513}"/>
              </a:ext>
            </a:extLst>
          </p:cNvPr>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a:extLst>
              <a:ext uri="{FF2B5EF4-FFF2-40B4-BE49-F238E27FC236}">
                <a16:creationId xmlns="" xmlns:a16="http://schemas.microsoft.com/office/drawing/2014/main" id="{90DE50E1-066E-442C-AC52-2BD69ABA5E10}"/>
              </a:ext>
            </a:extLst>
          </p:cNvPr>
          <p:cNvSpPr>
            <a:spLocks noGrp="1" noChangeArrowheads="1"/>
          </p:cNvSpPr>
          <p:nvPr>
            <p:ph type="sldNum" sz="quarter" idx="12"/>
          </p:nvPr>
        </p:nvSpPr>
        <p:spPr>
          <a:ln/>
        </p:spPr>
        <p:txBody>
          <a:bodyPr/>
          <a:lstStyle>
            <a:lvl1pPr>
              <a:defRPr/>
            </a:lvl1pPr>
          </a:lstStyle>
          <a:p>
            <a:pPr>
              <a:defRPr/>
            </a:pPr>
            <a:fld id="{B06023C8-847B-45B6-8C9A-18896A9B903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2092962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 xmlns:a16="http://schemas.microsoft.com/office/drawing/2014/main" id="{9FB44265-C249-49FC-96AC-63C454743D34}"/>
              </a:ext>
            </a:extLst>
          </p:cNvPr>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a:extLst>
              <a:ext uri="{FF2B5EF4-FFF2-40B4-BE49-F238E27FC236}">
                <a16:creationId xmlns="" xmlns:a16="http://schemas.microsoft.com/office/drawing/2014/main" id="{FE0FDC5F-904E-4CFD-A3E3-88611923A513}"/>
              </a:ext>
            </a:extLst>
          </p:cNvPr>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a:extLst>
              <a:ext uri="{FF2B5EF4-FFF2-40B4-BE49-F238E27FC236}">
                <a16:creationId xmlns="" xmlns:a16="http://schemas.microsoft.com/office/drawing/2014/main" id="{90DE50E1-066E-442C-AC52-2BD69ABA5E10}"/>
              </a:ext>
            </a:extLst>
          </p:cNvPr>
          <p:cNvSpPr>
            <a:spLocks noGrp="1" noChangeArrowheads="1"/>
          </p:cNvSpPr>
          <p:nvPr>
            <p:ph type="sldNum" sz="quarter" idx="12"/>
          </p:nvPr>
        </p:nvSpPr>
        <p:spPr>
          <a:ln/>
        </p:spPr>
        <p:txBody>
          <a:bodyPr/>
          <a:lstStyle>
            <a:lvl1pPr>
              <a:defRPr/>
            </a:lvl1pPr>
          </a:lstStyle>
          <a:p>
            <a:pPr>
              <a:defRPr/>
            </a:pPr>
            <a:fld id="{BF26B54E-98D9-4263-B015-99CEB12FCE8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5594277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9FB44265-C249-49FC-96AC-63C454743D34}"/>
              </a:ext>
            </a:extLst>
          </p:cNvPr>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a:extLst>
              <a:ext uri="{FF2B5EF4-FFF2-40B4-BE49-F238E27FC236}">
                <a16:creationId xmlns="" xmlns:a16="http://schemas.microsoft.com/office/drawing/2014/main" id="{FE0FDC5F-904E-4CFD-A3E3-88611923A513}"/>
              </a:ext>
            </a:extLst>
          </p:cNvPr>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a:extLst>
              <a:ext uri="{FF2B5EF4-FFF2-40B4-BE49-F238E27FC236}">
                <a16:creationId xmlns="" xmlns:a16="http://schemas.microsoft.com/office/drawing/2014/main" id="{90DE50E1-066E-442C-AC52-2BD69ABA5E10}"/>
              </a:ext>
            </a:extLst>
          </p:cNvPr>
          <p:cNvSpPr>
            <a:spLocks noGrp="1" noChangeArrowheads="1"/>
          </p:cNvSpPr>
          <p:nvPr>
            <p:ph type="sldNum" sz="quarter" idx="12"/>
          </p:nvPr>
        </p:nvSpPr>
        <p:spPr>
          <a:ln/>
        </p:spPr>
        <p:txBody>
          <a:bodyPr/>
          <a:lstStyle>
            <a:lvl1pPr>
              <a:defRPr/>
            </a:lvl1pPr>
          </a:lstStyle>
          <a:p>
            <a:pPr>
              <a:defRPr/>
            </a:pPr>
            <a:fld id="{0B4EBE12-DFB0-4BC3-9739-1B35F7702FE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1022275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9FB44265-C249-49FC-96AC-63C454743D34}"/>
              </a:ext>
            </a:extLst>
          </p:cNvPr>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a:extLst>
              <a:ext uri="{FF2B5EF4-FFF2-40B4-BE49-F238E27FC236}">
                <a16:creationId xmlns="" xmlns:a16="http://schemas.microsoft.com/office/drawing/2014/main" id="{FE0FDC5F-904E-4CFD-A3E3-88611923A513}"/>
              </a:ext>
            </a:extLst>
          </p:cNvPr>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a:extLst>
              <a:ext uri="{FF2B5EF4-FFF2-40B4-BE49-F238E27FC236}">
                <a16:creationId xmlns="" xmlns:a16="http://schemas.microsoft.com/office/drawing/2014/main" id="{90DE50E1-066E-442C-AC52-2BD69ABA5E10}"/>
              </a:ext>
            </a:extLst>
          </p:cNvPr>
          <p:cNvSpPr>
            <a:spLocks noGrp="1" noChangeArrowheads="1"/>
          </p:cNvSpPr>
          <p:nvPr>
            <p:ph type="sldNum" sz="quarter" idx="12"/>
          </p:nvPr>
        </p:nvSpPr>
        <p:spPr>
          <a:ln/>
        </p:spPr>
        <p:txBody>
          <a:bodyPr/>
          <a:lstStyle>
            <a:lvl1pPr>
              <a:defRPr/>
            </a:lvl1pPr>
          </a:lstStyle>
          <a:p>
            <a:pPr>
              <a:defRPr/>
            </a:pPr>
            <a:fld id="{880AD329-A44A-4A23-8ACC-4FE77344800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8905127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 xmlns:a16="http://schemas.microsoft.com/office/drawing/2014/main" id="{9FB44265-C249-49FC-96AC-63C454743D34}"/>
              </a:ext>
            </a:extLst>
          </p:cNvPr>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5">
            <a:extLst>
              <a:ext uri="{FF2B5EF4-FFF2-40B4-BE49-F238E27FC236}">
                <a16:creationId xmlns="" xmlns:a16="http://schemas.microsoft.com/office/drawing/2014/main" id="{FE0FDC5F-904E-4CFD-A3E3-88611923A513}"/>
              </a:ext>
            </a:extLst>
          </p:cNvPr>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6">
            <a:extLst>
              <a:ext uri="{FF2B5EF4-FFF2-40B4-BE49-F238E27FC236}">
                <a16:creationId xmlns="" xmlns:a16="http://schemas.microsoft.com/office/drawing/2014/main" id="{90DE50E1-066E-442C-AC52-2BD69ABA5E10}"/>
              </a:ext>
            </a:extLst>
          </p:cNvPr>
          <p:cNvSpPr>
            <a:spLocks noGrp="1" noChangeArrowheads="1"/>
          </p:cNvSpPr>
          <p:nvPr>
            <p:ph type="sldNum" sz="quarter" idx="12"/>
          </p:nvPr>
        </p:nvSpPr>
        <p:spPr>
          <a:ln/>
        </p:spPr>
        <p:txBody>
          <a:bodyPr/>
          <a:lstStyle>
            <a:lvl1pPr>
              <a:defRPr/>
            </a:lvl1pPr>
          </a:lstStyle>
          <a:p>
            <a:pPr>
              <a:defRPr/>
            </a:pPr>
            <a:fld id="{1280166F-2A10-4126-A7C9-2EA150A5725E}"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8070855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p:nvPr/>
        </p:nvSpPr>
        <p:spPr>
          <a:xfrm>
            <a:off x="2438400" y="3159125"/>
            <a:ext cx="609600" cy="1035050"/>
          </a:xfrm>
          <a:prstGeom prst="rect">
            <a:avLst/>
          </a:prstGeom>
          <a:noFill/>
        </p:spPr>
        <p:txBody>
          <a:bodyPr lIns="0" tIns="9144" rIns="0" bIns="9144" anchor="ctr">
            <a:spAutoFit/>
          </a:bodyPr>
          <a:lstStyle/>
          <a:p>
            <a:pPr>
              <a:defRPr/>
            </a:pPr>
            <a:r>
              <a:rPr lang="en-US" sz="6600" dirty="0">
                <a:solidFill>
                  <a:prstClr val="white"/>
                </a:solidFill>
                <a:effectLst>
                  <a:outerShdw blurRad="38100" dist="38100" dir="2700000" algn="tl">
                    <a:srgbClr val="000000">
                      <a:alpha val="43137"/>
                    </a:srgbClr>
                  </a:outerShdw>
                </a:effectLst>
              </a:rPr>
              <a:t>{</a:t>
            </a:r>
          </a:p>
        </p:txBody>
      </p:sp>
      <p:sp>
        <p:nvSpPr>
          <p:cNvPr id="2" name="Title 1"/>
          <p:cNvSpPr>
            <a:spLocks noGrp="1"/>
          </p:cNvSpPr>
          <p:nvPr>
            <p:ph type="ctrTitle"/>
          </p:nvPr>
        </p:nvSpPr>
        <p:spPr>
          <a:xfrm>
            <a:off x="1036320" y="1219200"/>
            <a:ext cx="10058400" cy="2152650"/>
          </a:xfrm>
        </p:spPr>
        <p:txBody>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844800" y="3375491"/>
            <a:ext cx="82296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14"/>
          <p:cNvSpPr>
            <a:spLocks noGrp="1"/>
          </p:cNvSpPr>
          <p:nvPr>
            <p:ph type="dt" sz="half" idx="10"/>
          </p:nvPr>
        </p:nvSpPr>
        <p:spPr/>
        <p:txBody>
          <a:bodyPr/>
          <a:lstStyle>
            <a:lvl1pPr>
              <a:defRPr/>
            </a:lvl1pPr>
          </a:lstStyle>
          <a:p>
            <a:pPr>
              <a:defRPr/>
            </a:pPr>
            <a:fld id="{F403FED1-674E-4671-A073-F8E44EE667F5}" type="datetimeFigureOut">
              <a:rPr lang="en-US">
                <a:solidFill>
                  <a:prstClr val="white">
                    <a:alpha val="60000"/>
                  </a:prstClr>
                </a:solidFill>
              </a:rPr>
              <a:pPr>
                <a:defRPr/>
              </a:pPr>
              <a:t>6/22/2021</a:t>
            </a:fld>
            <a:endParaRPr lang="en-US">
              <a:solidFill>
                <a:prstClr val="white">
                  <a:alpha val="60000"/>
                </a:prstClr>
              </a:solidFill>
            </a:endParaRPr>
          </a:p>
        </p:txBody>
      </p:sp>
      <p:sp>
        <p:nvSpPr>
          <p:cNvPr id="6" name="Slide Number Placeholder 15"/>
          <p:cNvSpPr>
            <a:spLocks noGrp="1"/>
          </p:cNvSpPr>
          <p:nvPr>
            <p:ph type="sldNum" sz="quarter" idx="11"/>
          </p:nvPr>
        </p:nvSpPr>
        <p:spPr/>
        <p:txBody>
          <a:bodyPr/>
          <a:lstStyle>
            <a:lvl1pPr>
              <a:defRPr/>
            </a:lvl1pPr>
          </a:lstStyle>
          <a:p>
            <a:fld id="{D4395455-14DD-48FA-B55F-B11453ABB5E1}" type="slidenum">
              <a:rPr lang="en-US"/>
              <a:pPr/>
              <a:t>‹#›</a:t>
            </a:fld>
            <a:endParaRPr lang="en-US"/>
          </a:p>
        </p:txBody>
      </p:sp>
      <p:sp>
        <p:nvSpPr>
          <p:cNvPr id="7" name="Footer Placeholder 16"/>
          <p:cNvSpPr>
            <a:spLocks noGrp="1"/>
          </p:cNvSpPr>
          <p:nvPr>
            <p:ph type="ftr" sz="quarter" idx="12"/>
          </p:nvPr>
        </p:nvSpPr>
        <p:spPr/>
        <p:txBody>
          <a:bodyPr/>
          <a:lstStyle>
            <a:lvl1pPr>
              <a:defRPr/>
            </a:lvl1pPr>
          </a:lstStyle>
          <a:p>
            <a:pPr>
              <a:defRPr/>
            </a:pPr>
            <a:endParaRPr lang="en-US">
              <a:solidFill>
                <a:prstClr val="white">
                  <a:alpha val="60000"/>
                </a:prstClr>
              </a:solidFill>
            </a:endParaRPr>
          </a:p>
        </p:txBody>
      </p:sp>
    </p:spTree>
    <p:extLst>
      <p:ext uri="{BB962C8B-B14F-4D97-AF65-F5344CB8AC3E}">
        <p14:creationId xmlns:p14="http://schemas.microsoft.com/office/powerpoint/2010/main" val="39735234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2DC041C1-8E40-46E1-83BF-67E2B3004FE7}" type="datetimeFigureOut">
              <a:rPr lang="en-US">
                <a:solidFill>
                  <a:prstClr val="white">
                    <a:alpha val="60000"/>
                  </a:prstClr>
                </a:solidFill>
              </a:rPr>
              <a:pPr>
                <a:defRPr/>
              </a:pPr>
              <a:t>6/22/2021</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lvl1pPr>
              <a:defRPr/>
            </a:lvl1pPr>
          </a:lstStyle>
          <a:p>
            <a:fld id="{B13E6913-4380-43B8-AF5D-BA996D91B656}" type="slidenum">
              <a:rPr lang="en-US"/>
              <a:pPr/>
              <a:t>‹#›</a:t>
            </a:fld>
            <a:endParaRPr lang="en-US"/>
          </a:p>
        </p:txBody>
      </p:sp>
    </p:spTree>
    <p:extLst>
      <p:ext uri="{BB962C8B-B14F-4D97-AF65-F5344CB8AC3E}">
        <p14:creationId xmlns:p14="http://schemas.microsoft.com/office/powerpoint/2010/main" val="15289945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TextBox 4"/>
          <p:cNvSpPr txBox="1"/>
          <p:nvPr/>
        </p:nvSpPr>
        <p:spPr>
          <a:xfrm>
            <a:off x="5689600" y="4075113"/>
            <a:ext cx="609600" cy="1014412"/>
          </a:xfrm>
          <a:prstGeom prst="rect">
            <a:avLst/>
          </a:prstGeom>
          <a:noFill/>
        </p:spPr>
        <p:txBody>
          <a:bodyPr lIns="0" tIns="0" rIns="0" bIns="0">
            <a:spAutoFit/>
          </a:bodyPr>
          <a:lstStyle/>
          <a:p>
            <a:pPr>
              <a:defRPr/>
            </a:pPr>
            <a:r>
              <a:rPr lang="en-US" sz="6600" dirty="0">
                <a:solidFill>
                  <a:prstClr val="white"/>
                </a:solidFill>
                <a:effectLst>
                  <a:outerShdw blurRad="38100" dist="38100" dir="2700000" algn="tl">
                    <a:srgbClr val="000000">
                      <a:alpha val="43137"/>
                    </a:srgbClr>
                  </a:outerShdw>
                </a:effectLst>
              </a:rPr>
              <a:t>{</a:t>
            </a:r>
          </a:p>
        </p:txBody>
      </p:sp>
      <p:sp>
        <p:nvSpPr>
          <p:cNvPr id="3" name="Text Placeholder 2"/>
          <p:cNvSpPr>
            <a:spLocks noGrp="1"/>
          </p:cNvSpPr>
          <p:nvPr>
            <p:ph type="body" idx="1"/>
          </p:nvPr>
        </p:nvSpPr>
        <p:spPr>
          <a:xfrm>
            <a:off x="6096000" y="4267368"/>
            <a:ext cx="49784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itle 3"/>
          <p:cNvSpPr>
            <a:spLocks noGrp="1"/>
          </p:cNvSpPr>
          <p:nvPr>
            <p:ph type="title"/>
          </p:nvPr>
        </p:nvSpPr>
        <p:spPr>
          <a:xfrm>
            <a:off x="3048000" y="1905000"/>
            <a:ext cx="804672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
        <p:nvSpPr>
          <p:cNvPr id="6" name="Date Placeholder 11"/>
          <p:cNvSpPr>
            <a:spLocks noGrp="1"/>
          </p:cNvSpPr>
          <p:nvPr>
            <p:ph type="dt" sz="half" idx="10"/>
          </p:nvPr>
        </p:nvSpPr>
        <p:spPr/>
        <p:txBody>
          <a:bodyPr/>
          <a:lstStyle>
            <a:lvl1pPr>
              <a:defRPr/>
            </a:lvl1pPr>
          </a:lstStyle>
          <a:p>
            <a:pPr>
              <a:defRPr/>
            </a:pPr>
            <a:fld id="{58E6B912-01BC-49F8-AD62-8607B0ED639F}" type="datetimeFigureOut">
              <a:rPr lang="en-US">
                <a:solidFill>
                  <a:prstClr val="white">
                    <a:alpha val="60000"/>
                  </a:prstClr>
                </a:solidFill>
              </a:rPr>
              <a:pPr>
                <a:defRPr/>
              </a:pPr>
              <a:t>6/22/2021</a:t>
            </a:fld>
            <a:endParaRPr lang="en-US">
              <a:solidFill>
                <a:prstClr val="white">
                  <a:alpha val="60000"/>
                </a:prstClr>
              </a:solidFill>
            </a:endParaRPr>
          </a:p>
        </p:txBody>
      </p:sp>
      <p:sp>
        <p:nvSpPr>
          <p:cNvPr id="7" name="Slide Number Placeholder 12"/>
          <p:cNvSpPr>
            <a:spLocks noGrp="1"/>
          </p:cNvSpPr>
          <p:nvPr>
            <p:ph type="sldNum" sz="quarter" idx="11"/>
          </p:nvPr>
        </p:nvSpPr>
        <p:spPr/>
        <p:txBody>
          <a:bodyPr/>
          <a:lstStyle>
            <a:lvl1pPr>
              <a:defRPr/>
            </a:lvl1pPr>
          </a:lstStyle>
          <a:p>
            <a:fld id="{47BB7237-A8D7-412B-9413-1A43A34A8CB6}" type="slidenum">
              <a:rPr lang="en-US"/>
              <a:pPr/>
              <a:t>‹#›</a:t>
            </a:fld>
            <a:endParaRPr lang="en-US"/>
          </a:p>
        </p:txBody>
      </p:sp>
      <p:sp>
        <p:nvSpPr>
          <p:cNvPr id="8" name="Footer Placeholder 13"/>
          <p:cNvSpPr>
            <a:spLocks noGrp="1"/>
          </p:cNvSpPr>
          <p:nvPr>
            <p:ph type="ftr" sz="quarter" idx="12"/>
          </p:nvPr>
        </p:nvSpPr>
        <p:spPr/>
        <p:txBody>
          <a:bodyPr/>
          <a:lstStyle>
            <a:lvl1pPr>
              <a:defRPr/>
            </a:lvl1pPr>
          </a:lstStyle>
          <a:p>
            <a:pPr>
              <a:defRPr/>
            </a:pPr>
            <a:endParaRPr lang="en-US">
              <a:solidFill>
                <a:prstClr val="white">
                  <a:alpha val="60000"/>
                </a:prstClr>
              </a:solidFill>
            </a:endParaRPr>
          </a:p>
        </p:txBody>
      </p:sp>
    </p:spTree>
    <p:extLst>
      <p:ext uri="{BB962C8B-B14F-4D97-AF65-F5344CB8AC3E}">
        <p14:creationId xmlns:p14="http://schemas.microsoft.com/office/powerpoint/2010/main" val="1277094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54215ED-4675-4A69-8815-56BDD16B8840}" type="datetimeFigureOut">
              <a:rPr lang="en-IN" smtClean="0"/>
              <a:t>22-06-2021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8D2AE6E-7E29-4B63-AA3F-43262ECB8D95}" type="slidenum">
              <a:rPr lang="en-IN" smtClean="0"/>
              <a:t>‹#›</a:t>
            </a:fld>
            <a:endParaRPr lang="en-IN"/>
          </a:p>
        </p:txBody>
      </p:sp>
    </p:spTree>
    <p:extLst>
      <p:ext uri="{BB962C8B-B14F-4D97-AF65-F5344CB8AC3E}">
        <p14:creationId xmlns:p14="http://schemas.microsoft.com/office/powerpoint/2010/main" val="4484309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792224" y="658368"/>
            <a:ext cx="4364736"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6705600" y="658369"/>
            <a:ext cx="4364736"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5"/>
          </p:nvPr>
        </p:nvSpPr>
        <p:spPr/>
        <p:txBody>
          <a:bodyPr/>
          <a:lstStyle>
            <a:lvl1pPr>
              <a:defRPr/>
            </a:lvl1pPr>
          </a:lstStyle>
          <a:p>
            <a:pPr>
              <a:defRPr/>
            </a:pPr>
            <a:fld id="{CFFE4BD8-9837-45BD-BD9C-B36BBA5BA037}" type="datetimeFigureOut">
              <a:rPr lang="en-US">
                <a:solidFill>
                  <a:prstClr val="white">
                    <a:alpha val="60000"/>
                  </a:prstClr>
                </a:solidFill>
              </a:rPr>
              <a:pPr>
                <a:defRPr/>
              </a:pPr>
              <a:t>6/22/2021</a:t>
            </a:fld>
            <a:endParaRPr lang="en-US">
              <a:solidFill>
                <a:prstClr val="white">
                  <a:alpha val="60000"/>
                </a:prstClr>
              </a:solidFill>
            </a:endParaRPr>
          </a:p>
        </p:txBody>
      </p:sp>
      <p:sp>
        <p:nvSpPr>
          <p:cNvPr id="8" name="Footer Placeholder 4"/>
          <p:cNvSpPr>
            <a:spLocks noGrp="1"/>
          </p:cNvSpPr>
          <p:nvPr>
            <p:ph type="ftr" sz="quarter" idx="16"/>
          </p:nvPr>
        </p:nvSpPr>
        <p:spPr/>
        <p:txBody>
          <a:bodyPr/>
          <a:lstStyle>
            <a:lvl1pPr>
              <a:defRPr/>
            </a:lvl1pPr>
          </a:lstStyle>
          <a:p>
            <a:pPr>
              <a:defRPr/>
            </a:pPr>
            <a:endParaRPr lang="en-US">
              <a:solidFill>
                <a:prstClr val="white">
                  <a:alpha val="60000"/>
                </a:prstClr>
              </a:solidFill>
            </a:endParaRPr>
          </a:p>
        </p:txBody>
      </p:sp>
      <p:sp>
        <p:nvSpPr>
          <p:cNvPr id="9" name="Slide Number Placeholder 5"/>
          <p:cNvSpPr>
            <a:spLocks noGrp="1"/>
          </p:cNvSpPr>
          <p:nvPr>
            <p:ph type="sldNum" sz="quarter" idx="17"/>
          </p:nvPr>
        </p:nvSpPr>
        <p:spPr/>
        <p:txBody>
          <a:bodyPr/>
          <a:lstStyle>
            <a:lvl1pPr>
              <a:defRPr/>
            </a:lvl1pPr>
          </a:lstStyle>
          <a:p>
            <a:fld id="{13C38BB2-5A51-42FF-8CA9-5AD52CC31D57}" type="slidenum">
              <a:rPr lang="en-US"/>
              <a:pPr/>
              <a:t>‹#›</a:t>
            </a:fld>
            <a:endParaRPr lang="en-US"/>
          </a:p>
        </p:txBody>
      </p:sp>
    </p:spTree>
    <p:extLst>
      <p:ext uri="{BB962C8B-B14F-4D97-AF65-F5344CB8AC3E}">
        <p14:creationId xmlns:p14="http://schemas.microsoft.com/office/powerpoint/2010/main" val="28554254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p:cNvSpPr txBox="1"/>
          <p:nvPr/>
        </p:nvSpPr>
        <p:spPr>
          <a:xfrm>
            <a:off x="1409700" y="520700"/>
            <a:ext cx="609600" cy="922338"/>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rPr>
              <a:t>{</a:t>
            </a:r>
          </a:p>
        </p:txBody>
      </p:sp>
      <p:sp>
        <p:nvSpPr>
          <p:cNvPr id="8" name="TextBox 7"/>
          <p:cNvSpPr txBox="1"/>
          <p:nvPr/>
        </p:nvSpPr>
        <p:spPr>
          <a:xfrm>
            <a:off x="6373284" y="520700"/>
            <a:ext cx="609600" cy="922338"/>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rPr>
              <a:t>{</a:t>
            </a:r>
          </a:p>
        </p:txBody>
      </p:sp>
      <p:sp>
        <p:nvSpPr>
          <p:cNvPr id="3" name="Text Placeholder 2"/>
          <p:cNvSpPr>
            <a:spLocks noGrp="1"/>
          </p:cNvSpPr>
          <p:nvPr>
            <p:ph type="body" idx="1"/>
          </p:nvPr>
        </p:nvSpPr>
        <p:spPr>
          <a:xfrm>
            <a:off x="1788160" y="661976"/>
            <a:ext cx="4364736"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792224" y="1371600"/>
            <a:ext cx="43688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705600" y="661976"/>
            <a:ext cx="4364736"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705600" y="1371600"/>
            <a:ext cx="4364736"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9" name="Date Placeholder 13"/>
          <p:cNvSpPr>
            <a:spLocks noGrp="1"/>
          </p:cNvSpPr>
          <p:nvPr>
            <p:ph type="dt" sz="half" idx="10"/>
          </p:nvPr>
        </p:nvSpPr>
        <p:spPr/>
        <p:txBody>
          <a:bodyPr/>
          <a:lstStyle>
            <a:lvl1pPr>
              <a:defRPr/>
            </a:lvl1pPr>
          </a:lstStyle>
          <a:p>
            <a:pPr>
              <a:defRPr/>
            </a:pPr>
            <a:fld id="{52E07853-FA64-41AF-82AA-3F2811E7AEAD}" type="datetimeFigureOut">
              <a:rPr lang="en-US">
                <a:solidFill>
                  <a:prstClr val="white">
                    <a:alpha val="60000"/>
                  </a:prstClr>
                </a:solidFill>
              </a:rPr>
              <a:pPr>
                <a:defRPr/>
              </a:pPr>
              <a:t>6/22/2021</a:t>
            </a:fld>
            <a:endParaRPr lang="en-US">
              <a:solidFill>
                <a:prstClr val="white">
                  <a:alpha val="60000"/>
                </a:prstClr>
              </a:solidFill>
            </a:endParaRPr>
          </a:p>
        </p:txBody>
      </p:sp>
      <p:sp>
        <p:nvSpPr>
          <p:cNvPr id="10" name="Slide Number Placeholder 14"/>
          <p:cNvSpPr>
            <a:spLocks noGrp="1"/>
          </p:cNvSpPr>
          <p:nvPr>
            <p:ph type="sldNum" sz="quarter" idx="11"/>
          </p:nvPr>
        </p:nvSpPr>
        <p:spPr/>
        <p:txBody>
          <a:bodyPr/>
          <a:lstStyle>
            <a:lvl1pPr>
              <a:defRPr/>
            </a:lvl1pPr>
          </a:lstStyle>
          <a:p>
            <a:fld id="{D37A5FE4-93FF-4910-A168-81D085E33143}" type="slidenum">
              <a:rPr lang="en-US"/>
              <a:pPr/>
              <a:t>‹#›</a:t>
            </a:fld>
            <a:endParaRPr lang="en-US"/>
          </a:p>
        </p:txBody>
      </p:sp>
      <p:sp>
        <p:nvSpPr>
          <p:cNvPr id="11" name="Footer Placeholder 15"/>
          <p:cNvSpPr>
            <a:spLocks noGrp="1"/>
          </p:cNvSpPr>
          <p:nvPr>
            <p:ph type="ftr" sz="quarter" idx="12"/>
          </p:nvPr>
        </p:nvSpPr>
        <p:spPr/>
        <p:txBody>
          <a:bodyPr/>
          <a:lstStyle>
            <a:lvl1pPr>
              <a:defRPr/>
            </a:lvl1pPr>
          </a:lstStyle>
          <a:p>
            <a:pPr>
              <a:defRPr/>
            </a:pPr>
            <a:endParaRPr lang="en-US">
              <a:solidFill>
                <a:prstClr val="white">
                  <a:alpha val="60000"/>
                </a:prstClr>
              </a:solidFill>
            </a:endParaRPr>
          </a:p>
        </p:txBody>
      </p:sp>
    </p:spTree>
    <p:extLst>
      <p:ext uri="{BB962C8B-B14F-4D97-AF65-F5344CB8AC3E}">
        <p14:creationId xmlns:p14="http://schemas.microsoft.com/office/powerpoint/2010/main" val="14571888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C292E2-2C36-47CB-BAAB-2A0AC6260EC6}" type="datetimeFigureOut">
              <a:rPr lang="en-US">
                <a:solidFill>
                  <a:prstClr val="white">
                    <a:alpha val="60000"/>
                  </a:prstClr>
                </a:solidFill>
              </a:rPr>
              <a:pPr>
                <a:defRPr/>
              </a:pPr>
              <a:t>6/22/2021</a:t>
            </a:fld>
            <a:endParaRPr lang="en-US">
              <a:solidFill>
                <a:prstClr val="white">
                  <a:alpha val="60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5" name="Slide Number Placeholder 5"/>
          <p:cNvSpPr>
            <a:spLocks noGrp="1"/>
          </p:cNvSpPr>
          <p:nvPr>
            <p:ph type="sldNum" sz="quarter" idx="12"/>
          </p:nvPr>
        </p:nvSpPr>
        <p:spPr/>
        <p:txBody>
          <a:bodyPr/>
          <a:lstStyle>
            <a:lvl1pPr>
              <a:defRPr/>
            </a:lvl1pPr>
          </a:lstStyle>
          <a:p>
            <a:fld id="{6DCD6811-1338-416F-BA4E-D2F022658BB3}" type="slidenum">
              <a:rPr lang="en-US"/>
              <a:pPr/>
              <a:t>‹#›</a:t>
            </a:fld>
            <a:endParaRPr lang="en-US"/>
          </a:p>
        </p:txBody>
      </p:sp>
    </p:spTree>
    <p:extLst>
      <p:ext uri="{BB962C8B-B14F-4D97-AF65-F5344CB8AC3E}">
        <p14:creationId xmlns:p14="http://schemas.microsoft.com/office/powerpoint/2010/main" val="29329357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F2E9B80-6904-4FCC-B548-194834AC99EA}" type="datetimeFigureOut">
              <a:rPr lang="en-US">
                <a:solidFill>
                  <a:prstClr val="white">
                    <a:alpha val="60000"/>
                  </a:prstClr>
                </a:solidFill>
              </a:rPr>
              <a:pPr>
                <a:defRPr/>
              </a:pPr>
              <a:t>6/22/2021</a:t>
            </a:fld>
            <a:endParaRPr lang="en-US">
              <a:solidFill>
                <a:prstClr val="white">
                  <a:alpha val="60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4" name="Slide Number Placeholder 5"/>
          <p:cNvSpPr>
            <a:spLocks noGrp="1"/>
          </p:cNvSpPr>
          <p:nvPr>
            <p:ph type="sldNum" sz="quarter" idx="12"/>
          </p:nvPr>
        </p:nvSpPr>
        <p:spPr/>
        <p:txBody>
          <a:bodyPr/>
          <a:lstStyle>
            <a:lvl1pPr>
              <a:defRPr/>
            </a:lvl1pPr>
          </a:lstStyle>
          <a:p>
            <a:fld id="{1B71F3C4-7621-4D10-BC93-E7737F17ED87}" type="slidenum">
              <a:rPr lang="en-US"/>
              <a:pPr/>
              <a:t>‹#›</a:t>
            </a:fld>
            <a:endParaRPr lang="en-US"/>
          </a:p>
        </p:txBody>
      </p:sp>
    </p:spTree>
    <p:extLst>
      <p:ext uri="{BB962C8B-B14F-4D97-AF65-F5344CB8AC3E}">
        <p14:creationId xmlns:p14="http://schemas.microsoft.com/office/powerpoint/2010/main" val="29595130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p:cNvSpPr txBox="1"/>
          <p:nvPr/>
        </p:nvSpPr>
        <p:spPr>
          <a:xfrm>
            <a:off x="7105651" y="1774826"/>
            <a:ext cx="609600" cy="1230313"/>
          </a:xfrm>
          <a:prstGeom prst="rect">
            <a:avLst/>
          </a:prstGeom>
          <a:noFill/>
        </p:spPr>
        <p:txBody>
          <a:bodyPr lIns="0" tIns="0" rIns="0" bIns="0">
            <a:spAutoFit/>
          </a:bodyPr>
          <a:lstStyle/>
          <a:p>
            <a:pPr>
              <a:defRPr/>
            </a:pPr>
            <a:r>
              <a:rPr lang="en-US" sz="8000" dirty="0">
                <a:solidFill>
                  <a:prstClr val="white"/>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1117600" y="685801"/>
            <a:ext cx="57912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00" y="685801"/>
            <a:ext cx="34544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Title 17"/>
          <p:cNvSpPr>
            <a:spLocks noGrp="1"/>
          </p:cNvSpPr>
          <p:nvPr>
            <p:ph type="title"/>
          </p:nvPr>
        </p:nvSpPr>
        <p:spPr/>
        <p:txBody>
          <a:bodyPr/>
          <a:lstStyle/>
          <a:p>
            <a:r>
              <a:rPr lang="en-US" smtClean="0"/>
              <a:t>Click to edit Master title style</a:t>
            </a:r>
            <a:endParaRPr lang="en-US" dirty="0"/>
          </a:p>
        </p:txBody>
      </p:sp>
      <p:sp>
        <p:nvSpPr>
          <p:cNvPr id="6" name="Date Placeholder 14"/>
          <p:cNvSpPr>
            <a:spLocks noGrp="1"/>
          </p:cNvSpPr>
          <p:nvPr>
            <p:ph type="dt" sz="half" idx="10"/>
          </p:nvPr>
        </p:nvSpPr>
        <p:spPr/>
        <p:txBody>
          <a:bodyPr/>
          <a:lstStyle>
            <a:lvl1pPr>
              <a:defRPr/>
            </a:lvl1pPr>
          </a:lstStyle>
          <a:p>
            <a:pPr>
              <a:defRPr/>
            </a:pPr>
            <a:fld id="{1EF416CD-5A1C-41E9-A6EA-36FA80463890}" type="datetimeFigureOut">
              <a:rPr lang="en-US">
                <a:solidFill>
                  <a:prstClr val="white">
                    <a:alpha val="60000"/>
                  </a:prstClr>
                </a:solidFill>
              </a:rPr>
              <a:pPr>
                <a:defRPr/>
              </a:pPr>
              <a:t>6/22/2021</a:t>
            </a:fld>
            <a:endParaRPr lang="en-US">
              <a:solidFill>
                <a:prstClr val="white">
                  <a:alpha val="60000"/>
                </a:prstClr>
              </a:solidFill>
            </a:endParaRPr>
          </a:p>
        </p:txBody>
      </p:sp>
      <p:sp>
        <p:nvSpPr>
          <p:cNvPr id="7" name="Slide Number Placeholder 15"/>
          <p:cNvSpPr>
            <a:spLocks noGrp="1"/>
          </p:cNvSpPr>
          <p:nvPr>
            <p:ph type="sldNum" sz="quarter" idx="11"/>
          </p:nvPr>
        </p:nvSpPr>
        <p:spPr/>
        <p:txBody>
          <a:bodyPr/>
          <a:lstStyle>
            <a:lvl1pPr>
              <a:defRPr/>
            </a:lvl1pPr>
          </a:lstStyle>
          <a:p>
            <a:fld id="{AFE1CDE2-1952-452A-BDAA-21AF41DEF217}" type="slidenum">
              <a:rPr lang="en-US"/>
              <a:pPr/>
              <a:t>‹#›</a:t>
            </a:fld>
            <a:endParaRPr lang="en-US"/>
          </a:p>
        </p:txBody>
      </p:sp>
      <p:sp>
        <p:nvSpPr>
          <p:cNvPr id="8" name="Footer Placeholder 16"/>
          <p:cNvSpPr>
            <a:spLocks noGrp="1"/>
          </p:cNvSpPr>
          <p:nvPr>
            <p:ph type="ftr" sz="quarter" idx="12"/>
          </p:nvPr>
        </p:nvSpPr>
        <p:spPr/>
        <p:txBody>
          <a:bodyPr/>
          <a:lstStyle>
            <a:lvl1pPr>
              <a:defRPr/>
            </a:lvl1pPr>
          </a:lstStyle>
          <a:p>
            <a:pPr>
              <a:defRPr/>
            </a:pPr>
            <a:endParaRPr lang="en-US">
              <a:solidFill>
                <a:prstClr val="white">
                  <a:alpha val="60000"/>
                </a:prstClr>
              </a:solidFill>
            </a:endParaRPr>
          </a:p>
        </p:txBody>
      </p:sp>
    </p:spTree>
    <p:extLst>
      <p:ext uri="{BB962C8B-B14F-4D97-AF65-F5344CB8AC3E}">
        <p14:creationId xmlns:p14="http://schemas.microsoft.com/office/powerpoint/2010/main" val="27702267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p:cNvSpPr txBox="1"/>
          <p:nvPr/>
        </p:nvSpPr>
        <p:spPr>
          <a:xfrm>
            <a:off x="3246967" y="3332164"/>
            <a:ext cx="609600" cy="922337"/>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rPr>
              <a:t>{</a:t>
            </a:r>
          </a:p>
        </p:txBody>
      </p:sp>
      <p:sp>
        <p:nvSpPr>
          <p:cNvPr id="3" name="Picture Placeholder 2"/>
          <p:cNvSpPr>
            <a:spLocks noGrp="1"/>
          </p:cNvSpPr>
          <p:nvPr>
            <p:ph type="pic" idx="1"/>
          </p:nvPr>
        </p:nvSpPr>
        <p:spPr>
          <a:xfrm>
            <a:off x="1625600" y="612776"/>
            <a:ext cx="89408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3657600" y="3453047"/>
            <a:ext cx="67056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6" name="Date Placeholder 12"/>
          <p:cNvSpPr>
            <a:spLocks noGrp="1"/>
          </p:cNvSpPr>
          <p:nvPr>
            <p:ph type="dt" sz="half" idx="10"/>
          </p:nvPr>
        </p:nvSpPr>
        <p:spPr/>
        <p:txBody>
          <a:bodyPr/>
          <a:lstStyle>
            <a:lvl1pPr>
              <a:defRPr/>
            </a:lvl1pPr>
          </a:lstStyle>
          <a:p>
            <a:pPr>
              <a:defRPr/>
            </a:pPr>
            <a:fld id="{D9B27B72-2E9A-4758-A747-D764C6E733FD}" type="datetimeFigureOut">
              <a:rPr lang="en-US">
                <a:solidFill>
                  <a:prstClr val="white">
                    <a:alpha val="60000"/>
                  </a:prstClr>
                </a:solidFill>
              </a:rPr>
              <a:pPr>
                <a:defRPr/>
              </a:pPr>
              <a:t>6/22/2021</a:t>
            </a:fld>
            <a:endParaRPr lang="en-US">
              <a:solidFill>
                <a:prstClr val="white">
                  <a:alpha val="60000"/>
                </a:prstClr>
              </a:solidFill>
            </a:endParaRPr>
          </a:p>
        </p:txBody>
      </p:sp>
      <p:sp>
        <p:nvSpPr>
          <p:cNvPr id="7" name="Slide Number Placeholder 13"/>
          <p:cNvSpPr>
            <a:spLocks noGrp="1"/>
          </p:cNvSpPr>
          <p:nvPr>
            <p:ph type="sldNum" sz="quarter" idx="11"/>
          </p:nvPr>
        </p:nvSpPr>
        <p:spPr/>
        <p:txBody>
          <a:bodyPr/>
          <a:lstStyle>
            <a:lvl1pPr>
              <a:defRPr/>
            </a:lvl1pPr>
          </a:lstStyle>
          <a:p>
            <a:fld id="{7C40F1FE-CC74-42CD-A856-645CD952835C}" type="slidenum">
              <a:rPr lang="en-US"/>
              <a:pPr/>
              <a:t>‹#›</a:t>
            </a:fld>
            <a:endParaRPr lang="en-US"/>
          </a:p>
        </p:txBody>
      </p:sp>
      <p:sp>
        <p:nvSpPr>
          <p:cNvPr id="8" name="Footer Placeholder 14"/>
          <p:cNvSpPr>
            <a:spLocks noGrp="1"/>
          </p:cNvSpPr>
          <p:nvPr>
            <p:ph type="ftr" sz="quarter" idx="12"/>
          </p:nvPr>
        </p:nvSpPr>
        <p:spPr/>
        <p:txBody>
          <a:bodyPr/>
          <a:lstStyle>
            <a:lvl1pPr>
              <a:defRPr/>
            </a:lvl1pPr>
          </a:lstStyle>
          <a:p>
            <a:pPr>
              <a:defRPr/>
            </a:pPr>
            <a:endParaRPr lang="en-US">
              <a:solidFill>
                <a:prstClr val="white">
                  <a:alpha val="60000"/>
                </a:prstClr>
              </a:solidFill>
            </a:endParaRPr>
          </a:p>
        </p:txBody>
      </p:sp>
    </p:spTree>
    <p:extLst>
      <p:ext uri="{BB962C8B-B14F-4D97-AF65-F5344CB8AC3E}">
        <p14:creationId xmlns:p14="http://schemas.microsoft.com/office/powerpoint/2010/main" val="24371507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44800" y="685802"/>
            <a:ext cx="77216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7199FA-22C2-473C-A0F9-13ABB7AA21B3}" type="datetimeFigureOut">
              <a:rPr lang="en-US">
                <a:solidFill>
                  <a:prstClr val="white">
                    <a:alpha val="60000"/>
                  </a:prstClr>
                </a:solidFill>
              </a:rPr>
              <a:pPr>
                <a:defRPr/>
              </a:pPr>
              <a:t>6/22/2021</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lvl1pPr>
              <a:defRPr/>
            </a:lvl1pPr>
          </a:lstStyle>
          <a:p>
            <a:fld id="{13803089-7FB3-4176-AC13-EEECFF9665F0}" type="slidenum">
              <a:rPr lang="en-US"/>
              <a:pPr/>
              <a:t>‹#›</a:t>
            </a:fld>
            <a:endParaRPr lang="en-US"/>
          </a:p>
        </p:txBody>
      </p:sp>
    </p:spTree>
    <p:extLst>
      <p:ext uri="{BB962C8B-B14F-4D97-AF65-F5344CB8AC3E}">
        <p14:creationId xmlns:p14="http://schemas.microsoft.com/office/powerpoint/2010/main" val="22136681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2800" y="609601"/>
            <a:ext cx="28448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0800" y="685801"/>
            <a:ext cx="67056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4B3A917-B09C-4468-A257-1EF55991E062}" type="datetimeFigureOut">
              <a:rPr lang="en-US">
                <a:solidFill>
                  <a:prstClr val="white">
                    <a:alpha val="60000"/>
                  </a:prstClr>
                </a:solidFill>
              </a:rPr>
              <a:pPr>
                <a:defRPr/>
              </a:pPr>
              <a:t>6/22/2021</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lvl1pPr>
              <a:defRPr/>
            </a:lvl1pPr>
          </a:lstStyle>
          <a:p>
            <a:fld id="{E44B4A75-4732-4E55-AF16-3FD8CB9F6291}" type="slidenum">
              <a:rPr lang="en-US"/>
              <a:pPr/>
              <a:t>‹#›</a:t>
            </a:fld>
            <a:endParaRPr lang="en-US"/>
          </a:p>
        </p:txBody>
      </p:sp>
    </p:spTree>
    <p:extLst>
      <p:ext uri="{BB962C8B-B14F-4D97-AF65-F5344CB8AC3E}">
        <p14:creationId xmlns:p14="http://schemas.microsoft.com/office/powerpoint/2010/main" val="9984624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981200"/>
            <a:ext cx="5384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384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4165600" y="6248400"/>
            <a:ext cx="3860800" cy="457200"/>
          </a:xfrm>
        </p:spPr>
        <p:txBody>
          <a:bodyPr/>
          <a:lstStyle>
            <a:lvl1pPr>
              <a:defRPr/>
            </a:lvl1pPr>
          </a:lstStyle>
          <a:p>
            <a:pPr>
              <a:defRPr/>
            </a:pPr>
            <a:endParaRPr lang="en-US" altLang="en-US">
              <a:solidFill>
                <a:prstClr val="white">
                  <a:alpha val="60000"/>
                </a:prstClr>
              </a:solidFill>
            </a:endParaRPr>
          </a:p>
        </p:txBody>
      </p:sp>
      <p:sp>
        <p:nvSpPr>
          <p:cNvPr id="6" name="Slide Number Placeholder 5"/>
          <p:cNvSpPr>
            <a:spLocks noGrp="1"/>
          </p:cNvSpPr>
          <p:nvPr>
            <p:ph type="sldNum" sz="quarter" idx="11"/>
          </p:nvPr>
        </p:nvSpPr>
        <p:spPr>
          <a:xfrm>
            <a:off x="8737600" y="6248400"/>
            <a:ext cx="2844800" cy="457200"/>
          </a:xfrm>
        </p:spPr>
        <p:txBody>
          <a:bodyPr/>
          <a:lstStyle>
            <a:lvl1pPr>
              <a:defRPr/>
            </a:lvl1pPr>
          </a:lstStyle>
          <a:p>
            <a:fld id="{28DDCBCD-BF20-4A91-8072-78E6B795FC06}" type="slidenum">
              <a:rPr lang="en-US" altLang="en-US"/>
              <a:pPr/>
              <a:t>‹#›</a:t>
            </a:fld>
            <a:endParaRPr lang="en-US" altLang="en-US"/>
          </a:p>
        </p:txBody>
      </p:sp>
      <p:sp>
        <p:nvSpPr>
          <p:cNvPr id="7" name="Date Placeholder 6"/>
          <p:cNvSpPr>
            <a:spLocks noGrp="1"/>
          </p:cNvSpPr>
          <p:nvPr>
            <p:ph type="dt" sz="half" idx="12"/>
          </p:nvPr>
        </p:nvSpPr>
        <p:spPr>
          <a:xfrm>
            <a:off x="609600" y="6245225"/>
            <a:ext cx="2844800" cy="476250"/>
          </a:xfrm>
        </p:spPr>
        <p:txBody>
          <a:bodyPr/>
          <a:lstStyle>
            <a:lvl1pPr>
              <a:defRPr smtClean="0"/>
            </a:lvl1pPr>
          </a:lstStyle>
          <a:p>
            <a:pPr>
              <a:defRPr/>
            </a:pPr>
            <a:endParaRPr lang="en-US" altLang="en-US">
              <a:solidFill>
                <a:prstClr val="white">
                  <a:alpha val="60000"/>
                </a:prstClr>
              </a:solidFill>
            </a:endParaRPr>
          </a:p>
        </p:txBody>
      </p:sp>
    </p:spTree>
    <p:extLst>
      <p:ext uri="{BB962C8B-B14F-4D97-AF65-F5344CB8AC3E}">
        <p14:creationId xmlns:p14="http://schemas.microsoft.com/office/powerpoint/2010/main" val="35738319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600201"/>
            <a:ext cx="5384800" cy="4525963"/>
          </a:xfrm>
        </p:spPr>
        <p:txBody>
          <a:bodyPr>
            <a:normAutofit/>
          </a:bodyPr>
          <a:lstStyle/>
          <a:p>
            <a:pPr lvl="0"/>
            <a:endParaRPr lang="en-US" noProof="0" smtClean="0"/>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1337C485-D5B8-4FCE-8ADF-118749E1EFEB}" type="slidenum">
              <a:rPr lang="en-US"/>
              <a:pPr/>
              <a:t>‹#›</a:t>
            </a:fld>
            <a:endParaRPr lang="en-US"/>
          </a:p>
        </p:txBody>
      </p:sp>
    </p:spTree>
    <p:extLst>
      <p:ext uri="{BB962C8B-B14F-4D97-AF65-F5344CB8AC3E}">
        <p14:creationId xmlns:p14="http://schemas.microsoft.com/office/powerpoint/2010/main" val="1844505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54215ED-4675-4A69-8815-56BDD16B8840}" type="datetimeFigureOut">
              <a:rPr lang="en-IN" smtClean="0"/>
              <a:t>22-06-2021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8D2AE6E-7E29-4B63-AA3F-43262ECB8D95}" type="slidenum">
              <a:rPr lang="en-IN" smtClean="0"/>
              <a:t>‹#›</a:t>
            </a:fld>
            <a:endParaRPr lang="en-IN"/>
          </a:p>
        </p:txBody>
      </p:sp>
    </p:spTree>
    <p:extLst>
      <p:ext uri="{BB962C8B-B14F-4D97-AF65-F5344CB8AC3E}">
        <p14:creationId xmlns:p14="http://schemas.microsoft.com/office/powerpoint/2010/main" val="1345686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54215ED-4675-4A69-8815-56BDD16B8840}" type="datetimeFigureOut">
              <a:rPr lang="en-IN" smtClean="0"/>
              <a:t>22-06-2021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8D2AE6E-7E29-4B63-AA3F-43262ECB8D95}" type="slidenum">
              <a:rPr lang="en-IN" smtClean="0"/>
              <a:t>‹#›</a:t>
            </a:fld>
            <a:endParaRPr lang="en-IN"/>
          </a:p>
        </p:txBody>
      </p:sp>
    </p:spTree>
    <p:extLst>
      <p:ext uri="{BB962C8B-B14F-4D97-AF65-F5344CB8AC3E}">
        <p14:creationId xmlns:p14="http://schemas.microsoft.com/office/powerpoint/2010/main" val="3313907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4215ED-4675-4A69-8815-56BDD16B8840}" type="datetimeFigureOut">
              <a:rPr lang="en-IN" smtClean="0"/>
              <a:t>22-06-2021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8D2AE6E-7E29-4B63-AA3F-43262ECB8D95}" type="slidenum">
              <a:rPr lang="en-IN" smtClean="0"/>
              <a:t>‹#›</a:t>
            </a:fld>
            <a:endParaRPr lang="en-IN"/>
          </a:p>
        </p:txBody>
      </p:sp>
    </p:spTree>
    <p:extLst>
      <p:ext uri="{BB962C8B-B14F-4D97-AF65-F5344CB8AC3E}">
        <p14:creationId xmlns:p14="http://schemas.microsoft.com/office/powerpoint/2010/main" val="1093965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4215ED-4675-4A69-8815-56BDD16B8840}" type="datetimeFigureOut">
              <a:rPr lang="en-IN" smtClean="0"/>
              <a:t>22-06-2021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8D2AE6E-7E29-4B63-AA3F-43262ECB8D95}" type="slidenum">
              <a:rPr lang="en-IN" smtClean="0"/>
              <a:t>‹#›</a:t>
            </a:fld>
            <a:endParaRPr lang="en-IN"/>
          </a:p>
        </p:txBody>
      </p:sp>
    </p:spTree>
    <p:extLst>
      <p:ext uri="{BB962C8B-B14F-4D97-AF65-F5344CB8AC3E}">
        <p14:creationId xmlns:p14="http://schemas.microsoft.com/office/powerpoint/2010/main" val="1217743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4215ED-4675-4A69-8815-56BDD16B8840}" type="datetimeFigureOut">
              <a:rPr lang="en-IN" smtClean="0"/>
              <a:t>22-06-2021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8D2AE6E-7E29-4B63-AA3F-43262ECB8D95}" type="slidenum">
              <a:rPr lang="en-IN" smtClean="0"/>
              <a:t>‹#›</a:t>
            </a:fld>
            <a:endParaRPr lang="en-IN"/>
          </a:p>
        </p:txBody>
      </p:sp>
    </p:spTree>
    <p:extLst>
      <p:ext uri="{BB962C8B-B14F-4D97-AF65-F5344CB8AC3E}">
        <p14:creationId xmlns:p14="http://schemas.microsoft.com/office/powerpoint/2010/main" val="3932675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4.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4215ED-4675-4A69-8815-56BDD16B8840}" type="datetimeFigureOut">
              <a:rPr lang="en-IN" smtClean="0"/>
              <a:t>22-06-2021</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2AE6E-7E29-4B63-AA3F-43262ECB8D95}" type="slidenum">
              <a:rPr lang="en-IN" smtClean="0"/>
              <a:t>‹#›</a:t>
            </a:fld>
            <a:endParaRPr lang="en-IN"/>
          </a:p>
        </p:txBody>
      </p:sp>
    </p:spTree>
    <p:extLst>
      <p:ext uri="{BB962C8B-B14F-4D97-AF65-F5344CB8AC3E}">
        <p14:creationId xmlns:p14="http://schemas.microsoft.com/office/powerpoint/2010/main" val="2351227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7FD03A13-2496-4634-B826-BF669075E75D}" type="datetimeFigureOut">
              <a:rPr lang="en-US" smtClean="0"/>
              <a:pPr/>
              <a:t>6/22/2021</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03484B7-5C80-4574-A30A-EE73E4F1DA50}" type="slidenum">
              <a:rPr lang="en-US" smtClean="0">
                <a:solidFill>
                  <a:srgbClr val="969696">
                    <a:shade val="75000"/>
                  </a:srgbClr>
                </a:solidFill>
              </a:rPr>
              <a:pPr/>
              <a:t>‹#›</a:t>
            </a:fld>
            <a:endParaRPr lang="en-US">
              <a:solidFill>
                <a:srgbClr val="969696">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249736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3D8DA115-955C-4A2A-88EB-4454C8E8890B}"/>
              </a:ext>
            </a:extLst>
          </p:cNvPr>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a:extLst>
              <a:ext uri="{FF2B5EF4-FFF2-40B4-BE49-F238E27FC236}">
                <a16:creationId xmlns="" xmlns:a16="http://schemas.microsoft.com/office/drawing/2014/main" id="{9FB44265-C249-49FC-96AC-63C454743D34}"/>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Arial" panose="020B0604020202020204" pitchFamily="34" charset="0"/>
              </a:defRPr>
            </a:lvl1pPr>
          </a:lstStyle>
          <a:p>
            <a:pPr eaLnBrk="0" fontAlgn="base" hangingPunct="0">
              <a:spcBef>
                <a:spcPct val="0"/>
              </a:spcBef>
              <a:spcAft>
                <a:spcPct val="0"/>
              </a:spcAft>
              <a:defRPr/>
            </a:pPr>
            <a:endParaRPr lang="en-US" altLang="en-US">
              <a:solidFill>
                <a:srgbClr val="FFFFFF"/>
              </a:solidFill>
            </a:endParaRPr>
          </a:p>
        </p:txBody>
      </p:sp>
      <p:sp>
        <p:nvSpPr>
          <p:cNvPr id="1029" name="Rectangle 5">
            <a:extLst>
              <a:ext uri="{FF2B5EF4-FFF2-40B4-BE49-F238E27FC236}">
                <a16:creationId xmlns="" xmlns:a16="http://schemas.microsoft.com/office/drawing/2014/main" id="{FE0FDC5F-904E-4CFD-A3E3-88611923A513}"/>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Arial" panose="020B0604020202020204" pitchFamily="34" charset="0"/>
              </a:defRPr>
            </a:lvl1pPr>
          </a:lstStyle>
          <a:p>
            <a:pPr eaLnBrk="0" fontAlgn="base" hangingPunct="0">
              <a:spcBef>
                <a:spcPct val="0"/>
              </a:spcBef>
              <a:spcAft>
                <a:spcPct val="0"/>
              </a:spcAft>
              <a:defRPr/>
            </a:pPr>
            <a:endParaRPr lang="en-US" altLang="en-US">
              <a:solidFill>
                <a:srgbClr val="FFFFFF"/>
              </a:solidFill>
            </a:endParaRPr>
          </a:p>
        </p:txBody>
      </p:sp>
      <p:sp>
        <p:nvSpPr>
          <p:cNvPr id="1030" name="Rectangle 6">
            <a:extLst>
              <a:ext uri="{FF2B5EF4-FFF2-40B4-BE49-F238E27FC236}">
                <a16:creationId xmlns="" xmlns:a16="http://schemas.microsoft.com/office/drawing/2014/main" id="{90DE50E1-066E-442C-AC52-2BD69ABA5E10}"/>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smtClean="0">
                <a:solidFill>
                  <a:schemeClr val="tx1"/>
                </a:solidFill>
              </a:defRPr>
            </a:lvl1pPr>
          </a:lstStyle>
          <a:p>
            <a:pPr eaLnBrk="0" fontAlgn="base" hangingPunct="0">
              <a:spcBef>
                <a:spcPct val="0"/>
              </a:spcBef>
              <a:spcAft>
                <a:spcPct val="0"/>
              </a:spcAft>
              <a:defRPr/>
            </a:pPr>
            <a:fld id="{4A613690-7DE5-4454-9C5B-5D26B4D9CDEA}" type="slidenum">
              <a:rPr lang="en-US" altLang="en-US">
                <a:solidFill>
                  <a:srgbClr val="FFFFFF"/>
                </a:solidFill>
              </a:rPr>
              <a:pPr eaLnBrk="0" fontAlgn="base" hangingPunct="0">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2321731101"/>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0" fontAlgn="base" hangingPunct="0">
        <a:spcBef>
          <a:spcPct val="0"/>
        </a:spcBef>
        <a:spcAft>
          <a:spcPct val="0"/>
        </a:spcAft>
        <a:defRPr sz="40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har char="•"/>
        <a:defRPr sz="36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8" name="Oval 7"/>
          <p:cNvSpPr/>
          <p:nvPr/>
        </p:nvSpPr>
        <p:spPr>
          <a:xfrm rot="19724275">
            <a:off x="1830961" y="1038441"/>
            <a:ext cx="965416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9" name="Oval 8"/>
          <p:cNvSpPr/>
          <p:nvPr/>
        </p:nvSpPr>
        <p:spPr>
          <a:xfrm rot="17656910">
            <a:off x="557464" y="419133"/>
            <a:ext cx="5538472" cy="5973945"/>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0" name="Oval 9"/>
          <p:cNvSpPr/>
          <p:nvPr/>
        </p:nvSpPr>
        <p:spPr>
          <a:xfrm rot="19724275">
            <a:off x="4370607" y="116855"/>
            <a:ext cx="8639149"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Placeholder 1"/>
          <p:cNvSpPr>
            <a:spLocks noGrp="1"/>
          </p:cNvSpPr>
          <p:nvPr>
            <p:ph type="title"/>
          </p:nvPr>
        </p:nvSpPr>
        <p:spPr>
          <a:xfrm>
            <a:off x="1037167" y="4876800"/>
            <a:ext cx="100584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844800" y="685800"/>
            <a:ext cx="8128000" cy="365760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00" y="6154739"/>
            <a:ext cx="2844800" cy="365125"/>
          </a:xfrm>
          <a:prstGeom prst="rect">
            <a:avLst/>
          </a:prstGeom>
        </p:spPr>
        <p:txBody>
          <a:bodyPr vert="horz" lIns="91440" tIns="45720" rIns="91440" bIns="45720" rtlCol="0" anchor="t"/>
          <a:lstStyle>
            <a:lvl1pPr algn="r" fontAlgn="auto">
              <a:spcBef>
                <a:spcPts val="0"/>
              </a:spcBef>
              <a:spcAft>
                <a:spcPts val="0"/>
              </a:spcAft>
              <a:defRPr sz="1100">
                <a:solidFill>
                  <a:schemeClr val="tx1">
                    <a:alpha val="60000"/>
                  </a:schemeClr>
                </a:solidFill>
                <a:effectLst/>
                <a:latin typeface="+mn-lt"/>
                <a:cs typeface="+mn-cs"/>
              </a:defRPr>
            </a:lvl1pPr>
          </a:lstStyle>
          <a:p>
            <a:pPr>
              <a:defRPr/>
            </a:pPr>
            <a:fld id="{FF3A7E80-951C-45C5-A8ED-636AF8BEB1D3}" type="datetimeFigureOut">
              <a:rPr lang="en-US">
                <a:solidFill>
                  <a:prstClr val="white">
                    <a:alpha val="60000"/>
                  </a:prstClr>
                </a:solidFill>
              </a:rPr>
              <a:pPr>
                <a:defRPr/>
              </a:pPr>
              <a:t>6/22/2021</a:t>
            </a:fld>
            <a:endParaRPr lang="en-US">
              <a:solidFill>
                <a:prstClr val="white">
                  <a:alpha val="60000"/>
                </a:prstClr>
              </a:solidFill>
            </a:endParaRPr>
          </a:p>
        </p:txBody>
      </p:sp>
      <p:sp>
        <p:nvSpPr>
          <p:cNvPr id="5" name="Footer Placeholder 4"/>
          <p:cNvSpPr>
            <a:spLocks noGrp="1"/>
          </p:cNvSpPr>
          <p:nvPr>
            <p:ph type="ftr" sz="quarter" idx="3"/>
          </p:nvPr>
        </p:nvSpPr>
        <p:spPr>
          <a:xfrm>
            <a:off x="1096433" y="6154739"/>
            <a:ext cx="6096000" cy="365125"/>
          </a:xfrm>
          <a:prstGeom prst="rect">
            <a:avLst/>
          </a:prstGeom>
        </p:spPr>
        <p:txBody>
          <a:bodyPr vert="horz" lIns="91440" tIns="45720" rIns="91440" bIns="45720" rtlCol="0" anchor="t"/>
          <a:lstStyle>
            <a:lvl1pPr algn="l" fontAlgn="auto">
              <a:spcBef>
                <a:spcPts val="0"/>
              </a:spcBef>
              <a:spcAft>
                <a:spcPts val="0"/>
              </a:spcAft>
              <a:defRPr sz="1100">
                <a:solidFill>
                  <a:schemeClr val="tx1">
                    <a:alpha val="60000"/>
                  </a:schemeClr>
                </a:solidFill>
                <a:effectLst/>
                <a:latin typeface="+mn-lt"/>
                <a:cs typeface="+mn-cs"/>
              </a:defRPr>
            </a:lvl1pPr>
          </a:lstStyle>
          <a:p>
            <a:pPr>
              <a:defRPr/>
            </a:pPr>
            <a:endParaRPr lang="en-US">
              <a:solidFill>
                <a:prstClr val="white">
                  <a:alpha val="60000"/>
                </a:prstClr>
              </a:solidFill>
            </a:endParaRPr>
          </a:p>
        </p:txBody>
      </p:sp>
      <p:sp>
        <p:nvSpPr>
          <p:cNvPr id="6" name="Slide Number Placeholder 5"/>
          <p:cNvSpPr>
            <a:spLocks noGrp="1"/>
          </p:cNvSpPr>
          <p:nvPr>
            <p:ph type="sldNum" sz="quarter" idx="4"/>
          </p:nvPr>
        </p:nvSpPr>
        <p:spPr>
          <a:xfrm>
            <a:off x="1096433" y="5842000"/>
            <a:ext cx="2844800" cy="304800"/>
          </a:xfrm>
          <a:prstGeom prst="rect">
            <a:avLst/>
          </a:prstGeom>
        </p:spPr>
        <p:txBody>
          <a:bodyPr vert="horz" wrap="square" lIns="91440" tIns="45720" rIns="91440" bIns="9144" numCol="1" anchor="b" anchorCtr="0" compatLnSpc="1">
            <a:prstTxWarp prst="textNoShape">
              <a:avLst/>
            </a:prstTxWarp>
          </a:bodyPr>
          <a:lstStyle>
            <a:lvl1pPr>
              <a:defRPr sz="1600">
                <a:solidFill>
                  <a:srgbClr val="FFFFFF"/>
                </a:solidFill>
              </a:defRPr>
            </a:lvl1pPr>
          </a:lstStyle>
          <a:p>
            <a:pPr fontAlgn="base">
              <a:spcBef>
                <a:spcPct val="0"/>
              </a:spcBef>
              <a:spcAft>
                <a:spcPct val="0"/>
              </a:spcAft>
            </a:pPr>
            <a:fld id="{5C05CCE2-25B9-43DB-AEB2-0E2B0C4EE258}" type="slidenum">
              <a:rPr lang="en-US">
                <a:cs typeface="Arial" panose="020B0604020202020204" pitchFamily="34" charset="0"/>
              </a:rPr>
              <a:pPr fontAlgn="base">
                <a:spcBef>
                  <a:spcPct val="0"/>
                </a:spcBef>
                <a:spcAft>
                  <a:spcPct val="0"/>
                </a:spcAft>
              </a:pPr>
              <a:t>‹#›</a:t>
            </a:fld>
            <a:endParaRPr lang="en-US">
              <a:cs typeface="Arial" panose="020B0604020202020204" pitchFamily="34" charset="0"/>
            </a:endParaRPr>
          </a:p>
        </p:txBody>
      </p:sp>
    </p:spTree>
    <p:extLst>
      <p:ext uri="{BB962C8B-B14F-4D97-AF65-F5344CB8AC3E}">
        <p14:creationId xmlns:p14="http://schemas.microsoft.com/office/powerpoint/2010/main" val="2988323816"/>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xStyles>
    <p:titleStyle>
      <a:lvl1pPr algn="l" rtl="0" eaLnBrk="0" fontAlgn="base" hangingPunct="0">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900">
          <a:solidFill>
            <a:schemeClr val="tx1"/>
          </a:solidFill>
          <a:latin typeface="Palatino Linotype" pitchFamily="18" charset="0"/>
        </a:defRPr>
      </a:lvl2pPr>
      <a:lvl3pPr algn="l" rtl="0" eaLnBrk="0" fontAlgn="base" hangingPunct="0">
        <a:spcBef>
          <a:spcPct val="0"/>
        </a:spcBef>
        <a:spcAft>
          <a:spcPct val="0"/>
        </a:spcAft>
        <a:defRPr sz="4900">
          <a:solidFill>
            <a:schemeClr val="tx1"/>
          </a:solidFill>
          <a:latin typeface="Palatino Linotype" pitchFamily="18" charset="0"/>
        </a:defRPr>
      </a:lvl3pPr>
      <a:lvl4pPr algn="l" rtl="0" eaLnBrk="0" fontAlgn="base" hangingPunct="0">
        <a:spcBef>
          <a:spcPct val="0"/>
        </a:spcBef>
        <a:spcAft>
          <a:spcPct val="0"/>
        </a:spcAft>
        <a:defRPr sz="4900">
          <a:solidFill>
            <a:schemeClr val="tx1"/>
          </a:solidFill>
          <a:latin typeface="Palatino Linotype" pitchFamily="18" charset="0"/>
        </a:defRPr>
      </a:lvl4pPr>
      <a:lvl5pPr algn="l" rtl="0" eaLnBrk="0" fontAlgn="base" hangingPunct="0">
        <a:spcBef>
          <a:spcPct val="0"/>
        </a:spcBef>
        <a:spcAft>
          <a:spcPct val="0"/>
        </a:spcAft>
        <a:defRPr sz="4900">
          <a:solidFill>
            <a:schemeClr val="tx1"/>
          </a:solidFill>
          <a:latin typeface="Palatino Linotype"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55588" algn="l" rtl="0" eaLnBrk="0" fontAlgn="base" hangingPunct="0">
        <a:spcBef>
          <a:spcPct val="20000"/>
        </a:spcBef>
        <a:spcAft>
          <a:spcPct val="0"/>
        </a:spcAft>
        <a:buSzPct val="60000"/>
        <a:buFont typeface="Wingdings" panose="05000000000000000000"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55588" algn="l" rtl="0" eaLnBrk="0" fontAlgn="base" hangingPunct="0">
        <a:spcBef>
          <a:spcPct val="20000"/>
        </a:spcBef>
        <a:spcAft>
          <a:spcPct val="0"/>
        </a:spcAft>
        <a:buSzPct val="60000"/>
        <a:buFont typeface="Wingdings" panose="05000000000000000000"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55588" algn="l" rtl="0" eaLnBrk="0" fontAlgn="base" hangingPunct="0">
        <a:spcBef>
          <a:spcPct val="20000"/>
        </a:spcBef>
        <a:spcAft>
          <a:spcPct val="0"/>
        </a:spcAft>
        <a:buSzPct val="60000"/>
        <a:buFont typeface="Wingdings" panose="05000000000000000000"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588" algn="l" rtl="0" eaLnBrk="0" fontAlgn="base" hangingPunct="0">
        <a:spcBef>
          <a:spcPct val="20000"/>
        </a:spcBef>
        <a:spcAft>
          <a:spcPct val="0"/>
        </a:spcAft>
        <a:buSzPct val="60000"/>
        <a:buFont typeface="Wingdings" panose="05000000000000000000"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55588" algn="l" rtl="0" eaLnBrk="0" fontAlgn="base" hangingPunct="0">
        <a:spcBef>
          <a:spcPct val="20000"/>
        </a:spcBef>
        <a:spcAft>
          <a:spcPct val="0"/>
        </a:spcAft>
        <a:buSzPct val="60000"/>
        <a:buFont typeface="Wingdings" panose="05000000000000000000"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YOSJk1uZWTw" TargetMode="External"/><Relationship Id="rId2" Type="http://schemas.openxmlformats.org/officeDocument/2006/relationships/hyperlink" Target="http://www.youtube.com/watch?v=Utls9WGfcEc&amp;NR=1&amp;feature=fvwp" TargetMode="External"/><Relationship Id="rId1" Type="http://schemas.openxmlformats.org/officeDocument/2006/relationships/slideLayout" Target="../slideLayouts/slideLayout38.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wmf"/><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38.xml"/><Relationship Id="rId5" Type="http://schemas.openxmlformats.org/officeDocument/2006/relationships/image" Target="../media/image40.jpe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b="1" dirty="0" smtClean="0"/>
              <a:t>Interior of the Earth</a:t>
            </a:r>
            <a:endParaRPr lang="en-IN" b="1" dirty="0"/>
          </a:p>
        </p:txBody>
      </p:sp>
      <p:sp>
        <p:nvSpPr>
          <p:cNvPr id="3" name="Subtitle 2"/>
          <p:cNvSpPr>
            <a:spLocks noGrp="1"/>
          </p:cNvSpPr>
          <p:nvPr>
            <p:ph type="subTitle" idx="1"/>
          </p:nvPr>
        </p:nvSpPr>
        <p:spPr/>
        <p:txBody>
          <a:bodyPr>
            <a:normAutofit lnSpcReduction="10000"/>
          </a:bodyPr>
          <a:lstStyle/>
          <a:p>
            <a:r>
              <a:rPr lang="en-IN" dirty="0" err="1" smtClean="0"/>
              <a:t>Dr.</a:t>
            </a:r>
            <a:r>
              <a:rPr lang="en-IN" dirty="0" smtClean="0"/>
              <a:t> Swarnima Singh</a:t>
            </a:r>
          </a:p>
          <a:p>
            <a:r>
              <a:rPr lang="en-IN" b="1" i="1" dirty="0" smtClean="0"/>
              <a:t>Department of Geography</a:t>
            </a:r>
          </a:p>
          <a:p>
            <a:r>
              <a:rPr lang="en-IN" b="1" i="1" dirty="0" smtClean="0"/>
              <a:t>Assistant Professor</a:t>
            </a:r>
          </a:p>
          <a:p>
            <a:r>
              <a:rPr lang="en-IN" b="1" i="1" dirty="0" smtClean="0"/>
              <a:t>DDUGU, Gorakhpur</a:t>
            </a:r>
          </a:p>
          <a:p>
            <a:endParaRPr lang="en-IN" dirty="0"/>
          </a:p>
        </p:txBody>
      </p:sp>
    </p:spTree>
    <p:extLst>
      <p:ext uri="{BB962C8B-B14F-4D97-AF65-F5344CB8AC3E}">
        <p14:creationId xmlns:p14="http://schemas.microsoft.com/office/powerpoint/2010/main" val="12796724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09800" y="304800"/>
            <a:ext cx="7467600" cy="838200"/>
          </a:xfrm>
          <a:extLst>
            <a:ext uri="{909E8E84-426E-40DD-AFC4-6F175D3DCCD1}">
              <a14:hiddenFill xmlns:a14="http://schemas.microsoft.com/office/drawing/2010/main">
                <a:solidFill>
                  <a:srgbClr val="FFFF00">
                    <a:alpha val="57001"/>
                  </a:srgbClr>
                </a:solidFill>
              </a14:hiddenFill>
            </a:ext>
          </a:extLst>
        </p:spPr>
        <p:txBody>
          <a:bodyPr/>
          <a:lstStyle/>
          <a:p>
            <a:pPr eaLnBrk="1" fontAlgn="auto" hangingPunct="1">
              <a:spcAft>
                <a:spcPts val="0"/>
              </a:spcAft>
              <a:defRPr/>
            </a:pPr>
            <a:r>
              <a:rPr lang="en-US" altLang="en-US" dirty="0"/>
              <a:t>The </a:t>
            </a:r>
            <a:r>
              <a:rPr lang="en-US" altLang="en-US" b="1" dirty="0"/>
              <a:t>Lithospheric</a:t>
            </a:r>
            <a:r>
              <a:rPr lang="en-US" altLang="en-US" dirty="0"/>
              <a:t> Plates</a:t>
            </a:r>
          </a:p>
        </p:txBody>
      </p:sp>
      <p:sp>
        <p:nvSpPr>
          <p:cNvPr id="5123" name="Rectangle 3"/>
          <p:cNvSpPr>
            <a:spLocks noGrp="1" noChangeArrowheads="1"/>
          </p:cNvSpPr>
          <p:nvPr>
            <p:ph type="body" idx="1"/>
          </p:nvPr>
        </p:nvSpPr>
        <p:spPr>
          <a:xfrm>
            <a:off x="1524000" y="5105400"/>
            <a:ext cx="8686800" cy="1447800"/>
          </a:xfrm>
        </p:spPr>
        <p:txBody>
          <a:bodyPr/>
          <a:lstStyle/>
          <a:p>
            <a:pPr marL="274320" indent="-256032" eaLnBrk="1" fontAlgn="auto" hangingPunct="1">
              <a:lnSpc>
                <a:spcPct val="90000"/>
              </a:lnSpc>
              <a:spcAft>
                <a:spcPts val="0"/>
              </a:spcAft>
              <a:buNone/>
              <a:defRPr/>
            </a:pPr>
            <a:r>
              <a:rPr lang="en-US" altLang="en-US" sz="2800"/>
              <a:t>    The </a:t>
            </a:r>
            <a:r>
              <a:rPr lang="en-US" altLang="en-US" b="1"/>
              <a:t>crust</a:t>
            </a:r>
            <a:r>
              <a:rPr lang="en-US" altLang="en-US" sz="2800"/>
              <a:t> of the Earth is broken into many pieces called </a:t>
            </a:r>
            <a:r>
              <a:rPr lang="en-US" altLang="en-US" b="1">
                <a:solidFill>
                  <a:srgbClr val="E41620"/>
                </a:solidFill>
              </a:rPr>
              <a:t>plates</a:t>
            </a:r>
            <a:r>
              <a:rPr lang="en-US" altLang="en-US" sz="2800"/>
              <a:t>. The plates "float" on the soft, semi-rigid </a:t>
            </a:r>
            <a:r>
              <a:rPr lang="en-US" altLang="en-US" sz="2800" b="1"/>
              <a:t>asthenosphere</a:t>
            </a:r>
            <a:r>
              <a:rPr lang="en-US" altLang="en-US" sz="2800"/>
              <a:t>.</a:t>
            </a:r>
          </a:p>
        </p:txBody>
      </p:sp>
      <p:pic>
        <p:nvPicPr>
          <p:cNvPr id="56324" name="Picture 4" descr="&#10;plates.jpg                                                     0000006AKRECH                          0000000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1143001"/>
            <a:ext cx="5791200"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2380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2743200" y="381001"/>
            <a:ext cx="6019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Palatino Linotype" panose="02040502050505030304" pitchFamily="18" charset="0"/>
                <a:cs typeface="Arial" panose="020B0604020202020204" pitchFamily="34" charset="0"/>
              </a:defRPr>
            </a:lvl1pPr>
            <a:lvl2pPr marL="742950" indent="-285750" eaLnBrk="0" hangingPunct="0">
              <a:defRPr>
                <a:solidFill>
                  <a:schemeClr val="tx1"/>
                </a:solidFill>
                <a:latin typeface="Palatino Linotype" panose="02040502050505030304" pitchFamily="18" charset="0"/>
                <a:cs typeface="Arial" panose="020B0604020202020204" pitchFamily="34" charset="0"/>
              </a:defRPr>
            </a:lvl2pPr>
            <a:lvl3pPr marL="1143000" indent="-228600" eaLnBrk="0" hangingPunct="0">
              <a:defRPr>
                <a:solidFill>
                  <a:schemeClr val="tx1"/>
                </a:solidFill>
                <a:latin typeface="Palatino Linotype" panose="02040502050505030304" pitchFamily="18" charset="0"/>
                <a:cs typeface="Arial" panose="020B0604020202020204" pitchFamily="34" charset="0"/>
              </a:defRPr>
            </a:lvl3pPr>
            <a:lvl4pPr marL="1600200" indent="-228600" eaLnBrk="0" hangingPunct="0">
              <a:defRPr>
                <a:solidFill>
                  <a:schemeClr val="tx1"/>
                </a:solidFill>
                <a:latin typeface="Palatino Linotype" panose="02040502050505030304" pitchFamily="18" charset="0"/>
                <a:cs typeface="Arial" panose="020B0604020202020204" pitchFamily="34" charset="0"/>
              </a:defRPr>
            </a:lvl4pPr>
            <a:lvl5pPr marL="2057400" indent="-228600" eaLnBrk="0" hangingPunct="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pPr eaLnBrk="1" fontAlgn="base" hangingPunct="1">
              <a:spcBef>
                <a:spcPct val="0"/>
              </a:spcBef>
              <a:spcAft>
                <a:spcPct val="0"/>
              </a:spcAft>
            </a:pPr>
            <a:r>
              <a:rPr lang="en-US" altLang="en-US" sz="4000" b="1">
                <a:solidFill>
                  <a:prstClr val="white"/>
                </a:solidFill>
                <a:latin typeface="Courier"/>
              </a:rPr>
              <a:t>The Asthenosphere</a:t>
            </a:r>
            <a:endParaRPr lang="en-US" altLang="en-US" sz="2800">
              <a:solidFill>
                <a:prstClr val="white"/>
              </a:solidFill>
              <a:latin typeface="Courier"/>
            </a:endParaRPr>
          </a:p>
        </p:txBody>
      </p:sp>
      <p:pic>
        <p:nvPicPr>
          <p:cNvPr id="57347" name="Picture 3" descr="convectingmantle.gif                                           0000006AKRECH                          00000000:"/>
          <p:cNvPicPr>
            <a:picLocks noChangeAspect="1" noChangeArrowheads="1"/>
          </p:cNvPicPr>
          <p:nvPr/>
        </p:nvPicPr>
        <p:blipFill>
          <a:blip r:embed="rId2">
            <a:extLst>
              <a:ext uri="{28A0092B-C50C-407E-A947-70E740481C1C}">
                <a14:useLocalDpi xmlns:a14="http://schemas.microsoft.com/office/drawing/2010/main" val="0"/>
              </a:ext>
            </a:extLst>
          </a:blip>
          <a:srcRect b="14694"/>
          <a:stretch>
            <a:fillRect/>
          </a:stretch>
        </p:blipFill>
        <p:spPr bwMode="auto">
          <a:xfrm>
            <a:off x="1524000" y="1219201"/>
            <a:ext cx="5257800" cy="398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4"/>
          <p:cNvSpPr>
            <a:spLocks noChangeArrowheads="1"/>
          </p:cNvSpPr>
          <p:nvPr/>
        </p:nvSpPr>
        <p:spPr bwMode="auto">
          <a:xfrm>
            <a:off x="6934200" y="2057400"/>
            <a:ext cx="37338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Palatino Linotype" panose="02040502050505030304" pitchFamily="18" charset="0"/>
                <a:cs typeface="Arial" panose="020B0604020202020204" pitchFamily="34" charset="0"/>
              </a:defRPr>
            </a:lvl1pPr>
            <a:lvl2pPr marL="742950" indent="-285750" eaLnBrk="0" hangingPunct="0">
              <a:defRPr>
                <a:solidFill>
                  <a:schemeClr val="tx1"/>
                </a:solidFill>
                <a:latin typeface="Palatino Linotype" panose="02040502050505030304" pitchFamily="18" charset="0"/>
                <a:cs typeface="Arial" panose="020B0604020202020204" pitchFamily="34" charset="0"/>
              </a:defRPr>
            </a:lvl2pPr>
            <a:lvl3pPr marL="1143000" indent="-228600" eaLnBrk="0" hangingPunct="0">
              <a:defRPr>
                <a:solidFill>
                  <a:schemeClr val="tx1"/>
                </a:solidFill>
                <a:latin typeface="Palatino Linotype" panose="02040502050505030304" pitchFamily="18" charset="0"/>
                <a:cs typeface="Arial" panose="020B0604020202020204" pitchFamily="34" charset="0"/>
              </a:defRPr>
            </a:lvl3pPr>
            <a:lvl4pPr marL="1600200" indent="-228600" eaLnBrk="0" hangingPunct="0">
              <a:defRPr>
                <a:solidFill>
                  <a:schemeClr val="tx1"/>
                </a:solidFill>
                <a:latin typeface="Palatino Linotype" panose="02040502050505030304" pitchFamily="18" charset="0"/>
                <a:cs typeface="Arial" panose="020B0604020202020204" pitchFamily="34" charset="0"/>
              </a:defRPr>
            </a:lvl4pPr>
            <a:lvl5pPr marL="2057400" indent="-228600" eaLnBrk="0" hangingPunct="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pPr eaLnBrk="1" fontAlgn="base" hangingPunct="1">
              <a:spcBef>
                <a:spcPct val="0"/>
              </a:spcBef>
              <a:spcAft>
                <a:spcPct val="0"/>
              </a:spcAft>
            </a:pPr>
            <a:r>
              <a:rPr lang="en-US" altLang="en-US">
                <a:solidFill>
                  <a:prstClr val="white"/>
                </a:solidFill>
                <a:latin typeface="Courier"/>
              </a:rPr>
              <a:t>The </a:t>
            </a:r>
            <a:r>
              <a:rPr lang="en-US" altLang="en-US" b="1">
                <a:solidFill>
                  <a:srgbClr val="E41620"/>
                </a:solidFill>
                <a:latin typeface="Courier"/>
              </a:rPr>
              <a:t>asthenosphere</a:t>
            </a:r>
            <a:r>
              <a:rPr lang="en-US" altLang="en-US">
                <a:solidFill>
                  <a:prstClr val="white"/>
                </a:solidFill>
                <a:latin typeface="Courier"/>
              </a:rPr>
              <a:t> is the semi-rigid part of the </a:t>
            </a:r>
            <a:r>
              <a:rPr lang="en-US" altLang="en-US" b="1">
                <a:solidFill>
                  <a:srgbClr val="E41620"/>
                </a:solidFill>
                <a:latin typeface="Courier"/>
              </a:rPr>
              <a:t>middle mantle</a:t>
            </a:r>
            <a:r>
              <a:rPr lang="en-US" altLang="en-US">
                <a:solidFill>
                  <a:prstClr val="white"/>
                </a:solidFill>
                <a:latin typeface="Courier"/>
              </a:rPr>
              <a:t> that flows like hot asphalt under a heavy </a:t>
            </a:r>
          </a:p>
          <a:p>
            <a:pPr eaLnBrk="1" fontAlgn="base" hangingPunct="1">
              <a:spcBef>
                <a:spcPct val="0"/>
              </a:spcBef>
              <a:spcAft>
                <a:spcPct val="0"/>
              </a:spcAft>
            </a:pPr>
            <a:r>
              <a:rPr lang="en-US" altLang="en-US">
                <a:solidFill>
                  <a:prstClr val="white"/>
                </a:solidFill>
                <a:latin typeface="Courier"/>
              </a:rPr>
              <a:t>weight.</a:t>
            </a:r>
            <a:endParaRPr lang="en-US" altLang="en-US" sz="2000">
              <a:solidFill>
                <a:prstClr val="white"/>
              </a:solidFill>
            </a:endParaRPr>
          </a:p>
        </p:txBody>
      </p:sp>
    </p:spTree>
    <p:extLst>
      <p:ext uri="{BB962C8B-B14F-4D97-AF65-F5344CB8AC3E}">
        <p14:creationId xmlns:p14="http://schemas.microsoft.com/office/powerpoint/2010/main" val="717613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301875" y="5410200"/>
            <a:ext cx="7543800" cy="914400"/>
          </a:xfrm>
          <a:extLst>
            <a:ext uri="{909E8E84-426E-40DD-AFC4-6F175D3DCCD1}">
              <a14:hiddenFill xmlns:a14="http://schemas.microsoft.com/office/drawing/2010/main">
                <a:solidFill>
                  <a:srgbClr val="FF0000">
                    <a:alpha val="44000"/>
                  </a:srgbClr>
                </a:solidFill>
              </a14:hiddenFill>
            </a:ext>
          </a:extLst>
        </p:spPr>
        <p:txBody>
          <a:bodyPr/>
          <a:lstStyle/>
          <a:p>
            <a:pPr eaLnBrk="1" fontAlgn="auto" hangingPunct="1">
              <a:spcAft>
                <a:spcPts val="0"/>
              </a:spcAft>
              <a:defRPr/>
            </a:pPr>
            <a:r>
              <a:rPr lang="en-US" altLang="en-US" sz="4800" b="1" dirty="0"/>
              <a:t>The Lithosphere</a:t>
            </a:r>
            <a:endParaRPr lang="en-US" altLang="en-US" dirty="0"/>
          </a:p>
        </p:txBody>
      </p:sp>
      <p:sp>
        <p:nvSpPr>
          <p:cNvPr id="7171" name="Rectangle 3"/>
          <p:cNvSpPr>
            <a:spLocks noGrp="1" noChangeArrowheads="1"/>
          </p:cNvSpPr>
          <p:nvPr>
            <p:ph type="body" idx="1"/>
          </p:nvPr>
        </p:nvSpPr>
        <p:spPr/>
        <p:txBody>
          <a:bodyPr/>
          <a:lstStyle/>
          <a:p>
            <a:pPr marL="274320" indent="-256032" eaLnBrk="1" fontAlgn="auto" hangingPunct="1">
              <a:spcAft>
                <a:spcPts val="0"/>
              </a:spcAft>
              <a:buNone/>
              <a:defRPr/>
            </a:pPr>
            <a:r>
              <a:rPr lang="en-US" altLang="en-US"/>
              <a:t>   The </a:t>
            </a:r>
            <a:r>
              <a:rPr lang="en-US" altLang="en-US" b="1">
                <a:solidFill>
                  <a:srgbClr val="0000FF"/>
                </a:solidFill>
              </a:rPr>
              <a:t>crust and the upper layer of the mantle</a:t>
            </a:r>
            <a:r>
              <a:rPr lang="en-US" altLang="en-US"/>
              <a:t> together make up a zone of rigid, brittle rock called the </a:t>
            </a:r>
            <a:r>
              <a:rPr lang="en-US" altLang="en-US" b="1">
                <a:solidFill>
                  <a:srgbClr val="E41620"/>
                </a:solidFill>
              </a:rPr>
              <a:t>Lithosphere</a:t>
            </a:r>
            <a:r>
              <a:rPr lang="en-US" altLang="en-US"/>
              <a:t>.</a:t>
            </a:r>
          </a:p>
        </p:txBody>
      </p:sp>
      <p:pic>
        <p:nvPicPr>
          <p:cNvPr id="58372" name="Picture 4" descr="Picture5.gif                                                   0000006AKRECH                          000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089276"/>
            <a:ext cx="5486400"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732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733800" y="228600"/>
            <a:ext cx="5257800" cy="685800"/>
          </a:xfrm>
          <a:extLst>
            <a:ext uri="{909E8E84-426E-40DD-AFC4-6F175D3DCCD1}">
              <a14:hiddenFill xmlns:a14="http://schemas.microsoft.com/office/drawing/2010/main">
                <a:solidFill>
                  <a:srgbClr val="993300">
                    <a:alpha val="35001"/>
                  </a:srgbClr>
                </a:solidFill>
              </a14:hiddenFill>
            </a:ext>
          </a:extLst>
        </p:spPr>
        <p:txBody>
          <a:bodyPr/>
          <a:lstStyle/>
          <a:p>
            <a:pPr eaLnBrk="1" fontAlgn="auto" hangingPunct="1">
              <a:spcAft>
                <a:spcPts val="0"/>
              </a:spcAft>
              <a:defRPr/>
            </a:pPr>
            <a:r>
              <a:rPr lang="en-US" altLang="en-US" b="1"/>
              <a:t>The Crust</a:t>
            </a:r>
            <a:endParaRPr lang="en-US" altLang="en-US"/>
          </a:p>
        </p:txBody>
      </p:sp>
      <p:sp>
        <p:nvSpPr>
          <p:cNvPr id="6147" name="Rectangle 3"/>
          <p:cNvSpPr>
            <a:spLocks noGrp="1" noChangeArrowheads="1"/>
          </p:cNvSpPr>
          <p:nvPr>
            <p:ph type="body" idx="1"/>
          </p:nvPr>
        </p:nvSpPr>
        <p:spPr>
          <a:xfrm>
            <a:off x="1524000" y="4267200"/>
            <a:ext cx="8839200" cy="2286000"/>
          </a:xfrm>
        </p:spPr>
        <p:txBody>
          <a:bodyPr/>
          <a:lstStyle/>
          <a:p>
            <a:pPr marL="274320" indent="-256032" eaLnBrk="1" fontAlgn="auto" hangingPunct="1">
              <a:spcAft>
                <a:spcPts val="0"/>
              </a:spcAft>
              <a:buNone/>
              <a:defRPr/>
            </a:pPr>
            <a:r>
              <a:rPr lang="en-US" altLang="en-US" sz="2800"/>
              <a:t>    The </a:t>
            </a:r>
            <a:r>
              <a:rPr lang="en-US" altLang="en-US" sz="2800" b="1">
                <a:solidFill>
                  <a:srgbClr val="E41620"/>
                </a:solidFill>
              </a:rPr>
              <a:t>crust</a:t>
            </a:r>
            <a:r>
              <a:rPr lang="en-US" altLang="en-US" sz="2800"/>
              <a:t> is composed of two rocks. The </a:t>
            </a:r>
            <a:r>
              <a:rPr lang="en-US" altLang="en-US" sz="2800" b="1">
                <a:solidFill>
                  <a:srgbClr val="803629"/>
                </a:solidFill>
              </a:rPr>
              <a:t>continental crust</a:t>
            </a:r>
            <a:r>
              <a:rPr lang="en-US" altLang="en-US" sz="2800"/>
              <a:t> is mostly </a:t>
            </a:r>
            <a:r>
              <a:rPr lang="en-US" altLang="en-US" sz="2800" b="1">
                <a:solidFill>
                  <a:srgbClr val="803629"/>
                </a:solidFill>
              </a:rPr>
              <a:t>granite</a:t>
            </a:r>
            <a:r>
              <a:rPr lang="en-US" altLang="en-US" sz="2800"/>
              <a:t>. The </a:t>
            </a:r>
            <a:r>
              <a:rPr lang="en-US" altLang="en-US" sz="2800" b="1">
                <a:solidFill>
                  <a:srgbClr val="0000FF"/>
                </a:solidFill>
              </a:rPr>
              <a:t>oceanic crust</a:t>
            </a:r>
            <a:r>
              <a:rPr lang="en-US" altLang="en-US" sz="2800"/>
              <a:t> is </a:t>
            </a:r>
            <a:r>
              <a:rPr lang="en-US" altLang="en-US" sz="2800" b="1">
                <a:solidFill>
                  <a:srgbClr val="0000FF"/>
                </a:solidFill>
              </a:rPr>
              <a:t>basalt</a:t>
            </a:r>
            <a:r>
              <a:rPr lang="en-US" altLang="en-US" sz="2800"/>
              <a:t>. Basalt is much denser than the granite. Because of this   the less dense continents ride on the   denser oceanic plates. </a:t>
            </a:r>
          </a:p>
        </p:txBody>
      </p:sp>
      <p:pic>
        <p:nvPicPr>
          <p:cNvPr id="59396" name="Picture 4" descr="Picture5.gif                                                   0000006AKRECH                          00000000:"/>
          <p:cNvPicPr>
            <a:picLocks noChangeAspect="1" noChangeArrowheads="1"/>
          </p:cNvPicPr>
          <p:nvPr/>
        </p:nvPicPr>
        <p:blipFill>
          <a:blip r:embed="rId2">
            <a:extLst>
              <a:ext uri="{28A0092B-C50C-407E-A947-70E740481C1C}">
                <a14:useLocalDpi xmlns:a14="http://schemas.microsoft.com/office/drawing/2010/main" val="0"/>
              </a:ext>
            </a:extLst>
          </a:blip>
          <a:srcRect t="21176"/>
          <a:stretch>
            <a:fillRect/>
          </a:stretch>
        </p:blipFill>
        <p:spPr bwMode="auto">
          <a:xfrm>
            <a:off x="1752600" y="914400"/>
            <a:ext cx="86868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Rectangle 5"/>
          <p:cNvSpPr>
            <a:spLocks noChangeArrowheads="1"/>
          </p:cNvSpPr>
          <p:nvPr/>
        </p:nvSpPr>
        <p:spPr bwMode="auto">
          <a:xfrm>
            <a:off x="2017714" y="-15716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Palatino Linotype" panose="02040502050505030304" pitchFamily="18" charset="0"/>
                <a:cs typeface="Arial" panose="020B0604020202020204" pitchFamily="34" charset="0"/>
              </a:defRPr>
            </a:lvl1pPr>
            <a:lvl2pPr marL="742950" indent="-285750" eaLnBrk="0" hangingPunct="0">
              <a:defRPr>
                <a:solidFill>
                  <a:schemeClr val="tx1"/>
                </a:solidFill>
                <a:latin typeface="Palatino Linotype" panose="02040502050505030304" pitchFamily="18" charset="0"/>
                <a:cs typeface="Arial" panose="020B0604020202020204" pitchFamily="34" charset="0"/>
              </a:defRPr>
            </a:lvl2pPr>
            <a:lvl3pPr marL="1143000" indent="-228600" eaLnBrk="0" hangingPunct="0">
              <a:defRPr>
                <a:solidFill>
                  <a:schemeClr val="tx1"/>
                </a:solidFill>
                <a:latin typeface="Palatino Linotype" panose="02040502050505030304" pitchFamily="18" charset="0"/>
                <a:cs typeface="Arial" panose="020B0604020202020204" pitchFamily="34" charset="0"/>
              </a:defRPr>
            </a:lvl3pPr>
            <a:lvl4pPr marL="1600200" indent="-228600" eaLnBrk="0" hangingPunct="0">
              <a:defRPr>
                <a:solidFill>
                  <a:schemeClr val="tx1"/>
                </a:solidFill>
                <a:latin typeface="Palatino Linotype" panose="02040502050505030304" pitchFamily="18" charset="0"/>
                <a:cs typeface="Arial" panose="020B0604020202020204" pitchFamily="34" charset="0"/>
              </a:defRPr>
            </a:lvl4pPr>
            <a:lvl5pPr marL="2057400" indent="-228600" eaLnBrk="0" hangingPunct="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pPr eaLnBrk="1" fontAlgn="base" hangingPunct="1">
              <a:spcBef>
                <a:spcPct val="0"/>
              </a:spcBef>
              <a:spcAft>
                <a:spcPct val="0"/>
              </a:spcAft>
            </a:pPr>
            <a:endParaRPr lang="en-US" altLang="en-US">
              <a:solidFill>
                <a:prstClr val="white"/>
              </a:solidFill>
            </a:endParaRPr>
          </a:p>
        </p:txBody>
      </p:sp>
    </p:spTree>
    <p:extLst>
      <p:ext uri="{BB962C8B-B14F-4D97-AF65-F5344CB8AC3E}">
        <p14:creationId xmlns:p14="http://schemas.microsoft.com/office/powerpoint/2010/main" val="435462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0" y="304800"/>
            <a:ext cx="7086600" cy="1066800"/>
          </a:xfrm>
          <a:extLst>
            <a:ext uri="{909E8E84-426E-40DD-AFC4-6F175D3DCCD1}">
              <a14:hiddenFill xmlns:a14="http://schemas.microsoft.com/office/drawing/2010/main">
                <a:solidFill>
                  <a:srgbClr val="FFFF00">
                    <a:alpha val="60001"/>
                  </a:srgbClr>
                </a:solidFill>
              </a14:hiddenFill>
            </a:ext>
          </a:extLst>
        </p:spPr>
        <p:txBody>
          <a:bodyPr/>
          <a:lstStyle/>
          <a:p>
            <a:pPr eaLnBrk="1" fontAlgn="auto" hangingPunct="1">
              <a:spcAft>
                <a:spcPts val="0"/>
              </a:spcAft>
              <a:defRPr/>
            </a:pPr>
            <a:r>
              <a:rPr lang="en-US" altLang="en-US"/>
              <a:t>The Mantle</a:t>
            </a:r>
          </a:p>
        </p:txBody>
      </p:sp>
      <p:sp>
        <p:nvSpPr>
          <p:cNvPr id="8195" name="Rectangle 3"/>
          <p:cNvSpPr>
            <a:spLocks noGrp="1" noChangeArrowheads="1"/>
          </p:cNvSpPr>
          <p:nvPr>
            <p:ph type="body" idx="1"/>
          </p:nvPr>
        </p:nvSpPr>
        <p:spPr>
          <a:xfrm>
            <a:off x="6096000" y="1524000"/>
            <a:ext cx="4343400" cy="4724400"/>
          </a:xfrm>
        </p:spPr>
        <p:txBody>
          <a:bodyPr>
            <a:normAutofit lnSpcReduction="10000"/>
          </a:bodyPr>
          <a:lstStyle/>
          <a:p>
            <a:pPr marL="274320" indent="-256032" eaLnBrk="1" fontAlgn="auto" hangingPunct="1">
              <a:lnSpc>
                <a:spcPct val="90000"/>
              </a:lnSpc>
              <a:spcAft>
                <a:spcPts val="0"/>
              </a:spcAft>
              <a:buNone/>
              <a:defRPr/>
            </a:pPr>
            <a:r>
              <a:rPr lang="en-US" altLang="en-US" sz="2800"/>
              <a:t>    The </a:t>
            </a:r>
            <a:r>
              <a:rPr lang="en-US" altLang="en-US" sz="3600" b="1">
                <a:solidFill>
                  <a:srgbClr val="E41620"/>
                </a:solidFill>
              </a:rPr>
              <a:t>Mantle</a:t>
            </a:r>
            <a:r>
              <a:rPr lang="en-US" altLang="en-US" sz="2800"/>
              <a:t> is the largest layer of the Earth. The </a:t>
            </a:r>
            <a:r>
              <a:rPr lang="en-US" altLang="en-US" b="1">
                <a:solidFill>
                  <a:srgbClr val="E41620"/>
                </a:solidFill>
              </a:rPr>
              <a:t>middle mantle</a:t>
            </a:r>
            <a:r>
              <a:rPr lang="en-US" altLang="en-US" sz="2800"/>
              <a:t> is composed of very hot dense rock that flows like asphalt under a heavy weight. The movement of the middle mantle (</a:t>
            </a:r>
            <a:r>
              <a:rPr lang="en-US" altLang="en-US" sz="2800" b="1">
                <a:solidFill>
                  <a:srgbClr val="E41620"/>
                </a:solidFill>
              </a:rPr>
              <a:t>asthenosphere</a:t>
            </a:r>
            <a:r>
              <a:rPr lang="en-US" altLang="en-US" sz="2800"/>
              <a:t>) is the reason that the crustal plates of the Earth move. </a:t>
            </a:r>
          </a:p>
        </p:txBody>
      </p:sp>
      <p:pic>
        <p:nvPicPr>
          <p:cNvPr id="60420" name="Picture 4" descr="Picture6.gif                                                   0000006AKRECH                          000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00200"/>
            <a:ext cx="409733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6134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324100" y="5956300"/>
            <a:ext cx="7543800" cy="914400"/>
          </a:xfrm>
        </p:spPr>
        <p:txBody>
          <a:bodyPr/>
          <a:lstStyle/>
          <a:p>
            <a:pPr eaLnBrk="1" fontAlgn="auto" hangingPunct="1">
              <a:spcAft>
                <a:spcPts val="0"/>
              </a:spcAft>
              <a:defRPr/>
            </a:pPr>
            <a:r>
              <a:rPr lang="en-US" altLang="en-US" dirty="0"/>
              <a:t>Convection Currents</a:t>
            </a:r>
          </a:p>
        </p:txBody>
      </p:sp>
      <p:sp>
        <p:nvSpPr>
          <p:cNvPr id="9219" name="Rectangle 3"/>
          <p:cNvSpPr>
            <a:spLocks noGrp="1" noChangeArrowheads="1"/>
          </p:cNvSpPr>
          <p:nvPr>
            <p:ph type="body" idx="1"/>
          </p:nvPr>
        </p:nvSpPr>
        <p:spPr>
          <a:xfrm>
            <a:off x="6019800" y="317500"/>
            <a:ext cx="4495800" cy="4648200"/>
          </a:xfrm>
        </p:spPr>
        <p:txBody>
          <a:bodyPr/>
          <a:lstStyle/>
          <a:p>
            <a:pPr marL="274320" indent="-256032" eaLnBrk="1" fontAlgn="auto" hangingPunct="1">
              <a:spcAft>
                <a:spcPts val="0"/>
              </a:spcAft>
              <a:buNone/>
              <a:defRPr/>
            </a:pPr>
            <a:r>
              <a:rPr lang="en-US" altLang="en-US" sz="2800" dirty="0"/>
              <a:t>    The middle mantle "flows" because of convection currents.  </a:t>
            </a:r>
            <a:r>
              <a:rPr lang="en-US" altLang="en-US" sz="2800" b="1" dirty="0">
                <a:solidFill>
                  <a:srgbClr val="E41620"/>
                </a:solidFill>
              </a:rPr>
              <a:t>Convection currents</a:t>
            </a:r>
            <a:r>
              <a:rPr lang="en-US" altLang="en-US" sz="2800" dirty="0"/>
              <a:t> are caused by the very hot material at the deepest part of the mantle rising, then cooling and sinking again --repeating this cycle over and over. </a:t>
            </a:r>
          </a:p>
        </p:txBody>
      </p:sp>
      <p:pic>
        <p:nvPicPr>
          <p:cNvPr id="61444" name="Picture 4" descr="Picture7.gif                                                   0000006AKRECH                          000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838201"/>
            <a:ext cx="4343400"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822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fontAlgn="auto" hangingPunct="1">
              <a:spcAft>
                <a:spcPts val="0"/>
              </a:spcAft>
              <a:defRPr/>
            </a:pPr>
            <a:r>
              <a:rPr lang="en-US" altLang="en-US"/>
              <a:t>Convection Currents</a:t>
            </a:r>
          </a:p>
        </p:txBody>
      </p:sp>
      <p:sp>
        <p:nvSpPr>
          <p:cNvPr id="10243" name="Rectangle 3"/>
          <p:cNvSpPr>
            <a:spLocks noGrp="1" noChangeArrowheads="1"/>
          </p:cNvSpPr>
          <p:nvPr>
            <p:ph type="body" idx="1"/>
          </p:nvPr>
        </p:nvSpPr>
        <p:spPr>
          <a:xfrm>
            <a:off x="5867400" y="609600"/>
            <a:ext cx="4495800" cy="4495800"/>
          </a:xfrm>
        </p:spPr>
        <p:txBody>
          <a:bodyPr/>
          <a:lstStyle/>
          <a:p>
            <a:pPr marL="274320" indent="-256032" eaLnBrk="1" fontAlgn="auto" hangingPunct="1">
              <a:lnSpc>
                <a:spcPct val="90000"/>
              </a:lnSpc>
              <a:spcAft>
                <a:spcPts val="0"/>
              </a:spcAft>
              <a:buNone/>
              <a:defRPr/>
            </a:pPr>
            <a:r>
              <a:rPr lang="en-US" altLang="en-US" sz="2000" dirty="0"/>
              <a:t>     The next time you heat anything like soup or water in a pan you can watch the </a:t>
            </a:r>
            <a:r>
              <a:rPr lang="en-US" altLang="en-US" sz="2400" b="1" dirty="0">
                <a:solidFill>
                  <a:srgbClr val="E41620"/>
                </a:solidFill>
              </a:rPr>
              <a:t>convection currents</a:t>
            </a:r>
            <a:r>
              <a:rPr lang="en-US" altLang="en-US" sz="2000" dirty="0"/>
              <a:t> move in the liquid. When the convection currents flow in the </a:t>
            </a:r>
            <a:r>
              <a:rPr lang="en-US" altLang="en-US" sz="2400" b="1" dirty="0">
                <a:solidFill>
                  <a:srgbClr val="E41620"/>
                </a:solidFill>
              </a:rPr>
              <a:t>asthenosphere</a:t>
            </a:r>
            <a:r>
              <a:rPr lang="en-US" altLang="en-US" sz="2000" dirty="0"/>
              <a:t> they also move the crust. The crust gets a free ride with these currents, like the </a:t>
            </a:r>
            <a:r>
              <a:rPr lang="en-US" altLang="en-US" sz="2000" b="1" dirty="0">
                <a:solidFill>
                  <a:srgbClr val="803629"/>
                </a:solidFill>
              </a:rPr>
              <a:t>cork</a:t>
            </a:r>
            <a:r>
              <a:rPr lang="en-US" altLang="en-US" sz="2000" dirty="0"/>
              <a:t> in this illustration.</a:t>
            </a:r>
          </a:p>
          <a:p>
            <a:pPr marL="274320" indent="-256032" eaLnBrk="1" fontAlgn="auto" hangingPunct="1">
              <a:lnSpc>
                <a:spcPct val="90000"/>
              </a:lnSpc>
              <a:spcAft>
                <a:spcPts val="0"/>
              </a:spcAft>
              <a:buNone/>
              <a:defRPr/>
            </a:pPr>
            <a:endParaRPr lang="en-US" altLang="en-US" sz="2000" dirty="0"/>
          </a:p>
          <a:p>
            <a:pPr marL="274320" indent="-256032" eaLnBrk="1" fontAlgn="auto" hangingPunct="1">
              <a:lnSpc>
                <a:spcPct val="90000"/>
              </a:lnSpc>
              <a:spcAft>
                <a:spcPts val="0"/>
              </a:spcAft>
              <a:buNone/>
              <a:defRPr/>
            </a:pPr>
            <a:endParaRPr lang="en-US" altLang="en-US" sz="2000" dirty="0"/>
          </a:p>
          <a:p>
            <a:pPr marL="274320" indent="-256032" eaLnBrk="1" fontAlgn="auto" hangingPunct="1">
              <a:lnSpc>
                <a:spcPct val="90000"/>
              </a:lnSpc>
              <a:spcAft>
                <a:spcPts val="0"/>
              </a:spcAft>
              <a:buNone/>
              <a:defRPr/>
            </a:pPr>
            <a:r>
              <a:rPr lang="en-US" altLang="en-US" sz="2000" dirty="0"/>
              <a:t>     </a:t>
            </a:r>
            <a:r>
              <a:rPr lang="en-US" altLang="en-US" sz="2000" b="1" dirty="0">
                <a:solidFill>
                  <a:srgbClr val="E41620"/>
                </a:solidFill>
              </a:rPr>
              <a:t>Safety Caution:</a:t>
            </a:r>
            <a:r>
              <a:rPr lang="en-US" altLang="en-US" sz="2000" dirty="0"/>
              <a:t> Don’t get your face too close to the boiling water! </a:t>
            </a:r>
          </a:p>
          <a:p>
            <a:pPr marL="274320" indent="-256032" eaLnBrk="1" fontAlgn="auto" hangingPunct="1">
              <a:lnSpc>
                <a:spcPct val="90000"/>
              </a:lnSpc>
              <a:spcAft>
                <a:spcPts val="0"/>
              </a:spcAft>
              <a:buNone/>
              <a:defRPr/>
            </a:pPr>
            <a:endParaRPr lang="en-US" altLang="en-US" dirty="0"/>
          </a:p>
        </p:txBody>
      </p:sp>
      <p:pic>
        <p:nvPicPr>
          <p:cNvPr id="62468" name="Picture 4" descr="convection2.gif                                                0000006AKRECH                          00000000:"/>
          <p:cNvPicPr>
            <a:picLocks noChangeAspect="1" noChangeArrowheads="1"/>
          </p:cNvPicPr>
          <p:nvPr/>
        </p:nvPicPr>
        <p:blipFill>
          <a:blip r:embed="rId2">
            <a:extLst>
              <a:ext uri="{28A0092B-C50C-407E-A947-70E740481C1C}">
                <a14:useLocalDpi xmlns:a14="http://schemas.microsoft.com/office/drawing/2010/main" val="0"/>
              </a:ext>
            </a:extLst>
          </a:blip>
          <a:srcRect l="59538"/>
          <a:stretch>
            <a:fillRect/>
          </a:stretch>
        </p:blipFill>
        <p:spPr bwMode="auto">
          <a:xfrm>
            <a:off x="2286000" y="457200"/>
            <a:ext cx="32575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19086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24288" y="5943600"/>
            <a:ext cx="10058400" cy="914400"/>
          </a:xfrm>
        </p:spPr>
        <p:txBody>
          <a:bodyPr/>
          <a:lstStyle/>
          <a:p>
            <a:pPr eaLnBrk="1" fontAlgn="auto" hangingPunct="1">
              <a:spcAft>
                <a:spcPts val="0"/>
              </a:spcAft>
              <a:defRPr/>
            </a:pPr>
            <a:r>
              <a:rPr lang="en-US" altLang="en-US" dirty="0"/>
              <a:t>The Outer Core</a:t>
            </a:r>
          </a:p>
        </p:txBody>
      </p:sp>
      <p:sp>
        <p:nvSpPr>
          <p:cNvPr id="11267" name="Rectangle 3"/>
          <p:cNvSpPr>
            <a:spLocks noGrp="1" noChangeArrowheads="1"/>
          </p:cNvSpPr>
          <p:nvPr>
            <p:ph type="body" idx="1"/>
          </p:nvPr>
        </p:nvSpPr>
        <p:spPr>
          <a:xfrm>
            <a:off x="6858000" y="1981200"/>
            <a:ext cx="3124200" cy="4114800"/>
          </a:xfrm>
        </p:spPr>
        <p:txBody>
          <a:bodyPr/>
          <a:lstStyle/>
          <a:p>
            <a:pPr marL="274320" indent="-256032" eaLnBrk="1" fontAlgn="auto" hangingPunct="1">
              <a:spcAft>
                <a:spcPts val="0"/>
              </a:spcAft>
              <a:buNone/>
              <a:defRPr/>
            </a:pPr>
            <a:r>
              <a:rPr lang="en-US" altLang="en-US" sz="2400"/>
              <a:t>    The core of the Earth is like a ball of very hot metals. The </a:t>
            </a:r>
            <a:r>
              <a:rPr lang="en-US" altLang="en-US" b="1">
                <a:solidFill>
                  <a:srgbClr val="E41620"/>
                </a:solidFill>
              </a:rPr>
              <a:t>outer core</a:t>
            </a:r>
            <a:r>
              <a:rPr lang="en-US" altLang="en-US" sz="2400"/>
              <a:t>  is so hot that the metals in it are all in the liquid state. The outer core is composed of the melted metals of </a:t>
            </a:r>
            <a:r>
              <a:rPr lang="en-US" altLang="en-US" sz="2400" b="1">
                <a:solidFill>
                  <a:srgbClr val="E41620"/>
                </a:solidFill>
              </a:rPr>
              <a:t>nickel and iron</a:t>
            </a:r>
            <a:r>
              <a:rPr lang="en-US" altLang="en-US" sz="2400"/>
              <a:t>.</a:t>
            </a:r>
          </a:p>
        </p:txBody>
      </p:sp>
      <p:pic>
        <p:nvPicPr>
          <p:cNvPr id="63492" name="Picture 4" descr="Picture8.gif                                                   0000006AKRECH                          000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600200"/>
            <a:ext cx="4800600"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4591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0456" y="5774029"/>
            <a:ext cx="10058400" cy="914400"/>
          </a:xfrm>
        </p:spPr>
        <p:txBody>
          <a:bodyPr/>
          <a:lstStyle/>
          <a:p>
            <a:pPr eaLnBrk="1" fontAlgn="auto" hangingPunct="1">
              <a:spcAft>
                <a:spcPts val="0"/>
              </a:spcAft>
              <a:defRPr/>
            </a:pPr>
            <a:r>
              <a:rPr lang="en-US" altLang="en-US" dirty="0"/>
              <a:t>The Inner Core</a:t>
            </a:r>
          </a:p>
        </p:txBody>
      </p:sp>
      <p:sp>
        <p:nvSpPr>
          <p:cNvPr id="12291" name="Rectangle 3"/>
          <p:cNvSpPr>
            <a:spLocks noGrp="1" noChangeArrowheads="1"/>
          </p:cNvSpPr>
          <p:nvPr>
            <p:ph type="body" idx="1"/>
          </p:nvPr>
        </p:nvSpPr>
        <p:spPr>
          <a:xfrm>
            <a:off x="8737242" y="1794458"/>
            <a:ext cx="3352800" cy="3810000"/>
          </a:xfrm>
        </p:spPr>
        <p:txBody>
          <a:bodyPr>
            <a:normAutofit lnSpcReduction="10000"/>
          </a:bodyPr>
          <a:lstStyle/>
          <a:p>
            <a:pPr marL="274320" indent="-256032" eaLnBrk="1" fontAlgn="auto" hangingPunct="1">
              <a:spcAft>
                <a:spcPts val="0"/>
              </a:spcAft>
              <a:buNone/>
              <a:defRPr/>
            </a:pPr>
            <a:r>
              <a:rPr lang="en-US" altLang="en-US" sz="2400" dirty="0"/>
              <a:t>    The </a:t>
            </a:r>
            <a:r>
              <a:rPr lang="en-US" altLang="en-US" sz="2800" b="1" dirty="0">
                <a:solidFill>
                  <a:srgbClr val="E41620"/>
                </a:solidFill>
              </a:rPr>
              <a:t>inner core</a:t>
            </a:r>
            <a:r>
              <a:rPr lang="en-US" altLang="en-US" sz="2400" dirty="0"/>
              <a:t> of the Earth has temperatures and pressures so great that the metals are squeezed together and are not able to move about like a liquid, but are forced to vibrate in place like a </a:t>
            </a:r>
            <a:r>
              <a:rPr lang="en-US" altLang="en-US" sz="2400" b="1" dirty="0">
                <a:solidFill>
                  <a:srgbClr val="E41620"/>
                </a:solidFill>
              </a:rPr>
              <a:t>solid</a:t>
            </a:r>
            <a:r>
              <a:rPr lang="en-US" altLang="en-US" sz="2400" dirty="0"/>
              <a:t>. </a:t>
            </a:r>
          </a:p>
        </p:txBody>
      </p:sp>
      <p:pic>
        <p:nvPicPr>
          <p:cNvPr id="2" name="Picture 1"/>
          <p:cNvPicPr>
            <a:picLocks noChangeAspect="1"/>
          </p:cNvPicPr>
          <p:nvPr/>
        </p:nvPicPr>
        <p:blipFill>
          <a:blip r:embed="rId2"/>
          <a:stretch>
            <a:fillRect/>
          </a:stretch>
        </p:blipFill>
        <p:spPr>
          <a:xfrm>
            <a:off x="40456" y="250333"/>
            <a:ext cx="6414752" cy="4811064"/>
          </a:xfrm>
          <a:prstGeom prst="rect">
            <a:avLst/>
          </a:prstGeom>
        </p:spPr>
      </p:pic>
      <p:pic>
        <p:nvPicPr>
          <p:cNvPr id="20482" name="Picture 2" descr="See the source imag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56411" y="3699459"/>
            <a:ext cx="4280831" cy="3030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487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solidFill>
            <a:srgbClr val="BDCEE1"/>
          </a:solidFill>
          <a:ln w="57150">
            <a:solidFill>
              <a:schemeClr val="tx1"/>
            </a:solidFill>
            <a:miter lim="800000"/>
            <a:headEnd/>
            <a:tailEnd/>
          </a:ln>
        </p:spPr>
        <p:txBody>
          <a:bodyPr/>
          <a:lstStyle/>
          <a:p>
            <a:pPr marL="54864" fontAlgn="auto">
              <a:spcAft>
                <a:spcPts val="0"/>
              </a:spcAft>
              <a:defRPr/>
            </a:pPr>
            <a:r>
              <a:rPr lang="en-US" altLang="en-US" smtClean="0">
                <a:solidFill>
                  <a:schemeClr val="tx2">
                    <a:tint val="100000"/>
                    <a:shade val="90000"/>
                    <a:satMod val="250000"/>
                    <a:alpha val="100000"/>
                  </a:schemeClr>
                </a:solidFill>
              </a:rPr>
              <a:t>Continental Drift Hypothesis</a:t>
            </a:r>
          </a:p>
        </p:txBody>
      </p:sp>
      <p:pic>
        <p:nvPicPr>
          <p:cNvPr id="15363" name="Picture 4" descr="wegene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2273300" y="1981200"/>
            <a:ext cx="3303588" cy="4648200"/>
          </a:xfrm>
          <a:ln w="57150">
            <a:solidFill>
              <a:schemeClr val="tx1"/>
            </a:solidFill>
            <a:miter lim="800000"/>
            <a:headEnd/>
            <a:tailEnd/>
          </a:ln>
        </p:spPr>
      </p:pic>
      <p:sp>
        <p:nvSpPr>
          <p:cNvPr id="15364" name="Rectangle 2"/>
          <p:cNvSpPr>
            <a:spLocks noGrp="1" noChangeArrowheads="1"/>
          </p:cNvSpPr>
          <p:nvPr>
            <p:ph type="body" sz="half" idx="2"/>
          </p:nvPr>
        </p:nvSpPr>
        <p:spPr>
          <a:xfrm>
            <a:off x="6019800" y="1981200"/>
            <a:ext cx="4267200" cy="4572000"/>
          </a:xfrm>
          <a:solidFill>
            <a:srgbClr val="FFCF9F"/>
          </a:solidFill>
          <a:ln w="57150">
            <a:solidFill>
              <a:schemeClr val="tx1"/>
            </a:solidFill>
            <a:miter lim="800000"/>
            <a:headEnd/>
            <a:tailEnd/>
          </a:ln>
        </p:spPr>
        <p:txBody>
          <a:bodyPr/>
          <a:lstStyle/>
          <a:p>
            <a:r>
              <a:rPr lang="en-US" altLang="en-US" sz="2800"/>
              <a:t>Alfred Wegener proposed the hypothesis of continental drift  in 1911</a:t>
            </a:r>
          </a:p>
          <a:p>
            <a:r>
              <a:rPr lang="en-US" altLang="en-US" sz="2800"/>
              <a:t>He gathered information from many different sources and used it as evidence for his hypothesis</a:t>
            </a:r>
          </a:p>
        </p:txBody>
      </p:sp>
    </p:spTree>
    <p:extLst>
      <p:ext uri="{BB962C8B-B14F-4D97-AF65-F5344CB8AC3E}">
        <p14:creationId xmlns:p14="http://schemas.microsoft.com/office/powerpoint/2010/main" val="3794219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solidFill>
            <a:srgbClr val="FFC000"/>
          </a:solidFill>
        </p:spPr>
        <p:txBody>
          <a:bodyPr/>
          <a:lstStyle/>
          <a:p>
            <a:r>
              <a:rPr lang="en-US" dirty="0" smtClean="0"/>
              <a:t>Compositionally distinct layers</a:t>
            </a:r>
            <a:endParaRPr lang="en-US" dirty="0"/>
          </a:p>
        </p:txBody>
      </p:sp>
      <p:sp>
        <p:nvSpPr>
          <p:cNvPr id="7" name="Text Placeholder 6"/>
          <p:cNvSpPr>
            <a:spLocks noGrp="1"/>
          </p:cNvSpPr>
          <p:nvPr>
            <p:ph type="body" sz="half" idx="3"/>
          </p:nvPr>
        </p:nvSpPr>
        <p:spPr>
          <a:solidFill>
            <a:srgbClr val="FFC000"/>
          </a:solidFill>
        </p:spPr>
        <p:txBody>
          <a:bodyPr/>
          <a:lstStyle/>
          <a:p>
            <a:r>
              <a:rPr lang="en-US" dirty="0" smtClean="0"/>
              <a:t>Physically distinct layers</a:t>
            </a:r>
            <a:endParaRPr lang="en-US" dirty="0"/>
          </a:p>
        </p:txBody>
      </p:sp>
      <p:sp>
        <p:nvSpPr>
          <p:cNvPr id="2" name="Title 1"/>
          <p:cNvSpPr>
            <a:spLocks noGrp="1"/>
          </p:cNvSpPr>
          <p:nvPr>
            <p:ph type="title"/>
          </p:nvPr>
        </p:nvSpPr>
        <p:spPr/>
        <p:txBody>
          <a:bodyPr/>
          <a:lstStyle/>
          <a:p>
            <a:r>
              <a:rPr lang="en-US" dirty="0" smtClean="0"/>
              <a:t>Segregation of elements: gravitational force</a:t>
            </a:r>
            <a:endParaRPr lang="en-US" dirty="0"/>
          </a:p>
        </p:txBody>
      </p:sp>
      <p:pic>
        <p:nvPicPr>
          <p:cNvPr id="2050" name="Picture 2"/>
          <p:cNvPicPr>
            <a:picLocks noGrp="1" noChangeAspect="1" noChangeArrowheads="1"/>
          </p:cNvPicPr>
          <p:nvPr>
            <p:ph sz="quarter" idx="2"/>
          </p:nvPr>
        </p:nvPicPr>
        <p:blipFill>
          <a:blip r:embed="rId2" cstate="print"/>
          <a:srcRect/>
          <a:stretch>
            <a:fillRect/>
          </a:stretch>
        </p:blipFill>
        <p:spPr bwMode="auto">
          <a:xfrm>
            <a:off x="1905000" y="2819400"/>
            <a:ext cx="3936544" cy="2761456"/>
          </a:xfrm>
          <a:prstGeom prst="rect">
            <a:avLst/>
          </a:prstGeom>
          <a:noFill/>
          <a:ln w="9525">
            <a:noFill/>
            <a:miter lim="800000"/>
            <a:headEnd/>
            <a:tailEnd/>
          </a:ln>
        </p:spPr>
      </p:pic>
      <p:pic>
        <p:nvPicPr>
          <p:cNvPr id="2051" name="Picture 3"/>
          <p:cNvPicPr>
            <a:picLocks noGrp="1" noChangeAspect="1" noChangeArrowheads="1"/>
          </p:cNvPicPr>
          <p:nvPr>
            <p:ph sz="quarter" idx="4"/>
          </p:nvPr>
        </p:nvPicPr>
        <p:blipFill>
          <a:blip r:embed="rId3" cstate="print"/>
          <a:srcRect/>
          <a:stretch>
            <a:fillRect/>
          </a:stretch>
        </p:blipFill>
        <p:spPr bwMode="auto">
          <a:xfrm>
            <a:off x="6061845" y="1433601"/>
            <a:ext cx="5871780" cy="4014162"/>
          </a:xfrm>
          <a:prstGeom prst="rect">
            <a:avLst/>
          </a:prstGeom>
          <a:noFill/>
          <a:ln w="9525">
            <a:noFill/>
            <a:miter lim="800000"/>
            <a:headEnd/>
            <a:tailEnd/>
          </a:ln>
        </p:spPr>
      </p:pic>
      <p:sp>
        <p:nvSpPr>
          <p:cNvPr id="8" name="TextBox 7"/>
          <p:cNvSpPr txBox="1"/>
          <p:nvPr/>
        </p:nvSpPr>
        <p:spPr>
          <a:xfrm>
            <a:off x="6705600" y="5334000"/>
            <a:ext cx="3352800" cy="923330"/>
          </a:xfrm>
          <a:prstGeom prst="rect">
            <a:avLst/>
          </a:prstGeom>
          <a:noFill/>
        </p:spPr>
        <p:txBody>
          <a:bodyPr wrap="square" rtlCol="0">
            <a:spAutoFit/>
          </a:bodyPr>
          <a:lstStyle/>
          <a:p>
            <a:r>
              <a:rPr lang="en-US" dirty="0">
                <a:solidFill>
                  <a:prstClr val="black"/>
                </a:solidFill>
              </a:rPr>
              <a:t>Remember: the liquid outer core with the Earth’s rotation produces the magnetic field.</a:t>
            </a:r>
          </a:p>
        </p:txBody>
      </p:sp>
    </p:spTree>
    <p:extLst>
      <p:ext uri="{BB962C8B-B14F-4D97-AF65-F5344CB8AC3E}">
        <p14:creationId xmlns:p14="http://schemas.microsoft.com/office/powerpoint/2010/main" val="3987497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Grp="1" noChangeArrowheads="1"/>
          </p:cNvSpPr>
          <p:nvPr>
            <p:ph type="title"/>
          </p:nvPr>
        </p:nvSpPr>
        <p:spPr>
          <a:xfrm>
            <a:off x="1981200" y="253536"/>
            <a:ext cx="8229600" cy="1143000"/>
          </a:xfrm>
          <a:solidFill>
            <a:srgbClr val="BDCEE1"/>
          </a:solidFill>
          <a:ln w="57150">
            <a:solidFill>
              <a:schemeClr val="tx1"/>
            </a:solidFill>
            <a:miter lim="800000"/>
            <a:headEnd/>
            <a:tailEnd/>
          </a:ln>
        </p:spPr>
        <p:txBody>
          <a:bodyPr/>
          <a:lstStyle/>
          <a:p>
            <a:pPr marL="54864" fontAlgn="auto">
              <a:spcAft>
                <a:spcPts val="0"/>
              </a:spcAft>
              <a:defRPr/>
            </a:pPr>
            <a:r>
              <a:rPr lang="en-US" altLang="en-US" smtClean="0">
                <a:solidFill>
                  <a:schemeClr val="tx2">
                    <a:tint val="100000"/>
                    <a:shade val="90000"/>
                    <a:satMod val="250000"/>
                    <a:alpha val="100000"/>
                  </a:schemeClr>
                </a:solidFill>
              </a:rPr>
              <a:t>Continental Drift Hypothesis</a:t>
            </a:r>
          </a:p>
        </p:txBody>
      </p:sp>
      <p:sp>
        <p:nvSpPr>
          <p:cNvPr id="16387" name="Rectangle 3"/>
          <p:cNvSpPr>
            <a:spLocks noGrp="1" noChangeArrowheads="1"/>
          </p:cNvSpPr>
          <p:nvPr>
            <p:ph idx="1"/>
          </p:nvPr>
        </p:nvSpPr>
        <p:spPr>
          <a:xfrm>
            <a:off x="1981200" y="1600200"/>
            <a:ext cx="5257800" cy="2438400"/>
          </a:xfrm>
          <a:solidFill>
            <a:srgbClr val="CCFFFF"/>
          </a:solidFill>
          <a:ln w="19050">
            <a:solidFill>
              <a:schemeClr val="tx1"/>
            </a:solidFill>
            <a:miter lim="800000"/>
            <a:headEnd/>
            <a:tailEnd/>
          </a:ln>
        </p:spPr>
        <p:txBody>
          <a:bodyPr/>
          <a:lstStyle/>
          <a:p>
            <a:r>
              <a:rPr lang="en-US" altLang="en-US" dirty="0" smtClean="0">
                <a:solidFill>
                  <a:srgbClr val="FF0000"/>
                </a:solidFill>
              </a:rPr>
              <a:t>Fit of the continents</a:t>
            </a:r>
          </a:p>
          <a:p>
            <a:r>
              <a:rPr lang="en-US" altLang="en-US" dirty="0" smtClean="0">
                <a:solidFill>
                  <a:srgbClr val="FF0000"/>
                </a:solidFill>
              </a:rPr>
              <a:t>Fossil evidence</a:t>
            </a:r>
          </a:p>
          <a:p>
            <a:r>
              <a:rPr lang="en-US" altLang="en-US" dirty="0" smtClean="0">
                <a:solidFill>
                  <a:srgbClr val="FF0000"/>
                </a:solidFill>
              </a:rPr>
              <a:t>Ancient mountain ranges</a:t>
            </a:r>
          </a:p>
          <a:p>
            <a:r>
              <a:rPr lang="en-US" altLang="en-US" dirty="0" smtClean="0">
                <a:solidFill>
                  <a:srgbClr val="FF0000"/>
                </a:solidFill>
              </a:rPr>
              <a:t>Past climate evidence</a:t>
            </a:r>
          </a:p>
        </p:txBody>
      </p:sp>
      <p:pic>
        <p:nvPicPr>
          <p:cNvPr id="16388" name="Picture 6" descr="250px-Pangaea_contin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600200"/>
            <a:ext cx="29146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8" descr="image1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175125"/>
            <a:ext cx="3048000"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Line 9"/>
          <p:cNvSpPr>
            <a:spLocks noChangeShapeType="1"/>
          </p:cNvSpPr>
          <p:nvPr/>
        </p:nvSpPr>
        <p:spPr bwMode="auto">
          <a:xfrm>
            <a:off x="7010400" y="3124200"/>
            <a:ext cx="12954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391" name="Text Box 10"/>
          <p:cNvSpPr txBox="1">
            <a:spLocks noChangeArrowheads="1"/>
          </p:cNvSpPr>
          <p:nvPr/>
        </p:nvSpPr>
        <p:spPr bwMode="auto">
          <a:xfrm>
            <a:off x="4800600" y="6248400"/>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b="1"/>
              <a:t>Glaciers formed at the south pole</a:t>
            </a:r>
          </a:p>
        </p:txBody>
      </p:sp>
      <p:sp>
        <p:nvSpPr>
          <p:cNvPr id="16392" name="Line 11"/>
          <p:cNvSpPr>
            <a:spLocks noChangeShapeType="1"/>
          </p:cNvSpPr>
          <p:nvPr/>
        </p:nvSpPr>
        <p:spPr bwMode="auto">
          <a:xfrm flipH="1" flipV="1">
            <a:off x="3962400" y="6324600"/>
            <a:ext cx="914400" cy="76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393" name="Text Box 12"/>
          <p:cNvSpPr txBox="1">
            <a:spLocks noChangeArrowheads="1"/>
          </p:cNvSpPr>
          <p:nvPr/>
        </p:nvSpPr>
        <p:spPr bwMode="auto">
          <a:xfrm>
            <a:off x="4953000" y="5105400"/>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b="1"/>
              <a:t>Swamps formed in tropical regions</a:t>
            </a:r>
          </a:p>
        </p:txBody>
      </p:sp>
      <p:sp>
        <p:nvSpPr>
          <p:cNvPr id="16394" name="Line 13"/>
          <p:cNvSpPr>
            <a:spLocks noChangeShapeType="1"/>
          </p:cNvSpPr>
          <p:nvPr/>
        </p:nvSpPr>
        <p:spPr bwMode="auto">
          <a:xfrm flipH="1">
            <a:off x="3505200" y="5334000"/>
            <a:ext cx="1524000" cy="457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Tree>
    <p:extLst>
      <p:ext uri="{BB962C8B-B14F-4D97-AF65-F5344CB8AC3E}">
        <p14:creationId xmlns:p14="http://schemas.microsoft.com/office/powerpoint/2010/main" val="26111118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1828800" y="381000"/>
            <a:ext cx="2895600" cy="5791200"/>
          </a:xfrm>
          <a:solidFill>
            <a:srgbClr val="CCFFFF"/>
          </a:solidFill>
          <a:ln w="19050">
            <a:solidFill>
              <a:schemeClr val="tx1"/>
            </a:solidFill>
            <a:miter lim="800000"/>
            <a:headEnd/>
            <a:tailEnd/>
          </a:ln>
        </p:spPr>
        <p:txBody>
          <a:bodyPr/>
          <a:lstStyle/>
          <a:p>
            <a:r>
              <a:rPr lang="en-US" altLang="en-US" sz="2800">
                <a:solidFill>
                  <a:srgbClr val="FF0000"/>
                </a:solidFill>
              </a:rPr>
              <a:t>The </a:t>
            </a:r>
            <a:r>
              <a:rPr lang="en-US" altLang="en-US" sz="2800">
                <a:solidFill>
                  <a:srgbClr val="FF0000"/>
                </a:solidFill>
                <a:hlinkClick r:id="rId2"/>
              </a:rPr>
              <a:t>continental</a:t>
            </a:r>
            <a:r>
              <a:rPr lang="en-US" altLang="en-US" sz="2800">
                <a:solidFill>
                  <a:srgbClr val="FF0000"/>
                </a:solidFill>
              </a:rPr>
              <a:t> drift hypothesis proposes that the continents were assembled to form the super continent Pangaea.</a:t>
            </a:r>
          </a:p>
          <a:p>
            <a:r>
              <a:rPr lang="en-US" altLang="en-US" sz="2800">
                <a:solidFill>
                  <a:srgbClr val="FF0000"/>
                </a:solidFill>
                <a:hlinkClick r:id="rId3"/>
              </a:rPr>
              <a:t>Moved </a:t>
            </a:r>
            <a:r>
              <a:rPr lang="en-US" altLang="en-US" sz="2800">
                <a:solidFill>
                  <a:srgbClr val="FF0000"/>
                </a:solidFill>
              </a:rPr>
              <a:t>through time</a:t>
            </a:r>
          </a:p>
        </p:txBody>
      </p:sp>
      <p:pic>
        <p:nvPicPr>
          <p:cNvPr id="17411" name="Picture 5" descr="pangea 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23850"/>
            <a:ext cx="5238750" cy="653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5"/>
          <p:cNvSpPr txBox="1">
            <a:spLocks noChangeArrowheads="1"/>
          </p:cNvSpPr>
          <p:nvPr/>
        </p:nvSpPr>
        <p:spPr bwMode="auto">
          <a:xfrm>
            <a:off x="2590800" y="6477001"/>
            <a:ext cx="114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t>3:20</a:t>
            </a:r>
          </a:p>
        </p:txBody>
      </p:sp>
    </p:spTree>
    <p:extLst>
      <p:ext uri="{BB962C8B-B14F-4D97-AF65-F5344CB8AC3E}">
        <p14:creationId xmlns:p14="http://schemas.microsoft.com/office/powerpoint/2010/main" val="1385937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a:solidFill>
            <a:srgbClr val="BDCEE1"/>
          </a:solidFill>
          <a:ln w="57150">
            <a:solidFill>
              <a:schemeClr val="tx1"/>
            </a:solidFill>
            <a:miter lim="800000"/>
            <a:headEnd/>
            <a:tailEnd/>
          </a:ln>
        </p:spPr>
        <p:txBody>
          <a:bodyPr/>
          <a:lstStyle/>
          <a:p>
            <a:pPr marL="54864" fontAlgn="auto">
              <a:spcAft>
                <a:spcPts val="0"/>
              </a:spcAft>
              <a:defRPr/>
            </a:pPr>
            <a:r>
              <a:rPr lang="en-US" altLang="en-US" smtClean="0">
                <a:solidFill>
                  <a:schemeClr val="tx2">
                    <a:tint val="100000"/>
                    <a:shade val="90000"/>
                    <a:satMod val="250000"/>
                    <a:alpha val="100000"/>
                  </a:schemeClr>
                </a:solidFill>
              </a:rPr>
              <a:t>Fit of Continents</a:t>
            </a:r>
          </a:p>
        </p:txBody>
      </p:sp>
      <p:pic>
        <p:nvPicPr>
          <p:cNvPr id="18435" name="Picture 4" descr="avant"/>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981201" y="1981200"/>
            <a:ext cx="3300413" cy="4114800"/>
          </a:xfrm>
        </p:spPr>
      </p:pic>
      <p:sp>
        <p:nvSpPr>
          <p:cNvPr id="18436" name="Rectangle 2"/>
          <p:cNvSpPr>
            <a:spLocks noGrp="1" noChangeArrowheads="1"/>
          </p:cNvSpPr>
          <p:nvPr>
            <p:ph type="body" sz="half" idx="2"/>
          </p:nvPr>
        </p:nvSpPr>
        <p:spPr>
          <a:xfrm>
            <a:off x="5638800" y="1600200"/>
            <a:ext cx="4495800" cy="4876800"/>
          </a:xfrm>
          <a:solidFill>
            <a:srgbClr val="FFCF9F"/>
          </a:solidFill>
          <a:ln w="57150">
            <a:solidFill>
              <a:schemeClr val="tx1"/>
            </a:solidFill>
            <a:miter lim="800000"/>
            <a:headEnd/>
            <a:tailEnd/>
          </a:ln>
        </p:spPr>
        <p:txBody>
          <a:bodyPr/>
          <a:lstStyle/>
          <a:p>
            <a:r>
              <a:rPr lang="en-US" altLang="en-US" sz="2800">
                <a:solidFill>
                  <a:srgbClr val="FF0000"/>
                </a:solidFill>
              </a:rPr>
              <a:t>Antonio Snider-Pelligrini (1858), a geographer cut out a map of Africa and South America suggesting they were connected at one time</a:t>
            </a:r>
          </a:p>
          <a:p>
            <a:r>
              <a:rPr lang="en-US" altLang="en-US" sz="2800">
                <a:solidFill>
                  <a:srgbClr val="FF0000"/>
                </a:solidFill>
              </a:rPr>
              <a:t>Other physical evidence </a:t>
            </a:r>
            <a:r>
              <a:rPr lang="en-US" altLang="en-US" sz="2800" b="1">
                <a:solidFill>
                  <a:srgbClr val="FF0000"/>
                </a:solidFill>
              </a:rPr>
              <a:t>based on observation</a:t>
            </a:r>
            <a:r>
              <a:rPr lang="en-US" altLang="en-US" sz="2800">
                <a:solidFill>
                  <a:srgbClr val="FF0000"/>
                </a:solidFill>
              </a:rPr>
              <a:t> was used by Wegener </a:t>
            </a:r>
          </a:p>
        </p:txBody>
      </p:sp>
    </p:spTree>
    <p:extLst>
      <p:ext uri="{BB962C8B-B14F-4D97-AF65-F5344CB8AC3E}">
        <p14:creationId xmlns:p14="http://schemas.microsoft.com/office/powerpoint/2010/main" val="2020388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981200" y="253536"/>
            <a:ext cx="8229600" cy="1143000"/>
          </a:xfrm>
          <a:solidFill>
            <a:schemeClr val="bg2"/>
          </a:solidFill>
          <a:ln w="38100">
            <a:solidFill>
              <a:schemeClr val="tx1"/>
            </a:solidFill>
            <a:miter lim="800000"/>
            <a:headEnd/>
            <a:tailEnd/>
          </a:ln>
        </p:spPr>
        <p:txBody>
          <a:bodyPr/>
          <a:lstStyle/>
          <a:p>
            <a:pPr marL="54864" fontAlgn="auto">
              <a:spcAft>
                <a:spcPts val="0"/>
              </a:spcAft>
              <a:defRPr/>
            </a:pPr>
            <a:r>
              <a:rPr lang="en-US" altLang="en-US" smtClean="0">
                <a:solidFill>
                  <a:schemeClr val="bg1"/>
                </a:solidFill>
              </a:rPr>
              <a:t>Fossil Evidence</a:t>
            </a:r>
          </a:p>
        </p:txBody>
      </p:sp>
      <p:sp>
        <p:nvSpPr>
          <p:cNvPr id="19459" name="Rectangle 3"/>
          <p:cNvSpPr>
            <a:spLocks noGrp="1" noChangeArrowheads="1"/>
          </p:cNvSpPr>
          <p:nvPr>
            <p:ph idx="1"/>
          </p:nvPr>
        </p:nvSpPr>
        <p:spPr>
          <a:xfrm>
            <a:off x="1905000" y="4953000"/>
            <a:ext cx="8229600" cy="1676400"/>
          </a:xfrm>
          <a:solidFill>
            <a:schemeClr val="accent1"/>
          </a:solidFill>
          <a:ln w="19050">
            <a:solidFill>
              <a:schemeClr val="tx1"/>
            </a:solidFill>
            <a:miter lim="800000"/>
            <a:headEnd/>
            <a:tailEnd/>
          </a:ln>
        </p:spPr>
        <p:txBody>
          <a:bodyPr/>
          <a:lstStyle/>
          <a:p>
            <a:r>
              <a:rPr lang="en-US" altLang="en-US" sz="2800"/>
              <a:t>Similar terrestrial species were found on many continents now separated by oceans.</a:t>
            </a:r>
          </a:p>
          <a:p>
            <a:r>
              <a:rPr lang="en-US" altLang="en-US" sz="2800"/>
              <a:t>Information collected by paleontologists</a:t>
            </a:r>
          </a:p>
        </p:txBody>
      </p:sp>
      <p:pic>
        <p:nvPicPr>
          <p:cNvPr id="19460" name="Picture 5" descr="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524001"/>
            <a:ext cx="447675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8412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81200" y="253536"/>
            <a:ext cx="8229600" cy="1143000"/>
          </a:xfrm>
          <a:solidFill>
            <a:schemeClr val="bg2"/>
          </a:solidFill>
          <a:ln w="19050">
            <a:solidFill>
              <a:schemeClr val="tx1"/>
            </a:solidFill>
            <a:miter lim="800000"/>
            <a:headEnd/>
            <a:tailEnd/>
          </a:ln>
        </p:spPr>
        <p:txBody>
          <a:bodyPr/>
          <a:lstStyle/>
          <a:p>
            <a:pPr marL="54864" fontAlgn="auto">
              <a:spcAft>
                <a:spcPts val="0"/>
              </a:spcAft>
              <a:defRPr/>
            </a:pPr>
            <a:r>
              <a:rPr lang="en-US" altLang="en-US" smtClean="0">
                <a:solidFill>
                  <a:schemeClr val="bg1"/>
                </a:solidFill>
              </a:rPr>
              <a:t>Ancient Mountain Ranges</a:t>
            </a:r>
          </a:p>
        </p:txBody>
      </p:sp>
      <p:pic>
        <p:nvPicPr>
          <p:cNvPr id="2048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447800"/>
            <a:ext cx="4572000" cy="3182938"/>
          </a:xfrm>
          <a:noFill/>
        </p:spPr>
      </p:pic>
      <p:pic>
        <p:nvPicPr>
          <p:cNvPr id="2048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0264" y="1371601"/>
            <a:ext cx="4757737"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6"/>
          <p:cNvSpPr txBox="1">
            <a:spLocks noChangeArrowheads="1"/>
          </p:cNvSpPr>
          <p:nvPr/>
        </p:nvSpPr>
        <p:spPr bwMode="auto">
          <a:xfrm>
            <a:off x="2133600" y="5105400"/>
            <a:ext cx="8001000" cy="1206500"/>
          </a:xfrm>
          <a:prstGeom prst="rect">
            <a:avLst/>
          </a:prstGeom>
          <a:solidFill>
            <a:srgbClr val="CCFFFF"/>
          </a:solidFill>
          <a:ln w="19050">
            <a:solidFill>
              <a:schemeClr val="tx1"/>
            </a:solidFill>
            <a:miter lim="800000"/>
            <a:headEnd/>
            <a:tailEnd/>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dirty="0">
                <a:solidFill>
                  <a:srgbClr val="FF0000"/>
                </a:solidFill>
              </a:rPr>
              <a:t>The same sequence of rocks is found in North America, Great Brittan, and Norway. The pattern does not make sense with the continents in their current configuration.</a:t>
            </a:r>
          </a:p>
        </p:txBody>
      </p:sp>
    </p:spTree>
    <p:extLst>
      <p:ext uri="{BB962C8B-B14F-4D97-AF65-F5344CB8AC3E}">
        <p14:creationId xmlns:p14="http://schemas.microsoft.com/office/powerpoint/2010/main" val="115009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1230350" y="581025"/>
            <a:ext cx="10058400" cy="914400"/>
          </a:xfrm>
          <a:solidFill>
            <a:srgbClr val="CCCCFF"/>
          </a:solidFill>
          <a:ln w="28575">
            <a:solidFill>
              <a:schemeClr val="tx1"/>
            </a:solidFill>
            <a:miter lim="800000"/>
            <a:headEnd/>
            <a:tailEnd/>
          </a:ln>
        </p:spPr>
        <p:txBody>
          <a:bodyPr/>
          <a:lstStyle/>
          <a:p>
            <a:pPr marL="54864" fontAlgn="auto">
              <a:spcAft>
                <a:spcPts val="0"/>
              </a:spcAft>
              <a:defRPr/>
            </a:pPr>
            <a:r>
              <a:rPr lang="en-US" altLang="en-US" smtClean="0">
                <a:solidFill>
                  <a:schemeClr val="tx2">
                    <a:tint val="100000"/>
                    <a:shade val="90000"/>
                    <a:satMod val="250000"/>
                    <a:alpha val="100000"/>
                  </a:schemeClr>
                </a:solidFill>
              </a:rPr>
              <a:t>The Appalachian Mountains</a:t>
            </a:r>
          </a:p>
        </p:txBody>
      </p:sp>
      <p:pic>
        <p:nvPicPr>
          <p:cNvPr id="21507" name="Picture 6" descr="image1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1" y="1676400"/>
            <a:ext cx="5857875"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8" descr="image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4038601"/>
            <a:ext cx="27527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9"/>
          <p:cNvSpPr txBox="1">
            <a:spLocks noChangeArrowheads="1"/>
          </p:cNvSpPr>
          <p:nvPr/>
        </p:nvSpPr>
        <p:spPr bwMode="auto">
          <a:xfrm>
            <a:off x="2057400" y="5867401"/>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2000" b="1"/>
              <a:t>Swamps</a:t>
            </a:r>
          </a:p>
        </p:txBody>
      </p:sp>
      <p:pic>
        <p:nvPicPr>
          <p:cNvPr id="21510" name="Picture 11" descr="image1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600201"/>
            <a:ext cx="2514600"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 Box 12"/>
          <p:cNvSpPr txBox="1">
            <a:spLocks noChangeArrowheads="1"/>
          </p:cNvSpPr>
          <p:nvPr/>
        </p:nvSpPr>
        <p:spPr bwMode="auto">
          <a:xfrm>
            <a:off x="5181600" y="6172201"/>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2000" b="1"/>
              <a:t>300 million years ago</a:t>
            </a:r>
          </a:p>
        </p:txBody>
      </p:sp>
    </p:spTree>
    <p:extLst>
      <p:ext uri="{BB962C8B-B14F-4D97-AF65-F5344CB8AC3E}">
        <p14:creationId xmlns:p14="http://schemas.microsoft.com/office/powerpoint/2010/main" val="24934731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943600" y="228600"/>
            <a:ext cx="4267200" cy="1371600"/>
          </a:xfrm>
          <a:solidFill>
            <a:schemeClr val="bg2"/>
          </a:solidFill>
          <a:ln w="28575">
            <a:solidFill>
              <a:schemeClr val="tx1"/>
            </a:solidFill>
            <a:miter lim="800000"/>
            <a:headEnd/>
            <a:tailEnd/>
          </a:ln>
        </p:spPr>
        <p:txBody>
          <a:bodyPr/>
          <a:lstStyle/>
          <a:p>
            <a:pPr marL="54864" fontAlgn="auto">
              <a:spcAft>
                <a:spcPts val="0"/>
              </a:spcAft>
              <a:defRPr/>
            </a:pPr>
            <a:r>
              <a:rPr lang="en-US" altLang="en-US" sz="4000">
                <a:solidFill>
                  <a:schemeClr val="bg1"/>
                </a:solidFill>
              </a:rPr>
              <a:t>Evidence of Ancient Glaciers</a:t>
            </a:r>
          </a:p>
        </p:txBody>
      </p:sp>
      <p:pic>
        <p:nvPicPr>
          <p:cNvPr id="22531"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0" y="685801"/>
            <a:ext cx="3454400" cy="3521075"/>
          </a:xfrm>
          <a:noFill/>
        </p:spPr>
      </p:pic>
      <p:pic>
        <p:nvPicPr>
          <p:cNvPr id="22532" name="Picture 5" descr="Scratches from a glac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752600"/>
            <a:ext cx="335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7"/>
          <p:cNvSpPr txBox="1">
            <a:spLocks noChangeArrowheads="1"/>
          </p:cNvSpPr>
          <p:nvPr/>
        </p:nvSpPr>
        <p:spPr bwMode="auto">
          <a:xfrm>
            <a:off x="2057400" y="4419601"/>
            <a:ext cx="8077200" cy="1933575"/>
          </a:xfrm>
          <a:prstGeom prst="rect">
            <a:avLst/>
          </a:prstGeom>
          <a:solidFill>
            <a:srgbClr val="CCFFFF"/>
          </a:solidFill>
          <a:ln w="12700">
            <a:solidFill>
              <a:schemeClr val="tx1"/>
            </a:solidFill>
            <a:miter lim="800000"/>
            <a:headEnd/>
            <a:tailEnd/>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Char char="•"/>
            </a:pPr>
            <a:r>
              <a:rPr lang="en-US" altLang="en-US" sz="2000" dirty="0">
                <a:solidFill>
                  <a:srgbClr val="FF0000"/>
                </a:solidFill>
              </a:rPr>
              <a:t>Glaciers carve the rock as they move. </a:t>
            </a:r>
          </a:p>
          <a:p>
            <a:pPr eaLnBrk="1" hangingPunct="1">
              <a:spcBef>
                <a:spcPct val="50000"/>
              </a:spcBef>
              <a:buFontTx/>
              <a:buChar char="•"/>
            </a:pPr>
            <a:r>
              <a:rPr lang="en-US" altLang="en-US" sz="2000" dirty="0">
                <a:solidFill>
                  <a:srgbClr val="FF0000"/>
                </a:solidFill>
              </a:rPr>
              <a:t>Scientists can determine the direction of movement (notice the direction of movement noted in South America)</a:t>
            </a:r>
          </a:p>
          <a:p>
            <a:pPr eaLnBrk="1" hangingPunct="1">
              <a:spcBef>
                <a:spcPct val="50000"/>
              </a:spcBef>
              <a:buFontTx/>
              <a:buChar char="•"/>
            </a:pPr>
            <a:r>
              <a:rPr lang="en-US" altLang="en-US" sz="2000" dirty="0">
                <a:solidFill>
                  <a:srgbClr val="FF0000"/>
                </a:solidFill>
              </a:rPr>
              <a:t>As South America sits today, the pattern would not make sense. (glaciers do not move from sea level to higher elevations)</a:t>
            </a:r>
          </a:p>
        </p:txBody>
      </p:sp>
      <p:sp>
        <p:nvSpPr>
          <p:cNvPr id="22534" name="Line 8"/>
          <p:cNvSpPr>
            <a:spLocks noChangeShapeType="1"/>
          </p:cNvSpPr>
          <p:nvPr/>
        </p:nvSpPr>
        <p:spPr bwMode="auto">
          <a:xfrm flipV="1">
            <a:off x="5334000" y="3733800"/>
            <a:ext cx="1676400" cy="685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2535" name="Line 10"/>
          <p:cNvSpPr>
            <a:spLocks noChangeShapeType="1"/>
          </p:cNvSpPr>
          <p:nvPr/>
        </p:nvSpPr>
        <p:spPr bwMode="auto">
          <a:xfrm flipV="1">
            <a:off x="1828800" y="2057400"/>
            <a:ext cx="762000" cy="3810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Tree>
    <p:extLst>
      <p:ext uri="{BB962C8B-B14F-4D97-AF65-F5344CB8AC3E}">
        <p14:creationId xmlns:p14="http://schemas.microsoft.com/office/powerpoint/2010/main" val="25712080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81200" y="253536"/>
            <a:ext cx="8229600" cy="1143000"/>
          </a:xfrm>
          <a:solidFill>
            <a:srgbClr val="C0C0C0"/>
          </a:solidFill>
          <a:ln w="19050">
            <a:solidFill>
              <a:schemeClr val="tx1"/>
            </a:solidFill>
            <a:miter lim="800000"/>
            <a:headEnd/>
            <a:tailEnd/>
          </a:ln>
        </p:spPr>
        <p:txBody>
          <a:bodyPr>
            <a:normAutofit fontScale="90000"/>
          </a:bodyPr>
          <a:lstStyle/>
          <a:p>
            <a:pPr marL="54864" fontAlgn="auto">
              <a:spcAft>
                <a:spcPts val="0"/>
              </a:spcAft>
              <a:defRPr/>
            </a:pPr>
            <a:r>
              <a:rPr lang="en-US" altLang="en-US" sz="4000">
                <a:solidFill>
                  <a:schemeClr val="tx2">
                    <a:tint val="100000"/>
                    <a:shade val="90000"/>
                    <a:satMod val="250000"/>
                    <a:alpha val="100000"/>
                  </a:schemeClr>
                </a:solidFill>
              </a:rPr>
              <a:t>Lack of mechanism to explain continental movement.</a:t>
            </a:r>
          </a:p>
        </p:txBody>
      </p:sp>
      <p:sp>
        <p:nvSpPr>
          <p:cNvPr id="23555" name="Rectangle 3"/>
          <p:cNvSpPr>
            <a:spLocks noGrp="1" noChangeArrowheads="1"/>
          </p:cNvSpPr>
          <p:nvPr>
            <p:ph idx="1"/>
          </p:nvPr>
        </p:nvSpPr>
        <p:spPr>
          <a:xfrm>
            <a:off x="1905000" y="2362200"/>
            <a:ext cx="8229600" cy="3886200"/>
          </a:xfrm>
          <a:solidFill>
            <a:srgbClr val="CCFFFF"/>
          </a:solidFill>
          <a:ln w="28575">
            <a:solidFill>
              <a:schemeClr val="tx1"/>
            </a:solidFill>
            <a:miter lim="800000"/>
            <a:headEnd/>
            <a:tailEnd/>
          </a:ln>
        </p:spPr>
        <p:txBody>
          <a:bodyPr/>
          <a:lstStyle/>
          <a:p>
            <a:r>
              <a:rPr lang="en-US" altLang="en-US" sz="2800" dirty="0">
                <a:solidFill>
                  <a:srgbClr val="002060"/>
                </a:solidFill>
              </a:rPr>
              <a:t>Evidence implied that the continents were at one time assembled</a:t>
            </a:r>
          </a:p>
          <a:p>
            <a:r>
              <a:rPr lang="en-US" altLang="en-US" sz="2800" b="1" dirty="0">
                <a:solidFill>
                  <a:srgbClr val="002060"/>
                </a:solidFill>
              </a:rPr>
              <a:t>Wegener’s idea was not accepted by the scientific community because he could not explain </a:t>
            </a:r>
            <a:r>
              <a:rPr lang="en-US" altLang="en-US" sz="2800" b="1" u="sng" dirty="0">
                <a:solidFill>
                  <a:srgbClr val="002060"/>
                </a:solidFill>
              </a:rPr>
              <a:t>how</a:t>
            </a:r>
            <a:r>
              <a:rPr lang="en-US" altLang="en-US" sz="2800" b="1" dirty="0">
                <a:solidFill>
                  <a:srgbClr val="002060"/>
                </a:solidFill>
              </a:rPr>
              <a:t> the continents moved</a:t>
            </a:r>
          </a:p>
          <a:p>
            <a:r>
              <a:rPr lang="en-US" altLang="en-US" sz="2800" dirty="0">
                <a:solidFill>
                  <a:srgbClr val="002060"/>
                </a:solidFill>
              </a:rPr>
              <a:t>With advances in </a:t>
            </a:r>
            <a:r>
              <a:rPr lang="en-US" altLang="en-US" sz="2800" b="1" dirty="0">
                <a:solidFill>
                  <a:srgbClr val="002060"/>
                </a:solidFill>
              </a:rPr>
              <a:t>technology, </a:t>
            </a:r>
            <a:r>
              <a:rPr lang="en-US" altLang="en-US" sz="2800" dirty="0">
                <a:solidFill>
                  <a:srgbClr val="002060"/>
                </a:solidFill>
              </a:rPr>
              <a:t>new information was gathered in association with WWII</a:t>
            </a:r>
          </a:p>
        </p:txBody>
      </p:sp>
    </p:spTree>
    <p:extLst>
      <p:ext uri="{BB962C8B-B14F-4D97-AF65-F5344CB8AC3E}">
        <p14:creationId xmlns:p14="http://schemas.microsoft.com/office/powerpoint/2010/main" val="6115980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vert="horz" lIns="102870" tIns="51435" rIns="102870" bIns="51435" rtlCol="0" anchor="b">
            <a:noAutofit/>
          </a:bodyPr>
          <a:lstStyle/>
          <a:p>
            <a:pPr marL="54864" fontAlgn="auto">
              <a:spcAft>
                <a:spcPts val="0"/>
              </a:spcAft>
              <a:defRPr/>
            </a:pPr>
            <a:r>
              <a:rPr lang="en-US" altLang="en-US">
                <a:solidFill>
                  <a:schemeClr val="tx2">
                    <a:tint val="100000"/>
                    <a:shade val="90000"/>
                    <a:satMod val="250000"/>
                    <a:alpha val="100000"/>
                  </a:schemeClr>
                </a:solidFill>
              </a:rPr>
              <a:t>Continental Drift</a:t>
            </a:r>
          </a:p>
        </p:txBody>
      </p:sp>
      <p:pic>
        <p:nvPicPr>
          <p:cNvPr id="24579" name="Picture 5"/>
          <p:cNvPicPr>
            <a:picLocks noGrp="1" noChangeAspect="1" noChangeArrowheads="1"/>
          </p:cNvPicPr>
          <p:nvPr>
            <p:ph type="clipArt" sz="half" idx="1"/>
          </p:nvPr>
        </p:nvPicPr>
        <p:blipFill>
          <a:blip r:embed="rId2" cstate="email">
            <a:extLst>
              <a:ext uri="{28A0092B-C50C-407E-A947-70E740481C1C}">
                <a14:useLocalDpi xmlns:a14="http://schemas.microsoft.com/office/drawing/2010/main" val="0"/>
              </a:ext>
            </a:extLst>
          </a:blip>
          <a:srcRect/>
          <a:stretch>
            <a:fillRect/>
          </a:stretch>
        </p:blipFill>
        <p:spPr>
          <a:xfrm>
            <a:off x="280826" y="1708577"/>
            <a:ext cx="5275335" cy="4215705"/>
          </a:xfrm>
        </p:spPr>
      </p:pic>
      <p:sp>
        <p:nvSpPr>
          <p:cNvPr id="24580" name="Rectangle 4"/>
          <p:cNvSpPr>
            <a:spLocks noGrp="1" noChangeArrowheads="1"/>
          </p:cNvSpPr>
          <p:nvPr>
            <p:ph type="body" sz="half" idx="2"/>
          </p:nvPr>
        </p:nvSpPr>
        <p:spPr/>
        <p:txBody>
          <a:bodyPr vert="horz" lIns="102870" tIns="51435" rIns="102870" bIns="51435" rtlCol="0" anchor="ctr">
            <a:normAutofit/>
          </a:bodyPr>
          <a:lstStyle/>
          <a:p>
            <a:r>
              <a:rPr lang="en-US" altLang="en-US" sz="2400"/>
              <a:t>Alfred Wegener 1912</a:t>
            </a:r>
          </a:p>
          <a:p>
            <a:r>
              <a:rPr lang="en-US" altLang="en-US" sz="2400"/>
              <a:t>Pangaea (ALL EARTH)</a:t>
            </a:r>
          </a:p>
          <a:p>
            <a:r>
              <a:rPr lang="en-US" altLang="en-US" sz="2400"/>
              <a:t>Evidence:</a:t>
            </a:r>
          </a:p>
          <a:p>
            <a:pPr lvl="1"/>
            <a:r>
              <a:rPr lang="en-US" altLang="en-US" smtClean="0"/>
              <a:t>Continents FIT together like the pieces of a puzzle</a:t>
            </a:r>
          </a:p>
          <a:p>
            <a:pPr lvl="1"/>
            <a:r>
              <a:rPr lang="en-US" altLang="en-US" smtClean="0">
                <a:solidFill>
                  <a:schemeClr val="tx2"/>
                </a:solidFill>
              </a:rPr>
              <a:t>Fossils</a:t>
            </a:r>
            <a:endParaRPr lang="en-US" altLang="en-US" smtClean="0"/>
          </a:p>
          <a:p>
            <a:pPr lvl="1"/>
            <a:r>
              <a:rPr lang="en-US" altLang="en-US" smtClean="0"/>
              <a:t>Rocks and structures</a:t>
            </a:r>
          </a:p>
          <a:p>
            <a:pPr lvl="1"/>
            <a:r>
              <a:rPr lang="en-US" altLang="en-US" smtClean="0"/>
              <a:t>Paleoclimate</a:t>
            </a:r>
          </a:p>
        </p:txBody>
      </p:sp>
    </p:spTree>
    <p:extLst>
      <p:ext uri="{BB962C8B-B14F-4D97-AF65-F5344CB8AC3E}">
        <p14:creationId xmlns:p14="http://schemas.microsoft.com/office/powerpoint/2010/main" val="10313475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026"/>
          <p:cNvSpPr>
            <a:spLocks noGrp="1" noChangeArrowheads="1"/>
          </p:cNvSpPr>
          <p:nvPr>
            <p:ph type="title"/>
          </p:nvPr>
        </p:nvSpPr>
        <p:spPr/>
        <p:txBody>
          <a:bodyPr vert="horz" lIns="102870" tIns="51435" rIns="102870" bIns="51435" rtlCol="0" anchor="b">
            <a:noAutofit/>
          </a:bodyPr>
          <a:lstStyle/>
          <a:p>
            <a:pPr marL="54864" fontAlgn="auto">
              <a:spcAft>
                <a:spcPts val="0"/>
              </a:spcAft>
              <a:defRPr/>
            </a:pPr>
            <a:r>
              <a:rPr lang="en-US" altLang="en-US">
                <a:solidFill>
                  <a:schemeClr val="tx2">
                    <a:tint val="100000"/>
                    <a:shade val="90000"/>
                    <a:satMod val="250000"/>
                    <a:alpha val="100000"/>
                  </a:schemeClr>
                </a:solidFill>
              </a:rPr>
              <a:t>Continental Drift</a:t>
            </a:r>
          </a:p>
        </p:txBody>
      </p:sp>
      <p:pic>
        <p:nvPicPr>
          <p:cNvPr id="25603" name="Picture 1031" descr="WegenerSed"/>
          <p:cNvPicPr>
            <a:picLocks noGrp="1" noChangeAspect="1" noChangeArrowheads="1"/>
          </p:cNvPicPr>
          <p:nvPr>
            <p:ph type="clipArt" sz="half" idx="1"/>
          </p:nvPr>
        </p:nvPicPr>
        <p:blipFill>
          <a:blip r:embed="rId2" cstate="email">
            <a:extLst>
              <a:ext uri="{28A0092B-C50C-407E-A947-70E740481C1C}">
                <a14:useLocalDpi xmlns:a14="http://schemas.microsoft.com/office/drawing/2010/main" val="0"/>
              </a:ext>
            </a:extLst>
          </a:blip>
          <a:srcRect/>
          <a:stretch>
            <a:fillRect/>
          </a:stretch>
        </p:blipFill>
        <p:spPr>
          <a:xfrm>
            <a:off x="1524000" y="1628775"/>
            <a:ext cx="4972050" cy="4383088"/>
          </a:xfrm>
        </p:spPr>
      </p:pic>
      <p:sp>
        <p:nvSpPr>
          <p:cNvPr id="25604" name="Rectangle 1027"/>
          <p:cNvSpPr>
            <a:spLocks noGrp="1" noChangeArrowheads="1"/>
          </p:cNvSpPr>
          <p:nvPr>
            <p:ph type="body" sz="half" idx="2"/>
          </p:nvPr>
        </p:nvSpPr>
        <p:spPr/>
        <p:txBody>
          <a:bodyPr vert="horz" lIns="102870" tIns="51435" rIns="102870" bIns="51435" rtlCol="0" anchor="ctr">
            <a:normAutofit/>
          </a:bodyPr>
          <a:lstStyle/>
          <a:p>
            <a:r>
              <a:rPr lang="en-US" altLang="en-US" sz="2400"/>
              <a:t>Alfred Wegener 1912</a:t>
            </a:r>
          </a:p>
          <a:p>
            <a:r>
              <a:rPr lang="en-US" altLang="en-US" sz="2400"/>
              <a:t>Pangaea (ALL EARTH)</a:t>
            </a:r>
          </a:p>
          <a:p>
            <a:r>
              <a:rPr lang="en-US" altLang="en-US" sz="2400"/>
              <a:t>Evidence:</a:t>
            </a:r>
          </a:p>
          <a:p>
            <a:pPr lvl="1"/>
            <a:r>
              <a:rPr lang="en-US" altLang="en-US" smtClean="0"/>
              <a:t>Continents FIT together like the pieces of a puzzle</a:t>
            </a:r>
          </a:p>
          <a:p>
            <a:pPr lvl="1"/>
            <a:r>
              <a:rPr lang="en-US" altLang="en-US" smtClean="0"/>
              <a:t>Fossils</a:t>
            </a:r>
          </a:p>
          <a:p>
            <a:pPr lvl="1"/>
            <a:r>
              <a:rPr lang="en-US" altLang="en-US" smtClean="0"/>
              <a:t>Rocks and structures</a:t>
            </a:r>
            <a:endParaRPr lang="en-US" altLang="en-US" smtClean="0">
              <a:solidFill>
                <a:schemeClr val="tx2"/>
              </a:solidFill>
            </a:endParaRPr>
          </a:p>
          <a:p>
            <a:pPr lvl="1"/>
            <a:r>
              <a:rPr lang="en-US" altLang="en-US" smtClean="0">
                <a:solidFill>
                  <a:schemeClr val="tx2"/>
                </a:solidFill>
              </a:rPr>
              <a:t>Paleoclimate</a:t>
            </a:r>
            <a:endParaRPr lang="en-US" altLang="en-US" smtClean="0"/>
          </a:p>
        </p:txBody>
      </p:sp>
    </p:spTree>
    <p:extLst>
      <p:ext uri="{BB962C8B-B14F-4D97-AF65-F5344CB8AC3E}">
        <p14:creationId xmlns:p14="http://schemas.microsoft.com/office/powerpoint/2010/main" val="2691360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14601" y="2260600"/>
            <a:ext cx="7267575"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3"/>
          <p:cNvSpPr txBox="1">
            <a:spLocks noChangeArrowheads="1"/>
          </p:cNvSpPr>
          <p:nvPr/>
        </p:nvSpPr>
        <p:spPr bwMode="auto">
          <a:xfrm>
            <a:off x="1905000" y="365126"/>
            <a:ext cx="838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6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FontTx/>
              <a:buNone/>
            </a:pPr>
            <a:r>
              <a:rPr lang="en-US" altLang="en-US" sz="4000" b="1">
                <a:solidFill>
                  <a:srgbClr val="333399"/>
                </a:solidFill>
              </a:rPr>
              <a:t>Global Chemical Differentiation</a:t>
            </a:r>
            <a:endParaRPr lang="en-US" altLang="en-US" sz="2400" b="1">
              <a:solidFill>
                <a:srgbClr val="333399"/>
              </a:solidFill>
            </a:endParaRPr>
          </a:p>
        </p:txBody>
      </p:sp>
      <p:sp>
        <p:nvSpPr>
          <p:cNvPr id="56324" name="Text Box 2"/>
          <p:cNvSpPr txBox="1">
            <a:spLocks noChangeArrowheads="1"/>
          </p:cNvSpPr>
          <p:nvPr/>
        </p:nvSpPr>
        <p:spPr bwMode="auto">
          <a:xfrm>
            <a:off x="2286000" y="990601"/>
            <a:ext cx="8001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6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en-US" altLang="en-US" sz="2400" b="1">
                <a:solidFill>
                  <a:srgbClr val="333399"/>
                </a:solidFill>
              </a:rPr>
              <a:t>This global chemical differential was completed by about 4.3 billion years ago, and the Earth had developed a </a:t>
            </a:r>
            <a:r>
              <a:rPr lang="en-US" altLang="en-US" sz="2400" b="1">
                <a:solidFill>
                  <a:srgbClr val="ED181E"/>
                </a:solidFill>
              </a:rPr>
              <a:t>inner</a:t>
            </a:r>
            <a:r>
              <a:rPr lang="en-US" altLang="en-US" sz="2400" b="1">
                <a:solidFill>
                  <a:srgbClr val="333399"/>
                </a:solidFill>
              </a:rPr>
              <a:t> and </a:t>
            </a:r>
            <a:r>
              <a:rPr lang="en-US" altLang="en-US" sz="2400" b="1">
                <a:solidFill>
                  <a:srgbClr val="ED181E"/>
                </a:solidFill>
              </a:rPr>
              <a:t>outer core</a:t>
            </a:r>
            <a:r>
              <a:rPr lang="en-US" altLang="en-US" sz="2400" b="1">
                <a:solidFill>
                  <a:srgbClr val="333399"/>
                </a:solidFill>
              </a:rPr>
              <a:t>, a </a:t>
            </a:r>
            <a:r>
              <a:rPr lang="en-US" altLang="en-US" sz="2400" b="1">
                <a:solidFill>
                  <a:srgbClr val="ED181E"/>
                </a:solidFill>
              </a:rPr>
              <a:t>mantle</a:t>
            </a:r>
            <a:r>
              <a:rPr lang="en-US" altLang="en-US" sz="2400" b="1">
                <a:solidFill>
                  <a:srgbClr val="333399"/>
                </a:solidFill>
              </a:rPr>
              <a:t> and </a:t>
            </a:r>
            <a:r>
              <a:rPr lang="en-US" altLang="en-US" sz="2400" b="1">
                <a:solidFill>
                  <a:srgbClr val="ED181E"/>
                </a:solidFill>
              </a:rPr>
              <a:t>crust</a:t>
            </a:r>
          </a:p>
        </p:txBody>
      </p:sp>
    </p:spTree>
    <p:extLst>
      <p:ext uri="{BB962C8B-B14F-4D97-AF65-F5344CB8AC3E}">
        <p14:creationId xmlns:p14="http://schemas.microsoft.com/office/powerpoint/2010/main" val="18434056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81200" y="253536"/>
            <a:ext cx="8229600" cy="1143000"/>
          </a:xfrm>
        </p:spPr>
        <p:txBody>
          <a:bodyPr/>
          <a:lstStyle/>
          <a:p>
            <a:pPr marL="54864" fontAlgn="auto">
              <a:spcAft>
                <a:spcPts val="0"/>
              </a:spcAft>
              <a:defRPr/>
            </a:pPr>
            <a:r>
              <a:rPr lang="en-US" altLang="en-US">
                <a:solidFill>
                  <a:schemeClr val="tx2">
                    <a:tint val="100000"/>
                    <a:shade val="90000"/>
                    <a:satMod val="250000"/>
                    <a:alpha val="100000"/>
                  </a:schemeClr>
                </a:solidFill>
              </a:rPr>
              <a:t>Structure of the Earth</a:t>
            </a:r>
          </a:p>
        </p:txBody>
      </p:sp>
      <p:sp>
        <p:nvSpPr>
          <p:cNvPr id="26627" name="Rectangle 3"/>
          <p:cNvSpPr>
            <a:spLocks noGrp="1" noChangeArrowheads="1"/>
          </p:cNvSpPr>
          <p:nvPr>
            <p:ph idx="1"/>
          </p:nvPr>
        </p:nvSpPr>
        <p:spPr>
          <a:xfrm>
            <a:off x="2133600" y="2438400"/>
            <a:ext cx="3581400" cy="3886200"/>
          </a:xfrm>
        </p:spPr>
        <p:txBody>
          <a:bodyPr/>
          <a:lstStyle/>
          <a:p>
            <a:r>
              <a:rPr lang="en-US" altLang="en-US" smtClean="0"/>
              <a:t>The Earth is made up of 3 main layers:</a:t>
            </a:r>
          </a:p>
          <a:p>
            <a:pPr lvl="1"/>
            <a:r>
              <a:rPr lang="en-US" altLang="en-US" smtClean="0"/>
              <a:t>Core</a:t>
            </a:r>
          </a:p>
          <a:p>
            <a:pPr lvl="1"/>
            <a:r>
              <a:rPr lang="en-US" altLang="en-US" smtClean="0"/>
              <a:t>Mantle</a:t>
            </a:r>
          </a:p>
          <a:p>
            <a:pPr lvl="1"/>
            <a:r>
              <a:rPr lang="en-US" altLang="en-US" smtClean="0"/>
              <a:t>Crust</a:t>
            </a:r>
          </a:p>
        </p:txBody>
      </p:sp>
      <p:pic>
        <p:nvPicPr>
          <p:cNvPr id="26628" name="Picture 5" descr="glob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0" y="1828800"/>
            <a:ext cx="4800600"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6"/>
          <p:cNvSpPr txBox="1">
            <a:spLocks noChangeArrowheads="1"/>
          </p:cNvSpPr>
          <p:nvPr/>
        </p:nvSpPr>
        <p:spPr bwMode="auto">
          <a:xfrm>
            <a:off x="7620000" y="3733801"/>
            <a:ext cx="167640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1800"/>
              <a:t>Inner core</a:t>
            </a:r>
            <a:endParaRPr lang="en-US" altLang="en-US"/>
          </a:p>
        </p:txBody>
      </p:sp>
      <p:sp>
        <p:nvSpPr>
          <p:cNvPr id="26630" name="Text Box 7"/>
          <p:cNvSpPr txBox="1">
            <a:spLocks noChangeArrowheads="1"/>
          </p:cNvSpPr>
          <p:nvPr/>
        </p:nvSpPr>
        <p:spPr bwMode="auto">
          <a:xfrm>
            <a:off x="7315200" y="3200401"/>
            <a:ext cx="297180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1800"/>
              <a:t>Outer core</a:t>
            </a:r>
            <a:endParaRPr lang="en-US" altLang="en-US"/>
          </a:p>
        </p:txBody>
      </p:sp>
      <p:sp>
        <p:nvSpPr>
          <p:cNvPr id="26631" name="Text Box 8"/>
          <p:cNvSpPr txBox="1">
            <a:spLocks noChangeArrowheads="1"/>
          </p:cNvSpPr>
          <p:nvPr/>
        </p:nvSpPr>
        <p:spPr bwMode="auto">
          <a:xfrm>
            <a:off x="7620000" y="2286001"/>
            <a:ext cx="114300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1800"/>
              <a:t>Mantle</a:t>
            </a:r>
            <a:endParaRPr lang="en-US" altLang="en-US"/>
          </a:p>
        </p:txBody>
      </p:sp>
      <p:sp>
        <p:nvSpPr>
          <p:cNvPr id="26632" name="Text Box 9"/>
          <p:cNvSpPr txBox="1">
            <a:spLocks noChangeArrowheads="1"/>
          </p:cNvSpPr>
          <p:nvPr/>
        </p:nvSpPr>
        <p:spPr bwMode="auto">
          <a:xfrm>
            <a:off x="4876800" y="5653088"/>
            <a:ext cx="2971800" cy="36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1800"/>
              <a:t>Crust</a:t>
            </a:r>
            <a:endParaRPr lang="en-US" altLang="en-US"/>
          </a:p>
        </p:txBody>
      </p:sp>
      <p:sp>
        <p:nvSpPr>
          <p:cNvPr id="26633" name="Line 10"/>
          <p:cNvSpPr>
            <a:spLocks noChangeShapeType="1"/>
          </p:cNvSpPr>
          <p:nvPr/>
        </p:nvSpPr>
        <p:spPr bwMode="auto">
          <a:xfrm flipV="1">
            <a:off x="5562600" y="5257800"/>
            <a:ext cx="7620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Tree>
    <p:extLst>
      <p:ext uri="{BB962C8B-B14F-4D97-AF65-F5344CB8AC3E}">
        <p14:creationId xmlns:p14="http://schemas.microsoft.com/office/powerpoint/2010/main" val="17830874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524000" y="838200"/>
            <a:ext cx="4648200" cy="1143000"/>
          </a:xfrm>
        </p:spPr>
        <p:txBody>
          <a:bodyPr/>
          <a:lstStyle/>
          <a:p>
            <a:pPr marL="54864" fontAlgn="auto">
              <a:spcAft>
                <a:spcPts val="0"/>
              </a:spcAft>
              <a:defRPr/>
            </a:pPr>
            <a:r>
              <a:rPr lang="en-US" altLang="en-US">
                <a:solidFill>
                  <a:schemeClr val="tx2">
                    <a:tint val="100000"/>
                    <a:shade val="90000"/>
                    <a:satMod val="250000"/>
                    <a:alpha val="100000"/>
                  </a:schemeClr>
                </a:solidFill>
              </a:rPr>
              <a:t>The Crust</a:t>
            </a:r>
          </a:p>
        </p:txBody>
      </p:sp>
      <p:sp>
        <p:nvSpPr>
          <p:cNvPr id="27651" name="Rectangle 3"/>
          <p:cNvSpPr>
            <a:spLocks noGrp="1" noChangeArrowheads="1"/>
          </p:cNvSpPr>
          <p:nvPr>
            <p:ph idx="1"/>
          </p:nvPr>
        </p:nvSpPr>
        <p:spPr>
          <a:xfrm>
            <a:off x="2209800" y="1828800"/>
            <a:ext cx="4191000" cy="1752600"/>
          </a:xfrm>
        </p:spPr>
        <p:txBody>
          <a:bodyPr/>
          <a:lstStyle/>
          <a:p>
            <a:pPr>
              <a:lnSpc>
                <a:spcPct val="90000"/>
              </a:lnSpc>
            </a:pPr>
            <a:r>
              <a:rPr lang="en-US" altLang="en-US" sz="2400"/>
              <a:t>This is where we live!</a:t>
            </a:r>
          </a:p>
          <a:p>
            <a:pPr>
              <a:lnSpc>
                <a:spcPct val="90000"/>
              </a:lnSpc>
            </a:pPr>
            <a:endParaRPr lang="en-US" altLang="en-US" sz="2400"/>
          </a:p>
          <a:p>
            <a:pPr>
              <a:lnSpc>
                <a:spcPct val="90000"/>
              </a:lnSpc>
            </a:pPr>
            <a:r>
              <a:rPr lang="en-US" altLang="en-US" sz="2400"/>
              <a:t>The Earth’s crust is made of:</a:t>
            </a:r>
          </a:p>
        </p:txBody>
      </p:sp>
      <p:pic>
        <p:nvPicPr>
          <p:cNvPr id="27652" name="Picture 4" descr="cru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914400"/>
            <a:ext cx="365760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5"/>
          <p:cNvSpPr txBox="1">
            <a:spLocks noChangeArrowheads="1"/>
          </p:cNvSpPr>
          <p:nvPr/>
        </p:nvSpPr>
        <p:spPr bwMode="auto">
          <a:xfrm>
            <a:off x="2362200" y="3886201"/>
            <a:ext cx="3657600" cy="244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2800" b="1"/>
              <a:t>Continental Crust</a:t>
            </a:r>
            <a:endParaRPr lang="en-US" altLang="en-US" sz="2800"/>
          </a:p>
          <a:p>
            <a:pPr>
              <a:spcBef>
                <a:spcPct val="50000"/>
              </a:spcBef>
              <a:buFontTx/>
              <a:buChar char="-"/>
            </a:pPr>
            <a:r>
              <a:rPr lang="en-US" altLang="en-US" sz="2800"/>
              <a:t> thick (10-70km)</a:t>
            </a:r>
            <a:br>
              <a:rPr lang="en-US" altLang="en-US" sz="2800"/>
            </a:br>
            <a:r>
              <a:rPr lang="en-US" altLang="en-US" sz="2800"/>
              <a:t>- buoyant (less dense than oceanic crust) </a:t>
            </a:r>
            <a:br>
              <a:rPr lang="en-US" altLang="en-US" sz="2800"/>
            </a:br>
            <a:r>
              <a:rPr lang="en-US" altLang="en-US" sz="2800"/>
              <a:t>- mostly old</a:t>
            </a:r>
            <a:endParaRPr lang="en-US" altLang="en-US"/>
          </a:p>
        </p:txBody>
      </p:sp>
      <p:sp>
        <p:nvSpPr>
          <p:cNvPr id="27654" name="Text Box 6"/>
          <p:cNvSpPr txBox="1">
            <a:spLocks noChangeArrowheads="1"/>
          </p:cNvSpPr>
          <p:nvPr/>
        </p:nvSpPr>
        <p:spPr bwMode="auto">
          <a:xfrm>
            <a:off x="6553200" y="3886201"/>
            <a:ext cx="3886200" cy="244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2800" b="1"/>
              <a:t>Oceanic Crust</a:t>
            </a:r>
          </a:p>
          <a:p>
            <a:pPr>
              <a:spcBef>
                <a:spcPct val="50000"/>
              </a:spcBef>
            </a:pPr>
            <a:r>
              <a:rPr lang="en-US" altLang="en-US" sz="2800"/>
              <a:t>- thin (~7 km)</a:t>
            </a:r>
            <a:br>
              <a:rPr lang="en-US" altLang="en-US" sz="2800"/>
            </a:br>
            <a:r>
              <a:rPr lang="en-US" altLang="en-US" sz="2800"/>
              <a:t>- dense (sinks under continental crust)</a:t>
            </a:r>
            <a:br>
              <a:rPr lang="en-US" altLang="en-US" sz="2800"/>
            </a:br>
            <a:r>
              <a:rPr lang="en-US" altLang="en-US" sz="2800"/>
              <a:t>- young</a:t>
            </a:r>
            <a:endParaRPr lang="en-US" altLang="en-US"/>
          </a:p>
        </p:txBody>
      </p:sp>
    </p:spTree>
    <p:extLst>
      <p:ext uri="{BB962C8B-B14F-4D97-AF65-F5344CB8AC3E}">
        <p14:creationId xmlns:p14="http://schemas.microsoft.com/office/powerpoint/2010/main" val="42244113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81200" y="253536"/>
            <a:ext cx="8229600" cy="1143000"/>
          </a:xfrm>
        </p:spPr>
        <p:txBody>
          <a:bodyPr>
            <a:normAutofit fontScale="90000"/>
          </a:bodyPr>
          <a:lstStyle/>
          <a:p>
            <a:pPr marL="54864" fontAlgn="auto">
              <a:spcAft>
                <a:spcPts val="0"/>
              </a:spcAft>
              <a:defRPr/>
            </a:pPr>
            <a:r>
              <a:rPr lang="en-US" altLang="en-US">
                <a:solidFill>
                  <a:schemeClr val="tx2">
                    <a:tint val="100000"/>
                    <a:shade val="90000"/>
                    <a:satMod val="250000"/>
                    <a:alpha val="100000"/>
                  </a:schemeClr>
                </a:solidFill>
              </a:rPr>
              <a:t>How do we know what the Earth is made of?</a:t>
            </a:r>
          </a:p>
        </p:txBody>
      </p:sp>
      <p:sp>
        <p:nvSpPr>
          <p:cNvPr id="28675" name="Rectangle 3"/>
          <p:cNvSpPr>
            <a:spLocks noGrp="1" noChangeArrowheads="1"/>
          </p:cNvSpPr>
          <p:nvPr>
            <p:ph idx="1"/>
          </p:nvPr>
        </p:nvSpPr>
        <p:spPr>
          <a:xfrm>
            <a:off x="1981200" y="1676400"/>
            <a:ext cx="8686800" cy="4419600"/>
          </a:xfrm>
        </p:spPr>
        <p:txBody>
          <a:bodyPr/>
          <a:lstStyle/>
          <a:p>
            <a:pPr>
              <a:lnSpc>
                <a:spcPct val="90000"/>
              </a:lnSpc>
              <a:spcBef>
                <a:spcPts val="500"/>
              </a:spcBef>
              <a:spcAft>
                <a:spcPts val="500"/>
              </a:spcAft>
              <a:buNone/>
            </a:pPr>
            <a:endParaRPr lang="en-US" altLang="en-US" sz="2800">
              <a:solidFill>
                <a:srgbClr val="000000"/>
              </a:solidFill>
            </a:endParaRPr>
          </a:p>
          <a:p>
            <a:pPr>
              <a:lnSpc>
                <a:spcPct val="90000"/>
              </a:lnSpc>
              <a:spcBef>
                <a:spcPts val="500"/>
              </a:spcBef>
              <a:spcAft>
                <a:spcPts val="500"/>
              </a:spcAft>
            </a:pPr>
            <a:r>
              <a:rPr lang="en-US" altLang="en-US" sz="2800">
                <a:solidFill>
                  <a:srgbClr val="000000"/>
                </a:solidFill>
              </a:rPr>
              <a:t>Geophysical surveys: seismic, gravity, magnetics, electrical, geodesy</a:t>
            </a:r>
          </a:p>
          <a:p>
            <a:pPr lvl="1">
              <a:lnSpc>
                <a:spcPct val="90000"/>
              </a:lnSpc>
              <a:spcBef>
                <a:spcPts val="500"/>
              </a:spcBef>
              <a:spcAft>
                <a:spcPts val="500"/>
              </a:spcAft>
            </a:pPr>
            <a:r>
              <a:rPr lang="en-US" altLang="en-US" sz="2400">
                <a:solidFill>
                  <a:srgbClr val="000000"/>
                </a:solidFill>
              </a:rPr>
              <a:t>Acquisition: land, air, sea and satellite</a:t>
            </a:r>
          </a:p>
          <a:p>
            <a:pPr lvl="1">
              <a:lnSpc>
                <a:spcPct val="90000"/>
              </a:lnSpc>
              <a:spcBef>
                <a:spcPts val="500"/>
              </a:spcBef>
              <a:spcAft>
                <a:spcPts val="500"/>
              </a:spcAft>
            </a:pPr>
            <a:r>
              <a:rPr lang="en-US" altLang="en-US" sz="2400">
                <a:solidFill>
                  <a:srgbClr val="000000"/>
                </a:solidFill>
              </a:rPr>
              <a:t>Geological surveys: fieldwork, boreholes, mines</a:t>
            </a:r>
          </a:p>
        </p:txBody>
      </p:sp>
      <p:pic>
        <p:nvPicPr>
          <p:cNvPr id="28676" name="Picture 5" descr="Earthquake_wave_path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81201" y="4083050"/>
            <a:ext cx="2689225"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6" descr="SeismicStation_Utah"/>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543800" y="4191000"/>
            <a:ext cx="2895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7" descr="800px-IMG_0335-james-clark-ross"/>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953000" y="4191000"/>
            <a:ext cx="2717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2429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cstate="email">
            <a:lum bright="-6000"/>
            <a:extLst>
              <a:ext uri="{28A0092B-C50C-407E-A947-70E740481C1C}">
                <a14:useLocalDpi xmlns:a14="http://schemas.microsoft.com/office/drawing/2010/main" val="0"/>
              </a:ext>
            </a:extLst>
          </a:blip>
          <a:srcRect/>
          <a:stretch>
            <a:fillRect/>
          </a:stretch>
        </p:blipFill>
        <p:spPr bwMode="auto">
          <a:xfrm>
            <a:off x="1828800" y="3633788"/>
            <a:ext cx="8535988"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4"/>
          <p:cNvSpPr>
            <a:spLocks noChangeArrowheads="1"/>
          </p:cNvSpPr>
          <p:nvPr/>
        </p:nvSpPr>
        <p:spPr bwMode="auto">
          <a:xfrm>
            <a:off x="2057400" y="428626"/>
            <a:ext cx="807720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42" tIns="44379" rIns="90342" bIns="44379" anchor="ctr"/>
          <a:lstStyle>
            <a:lvl1pPr>
              <a:spcBef>
                <a:spcPct val="20000"/>
              </a:spcBef>
              <a:buChar char="•"/>
              <a:defRPr sz="36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4000" b="1">
                <a:solidFill>
                  <a:srgbClr val="333399"/>
                </a:solidFill>
              </a:rPr>
              <a:t>Chemical Composition of Earth</a:t>
            </a:r>
            <a:endParaRPr lang="en-US" altLang="en-US" sz="4000" b="1">
              <a:solidFill>
                <a:srgbClr val="333399"/>
              </a:solidFill>
              <a:latin typeface="Palatino" pitchFamily="18" charset="0"/>
            </a:endParaRPr>
          </a:p>
        </p:txBody>
      </p:sp>
      <p:sp>
        <p:nvSpPr>
          <p:cNvPr id="58372" name="Text Box 5"/>
          <p:cNvSpPr txBox="1">
            <a:spLocks noChangeArrowheads="1"/>
          </p:cNvSpPr>
          <p:nvPr/>
        </p:nvSpPr>
        <p:spPr bwMode="auto">
          <a:xfrm>
            <a:off x="2267261" y="2724151"/>
            <a:ext cx="302198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6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FontTx/>
              <a:buNone/>
            </a:pPr>
            <a:r>
              <a:rPr lang="en-US" altLang="en-US" sz="2400" b="1" dirty="0">
                <a:solidFill>
                  <a:srgbClr val="333399"/>
                </a:solidFill>
              </a:rPr>
              <a:t>Whole Earth:</a:t>
            </a:r>
          </a:p>
          <a:p>
            <a:pPr algn="ctr" eaLnBrk="0" fontAlgn="base" hangingPunct="0">
              <a:spcBef>
                <a:spcPct val="0"/>
              </a:spcBef>
              <a:spcAft>
                <a:spcPct val="0"/>
              </a:spcAft>
              <a:buFontTx/>
              <a:buNone/>
            </a:pPr>
            <a:r>
              <a:rPr lang="en-US" altLang="en-US" sz="2400" b="1" dirty="0" err="1">
                <a:solidFill>
                  <a:srgbClr val="333399"/>
                </a:solidFill>
              </a:rPr>
              <a:t>Fe+O+Si+Mg</a:t>
            </a:r>
            <a:r>
              <a:rPr lang="en-US" altLang="en-US" sz="2400" b="1" dirty="0">
                <a:solidFill>
                  <a:srgbClr val="333399"/>
                </a:solidFill>
              </a:rPr>
              <a:t> = 93%</a:t>
            </a:r>
          </a:p>
        </p:txBody>
      </p:sp>
      <p:sp>
        <p:nvSpPr>
          <p:cNvPr id="58373" name="Text Box 6"/>
          <p:cNvSpPr txBox="1">
            <a:spLocks noChangeArrowheads="1"/>
          </p:cNvSpPr>
          <p:nvPr/>
        </p:nvSpPr>
        <p:spPr bwMode="auto">
          <a:xfrm>
            <a:off x="6971112" y="2724151"/>
            <a:ext cx="234711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6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FontTx/>
              <a:buNone/>
            </a:pPr>
            <a:r>
              <a:rPr lang="en-US" altLang="en-US" sz="2400" b="1" dirty="0">
                <a:solidFill>
                  <a:srgbClr val="333399"/>
                </a:solidFill>
              </a:rPr>
              <a:t>Crust:</a:t>
            </a:r>
          </a:p>
          <a:p>
            <a:pPr algn="ctr" eaLnBrk="0" fontAlgn="base" hangingPunct="0">
              <a:spcBef>
                <a:spcPct val="0"/>
              </a:spcBef>
              <a:spcAft>
                <a:spcPct val="0"/>
              </a:spcAft>
              <a:buFontTx/>
              <a:buNone/>
            </a:pPr>
            <a:r>
              <a:rPr lang="en-US" altLang="en-US" sz="2400" b="1" dirty="0" err="1" smtClean="0">
                <a:solidFill>
                  <a:srgbClr val="333399"/>
                </a:solidFill>
              </a:rPr>
              <a:t>O+Si+Al</a:t>
            </a:r>
            <a:r>
              <a:rPr lang="en-US" altLang="en-US" sz="2400" b="1" dirty="0" smtClean="0">
                <a:solidFill>
                  <a:srgbClr val="333399"/>
                </a:solidFill>
              </a:rPr>
              <a:t> </a:t>
            </a:r>
            <a:r>
              <a:rPr lang="en-US" altLang="en-US" sz="2400" b="1" dirty="0">
                <a:solidFill>
                  <a:srgbClr val="333399"/>
                </a:solidFill>
              </a:rPr>
              <a:t>= </a:t>
            </a:r>
            <a:r>
              <a:rPr lang="en-US" altLang="en-US" sz="2400" b="1" dirty="0" smtClean="0">
                <a:solidFill>
                  <a:srgbClr val="333399"/>
                </a:solidFill>
              </a:rPr>
              <a:t>82%</a:t>
            </a:r>
            <a:endParaRPr lang="en-US" altLang="en-US" sz="2400" b="1" dirty="0">
              <a:solidFill>
                <a:srgbClr val="333399"/>
              </a:solidFill>
            </a:endParaRPr>
          </a:p>
        </p:txBody>
      </p:sp>
      <p:sp>
        <p:nvSpPr>
          <p:cNvPr id="58374" name="Text Box 9"/>
          <p:cNvSpPr txBox="1">
            <a:spLocks noChangeArrowheads="1"/>
          </p:cNvSpPr>
          <p:nvPr/>
        </p:nvSpPr>
        <p:spPr bwMode="auto">
          <a:xfrm>
            <a:off x="2819400" y="1219201"/>
            <a:ext cx="6477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6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en-US" altLang="en-US" sz="2400" b="1">
                <a:solidFill>
                  <a:srgbClr val="333399"/>
                </a:solidFill>
              </a:rPr>
              <a:t>Each of the major layers has a distinctive chemical composition, with the crust being quite different from the Earth as a whole</a:t>
            </a:r>
          </a:p>
        </p:txBody>
      </p:sp>
    </p:spTree>
    <p:extLst>
      <p:ext uri="{BB962C8B-B14F-4D97-AF65-F5344CB8AC3E}">
        <p14:creationId xmlns:p14="http://schemas.microsoft.com/office/powerpoint/2010/main" val="98081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7" name="Rectangle 3">
            <a:extLst>
              <a:ext uri="{FF2B5EF4-FFF2-40B4-BE49-F238E27FC236}">
                <a16:creationId xmlns="" xmlns:a16="http://schemas.microsoft.com/office/drawing/2014/main" id="{E462B6B3-31A8-41A4-A8EB-1FBB22DB0065}"/>
              </a:ext>
            </a:extLst>
          </p:cNvPr>
          <p:cNvSpPr>
            <a:spLocks noGrp="1" noChangeArrowheads="1"/>
          </p:cNvSpPr>
          <p:nvPr>
            <p:ph type="body" idx="1"/>
          </p:nvPr>
        </p:nvSpPr>
        <p:spPr>
          <a:xfrm>
            <a:off x="2514600" y="1295400"/>
            <a:ext cx="7467600" cy="4743450"/>
          </a:xfrm>
          <a:extLst>
            <a:ext uri="{91240B29-F687-4F45-9708-019B960494DF}">
              <a14:hiddenLine xmlns:a14="http://schemas.microsoft.com/office/drawing/2010/main" w="12700">
                <a:solidFill>
                  <a:schemeClr val="tx1"/>
                </a:solidFill>
                <a:miter lim="800000"/>
                <a:headEnd/>
                <a:tailEnd/>
              </a14:hiddenLine>
            </a:ext>
          </a:extLst>
        </p:spPr>
        <p:txBody>
          <a:bodyPr vert="horz" wrap="square" lIns="71437" tIns="28575" rIns="71437" bIns="28575" numCol="1" anchor="t" anchorCtr="0" compatLnSpc="1">
            <a:prstTxWarp prst="textNoShape">
              <a:avLst/>
            </a:prstTxWarp>
            <a:spAutoFit/>
          </a:bodyPr>
          <a:lstStyle/>
          <a:p>
            <a:pPr marL="0" indent="0" defTabSz="1023938" eaLnBrk="1" hangingPunct="1">
              <a:lnSpc>
                <a:spcPct val="95000"/>
              </a:lnSpc>
              <a:spcBef>
                <a:spcPct val="0"/>
              </a:spcBef>
              <a:spcAft>
                <a:spcPct val="35000"/>
              </a:spcAft>
              <a:buNone/>
              <a:defRPr/>
            </a:pPr>
            <a:r>
              <a:rPr lang="en-US" altLang="en-US" sz="2400" b="1" dirty="0">
                <a:solidFill>
                  <a:srgbClr val="ED181E"/>
                </a:solidFill>
              </a:rPr>
              <a:t>Lithosphere:</a:t>
            </a:r>
            <a:r>
              <a:rPr lang="en-US" altLang="en-US" sz="2400" b="1" dirty="0"/>
              <a:t> </a:t>
            </a:r>
            <a:r>
              <a:rPr lang="en-US" altLang="en-US" sz="2400" b="1" dirty="0">
                <a:solidFill>
                  <a:srgbClr val="333399"/>
                </a:solidFill>
              </a:rPr>
              <a:t>strong, rocky outer shell of the solid Earth including all the crust and the upper part of the mantle to a depth of ~100 km (forms the plates)</a:t>
            </a:r>
          </a:p>
          <a:p>
            <a:pPr marL="0" indent="0" defTabSz="1023938" eaLnBrk="1" hangingPunct="1">
              <a:lnSpc>
                <a:spcPct val="95000"/>
              </a:lnSpc>
              <a:spcBef>
                <a:spcPct val="0"/>
              </a:spcBef>
              <a:spcAft>
                <a:spcPct val="35000"/>
              </a:spcAft>
              <a:buNone/>
              <a:defRPr/>
            </a:pPr>
            <a:r>
              <a:rPr lang="en-US" altLang="en-US" sz="2400" b="1" dirty="0">
                <a:solidFill>
                  <a:srgbClr val="ED181E"/>
                </a:solidFill>
              </a:rPr>
              <a:t>Asthenosphere:</a:t>
            </a:r>
            <a:r>
              <a:rPr lang="en-US" altLang="en-US" sz="2400" b="1" dirty="0">
                <a:effectLst>
                  <a:outerShdw blurRad="38100" dist="38100" dir="2700000" algn="tl">
                    <a:srgbClr val="C0C0C0"/>
                  </a:outerShdw>
                </a:effectLst>
              </a:rPr>
              <a:t> </a:t>
            </a:r>
            <a:r>
              <a:rPr lang="en-US" altLang="en-US" sz="2400" b="1" dirty="0" err="1">
                <a:solidFill>
                  <a:srgbClr val="333399"/>
                </a:solidFill>
              </a:rPr>
              <a:t>weak,ductile</a:t>
            </a:r>
            <a:r>
              <a:rPr lang="en-US" altLang="en-US" sz="2400" b="1" dirty="0">
                <a:solidFill>
                  <a:srgbClr val="333399"/>
                </a:solidFill>
              </a:rPr>
              <a:t> layer of the mantle beneath the lithosphere; deforms to accommodate the motions of the overlying plates</a:t>
            </a:r>
          </a:p>
          <a:p>
            <a:pPr marL="0" indent="0" defTabSz="1023938" eaLnBrk="1" hangingPunct="1">
              <a:lnSpc>
                <a:spcPct val="95000"/>
              </a:lnSpc>
              <a:spcBef>
                <a:spcPct val="0"/>
              </a:spcBef>
              <a:spcAft>
                <a:spcPct val="35000"/>
              </a:spcAft>
              <a:buNone/>
              <a:defRPr/>
            </a:pPr>
            <a:r>
              <a:rPr lang="en-US" altLang="en-US" sz="2400" b="1" dirty="0" smtClean="0">
                <a:solidFill>
                  <a:srgbClr val="ED181E"/>
                </a:solidFill>
              </a:rPr>
              <a:t>Deep Mantle:</a:t>
            </a:r>
            <a:r>
              <a:rPr lang="en-US" altLang="en-US" sz="2400" b="1" dirty="0" smtClean="0"/>
              <a:t> </a:t>
            </a:r>
            <a:r>
              <a:rPr lang="en-US" altLang="en-US" sz="2400" b="1" dirty="0" smtClean="0">
                <a:solidFill>
                  <a:srgbClr val="333399"/>
                </a:solidFill>
              </a:rPr>
              <a:t>mantle </a:t>
            </a:r>
            <a:r>
              <a:rPr lang="en-US" altLang="en-US" sz="2400" b="1" dirty="0">
                <a:solidFill>
                  <a:srgbClr val="333399"/>
                </a:solidFill>
              </a:rPr>
              <a:t>beneath the asthenosphere (~400 to 2900 km in depth)</a:t>
            </a:r>
          </a:p>
          <a:p>
            <a:pPr marL="0" indent="0" defTabSz="1023938" eaLnBrk="1" hangingPunct="1">
              <a:lnSpc>
                <a:spcPct val="95000"/>
              </a:lnSpc>
              <a:spcBef>
                <a:spcPct val="0"/>
              </a:spcBef>
              <a:spcAft>
                <a:spcPct val="35000"/>
              </a:spcAft>
              <a:buNone/>
              <a:defRPr/>
            </a:pPr>
            <a:r>
              <a:rPr lang="en-US" altLang="en-US" sz="2400" b="1" dirty="0">
                <a:solidFill>
                  <a:srgbClr val="ED181E"/>
                </a:solidFill>
              </a:rPr>
              <a:t>Outer core:</a:t>
            </a:r>
            <a:r>
              <a:rPr lang="en-US" altLang="en-US" sz="2400" b="1" dirty="0"/>
              <a:t> </a:t>
            </a:r>
            <a:r>
              <a:rPr lang="en-US" altLang="en-US" sz="2400" b="1" dirty="0">
                <a:solidFill>
                  <a:srgbClr val="333399"/>
                </a:solidFill>
              </a:rPr>
              <a:t>liquid shell composed of mostly iron</a:t>
            </a:r>
            <a:r>
              <a:rPr lang="en-US" altLang="en-US" sz="2400" b="1" dirty="0"/>
              <a:t> </a:t>
            </a:r>
          </a:p>
          <a:p>
            <a:pPr marL="0" indent="0" defTabSz="1023938" eaLnBrk="1" hangingPunct="1">
              <a:lnSpc>
                <a:spcPct val="95000"/>
              </a:lnSpc>
              <a:spcBef>
                <a:spcPct val="0"/>
              </a:spcBef>
              <a:spcAft>
                <a:spcPct val="35000"/>
              </a:spcAft>
              <a:buNone/>
              <a:defRPr/>
            </a:pPr>
            <a:r>
              <a:rPr lang="en-US" altLang="en-US" sz="2400" b="1" dirty="0">
                <a:solidFill>
                  <a:srgbClr val="ED181E"/>
                </a:solidFill>
              </a:rPr>
              <a:t>Inner core:</a:t>
            </a:r>
            <a:r>
              <a:rPr lang="en-US" altLang="en-US" sz="2400" b="1" dirty="0"/>
              <a:t> </a:t>
            </a:r>
            <a:r>
              <a:rPr lang="en-US" altLang="en-US" sz="2400" b="1" dirty="0">
                <a:solidFill>
                  <a:srgbClr val="333399"/>
                </a:solidFill>
              </a:rPr>
              <a:t>innermost sphere composed primarily of solid iron</a:t>
            </a:r>
          </a:p>
        </p:txBody>
      </p:sp>
      <p:sp>
        <p:nvSpPr>
          <p:cNvPr id="60419" name="Rectangle 5"/>
          <p:cNvSpPr>
            <a:spLocks noChangeArrowheads="1"/>
          </p:cNvSpPr>
          <p:nvPr/>
        </p:nvSpPr>
        <p:spPr bwMode="auto">
          <a:xfrm>
            <a:off x="2057400" y="428626"/>
            <a:ext cx="807720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42" tIns="44379" rIns="90342" bIns="44379" anchor="ctr"/>
          <a:lstStyle>
            <a:lvl1pPr>
              <a:spcBef>
                <a:spcPct val="20000"/>
              </a:spcBef>
              <a:buChar char="•"/>
              <a:defRPr sz="36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4000" b="1">
                <a:solidFill>
                  <a:srgbClr val="333399"/>
                </a:solidFill>
              </a:rPr>
              <a:t>Chemical Composition of Earth</a:t>
            </a:r>
            <a:endParaRPr lang="en-US" altLang="en-US" sz="4000" b="1">
              <a:solidFill>
                <a:srgbClr val="333399"/>
              </a:solidFill>
              <a:latin typeface="Palatino" pitchFamily="18" charset="0"/>
            </a:endParaRPr>
          </a:p>
        </p:txBody>
      </p:sp>
    </p:spTree>
    <p:extLst>
      <p:ext uri="{BB962C8B-B14F-4D97-AF65-F5344CB8AC3E}">
        <p14:creationId xmlns:p14="http://schemas.microsoft.com/office/powerpoint/2010/main" val="167083493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body" idx="1"/>
          </p:nvPr>
        </p:nvSpPr>
        <p:spPr>
          <a:xfrm>
            <a:off x="2438400" y="1066800"/>
            <a:ext cx="7848600" cy="796372"/>
          </a:xfrm>
          <a:noFill/>
          <a:extLst>
            <a:ext uri="{91240B29-F687-4F45-9708-019B960494DF}">
              <a14:hiddenLine xmlns:a14="http://schemas.microsoft.com/office/drawing/2010/main" w="12700">
                <a:solidFill>
                  <a:schemeClr val="tx1"/>
                </a:solidFill>
                <a:miter lim="800000"/>
                <a:headEnd/>
                <a:tailEnd/>
              </a14:hiddenLine>
            </a:ext>
          </a:extLst>
        </p:spPr>
        <p:txBody>
          <a:bodyPr vert="horz" wrap="square" lIns="71437" tIns="28575" rIns="71437" bIns="28575" numCol="1" anchor="t" anchorCtr="0" compatLnSpc="1">
            <a:prstTxWarp prst="textNoShape">
              <a:avLst/>
            </a:prstTxWarp>
            <a:spAutoFit/>
          </a:bodyPr>
          <a:lstStyle/>
          <a:p>
            <a:pPr marL="0" indent="0" defTabSz="1023938" eaLnBrk="1" hangingPunct="1">
              <a:spcBef>
                <a:spcPct val="50000"/>
              </a:spcBef>
              <a:buNone/>
            </a:pPr>
            <a:r>
              <a:rPr lang="en-US" altLang="en-US" sz="2400" b="1" dirty="0">
                <a:solidFill>
                  <a:srgbClr val="ED181E"/>
                </a:solidFill>
              </a:rPr>
              <a:t>Continents</a:t>
            </a:r>
            <a:r>
              <a:rPr lang="en-US" altLang="en-US" sz="2400" b="1" dirty="0">
                <a:solidFill>
                  <a:srgbClr val="333399"/>
                </a:solidFill>
              </a:rPr>
              <a:t>: Formed from solidified magma that floated up from the </a:t>
            </a:r>
            <a:r>
              <a:rPr lang="en-US" altLang="en-US" sz="2400" b="1" dirty="0" smtClean="0">
                <a:solidFill>
                  <a:srgbClr val="333399"/>
                </a:solidFill>
              </a:rPr>
              <a:t>Mantle </a:t>
            </a:r>
          </a:p>
        </p:txBody>
      </p:sp>
      <p:sp>
        <p:nvSpPr>
          <p:cNvPr id="62467" name="Rectangle 7"/>
          <p:cNvSpPr>
            <a:spLocks noChangeArrowheads="1"/>
          </p:cNvSpPr>
          <p:nvPr/>
        </p:nvSpPr>
        <p:spPr bwMode="auto">
          <a:xfrm>
            <a:off x="2057400" y="428626"/>
            <a:ext cx="807720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42" tIns="44379" rIns="90342" bIns="44379" anchor="ctr"/>
          <a:lstStyle>
            <a:lvl1pPr>
              <a:spcBef>
                <a:spcPct val="20000"/>
              </a:spcBef>
              <a:buChar char="•"/>
              <a:defRPr sz="36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4000" b="1">
                <a:solidFill>
                  <a:srgbClr val="333399"/>
                </a:solidFill>
              </a:rPr>
              <a:t>Chemical Composition of Earth</a:t>
            </a:r>
            <a:endParaRPr lang="en-US" altLang="en-US" sz="4000" b="1">
              <a:solidFill>
                <a:srgbClr val="333399"/>
              </a:solidFill>
              <a:latin typeface="Palatino" pitchFamily="18" charset="0"/>
            </a:endParaRPr>
          </a:p>
        </p:txBody>
      </p:sp>
      <p:pic>
        <p:nvPicPr>
          <p:cNvPr id="62469"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79950" y="2647683"/>
            <a:ext cx="3648075"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937615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8" descr="earth-x-section.gif                                            0000006AKRECH                          000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447800"/>
            <a:ext cx="7772400" cy="47767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3251" name="Rectangle 9"/>
          <p:cNvSpPr>
            <a:spLocks noChangeArrowheads="1"/>
          </p:cNvSpPr>
          <p:nvPr/>
        </p:nvSpPr>
        <p:spPr bwMode="auto">
          <a:xfrm>
            <a:off x="2667000" y="381001"/>
            <a:ext cx="671209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Palatino Linotype" panose="02040502050505030304" pitchFamily="18" charset="0"/>
                <a:cs typeface="Arial" panose="020B0604020202020204" pitchFamily="34" charset="0"/>
              </a:defRPr>
            </a:lvl1pPr>
            <a:lvl2pPr marL="742950" indent="-285750" eaLnBrk="0" hangingPunct="0">
              <a:defRPr>
                <a:solidFill>
                  <a:schemeClr val="tx1"/>
                </a:solidFill>
                <a:latin typeface="Palatino Linotype" panose="02040502050505030304" pitchFamily="18" charset="0"/>
                <a:cs typeface="Arial" panose="020B0604020202020204" pitchFamily="34" charset="0"/>
              </a:defRPr>
            </a:lvl2pPr>
            <a:lvl3pPr marL="1143000" indent="-228600" eaLnBrk="0" hangingPunct="0">
              <a:defRPr>
                <a:solidFill>
                  <a:schemeClr val="tx1"/>
                </a:solidFill>
                <a:latin typeface="Palatino Linotype" panose="02040502050505030304" pitchFamily="18" charset="0"/>
                <a:cs typeface="Arial" panose="020B0604020202020204" pitchFamily="34" charset="0"/>
              </a:defRPr>
            </a:lvl3pPr>
            <a:lvl4pPr marL="1600200" indent="-228600" eaLnBrk="0" hangingPunct="0">
              <a:defRPr>
                <a:solidFill>
                  <a:schemeClr val="tx1"/>
                </a:solidFill>
                <a:latin typeface="Palatino Linotype" panose="02040502050505030304" pitchFamily="18" charset="0"/>
                <a:cs typeface="Arial" panose="020B0604020202020204" pitchFamily="34" charset="0"/>
              </a:defRPr>
            </a:lvl4pPr>
            <a:lvl5pPr marL="2057400" indent="-228600" eaLnBrk="0" hangingPunct="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pPr eaLnBrk="1" fontAlgn="base" hangingPunct="1">
              <a:spcBef>
                <a:spcPct val="0"/>
              </a:spcBef>
              <a:spcAft>
                <a:spcPct val="0"/>
              </a:spcAft>
            </a:pPr>
            <a:r>
              <a:rPr lang="en-US" altLang="en-US" sz="4800" b="1">
                <a:solidFill>
                  <a:prstClr val="white"/>
                </a:solidFill>
              </a:rPr>
              <a:t>The Layers of the Earth</a:t>
            </a:r>
          </a:p>
        </p:txBody>
      </p:sp>
      <p:sp>
        <p:nvSpPr>
          <p:cNvPr id="53252" name="Rectangle 10"/>
          <p:cNvSpPr>
            <a:spLocks noChangeArrowheads="1"/>
          </p:cNvSpPr>
          <p:nvPr/>
        </p:nvSpPr>
        <p:spPr bwMode="auto">
          <a:xfrm>
            <a:off x="5181600" y="6248401"/>
            <a:ext cx="45640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Palatino Linotype" panose="02040502050505030304" pitchFamily="18" charset="0"/>
                <a:cs typeface="Arial" panose="020B0604020202020204" pitchFamily="34" charset="0"/>
              </a:defRPr>
            </a:lvl1pPr>
            <a:lvl2pPr marL="742950" indent="-285750" eaLnBrk="0" hangingPunct="0">
              <a:defRPr>
                <a:solidFill>
                  <a:schemeClr val="tx1"/>
                </a:solidFill>
                <a:latin typeface="Palatino Linotype" panose="02040502050505030304" pitchFamily="18" charset="0"/>
                <a:cs typeface="Arial" panose="020B0604020202020204" pitchFamily="34" charset="0"/>
              </a:defRPr>
            </a:lvl2pPr>
            <a:lvl3pPr marL="1143000" indent="-228600" eaLnBrk="0" hangingPunct="0">
              <a:defRPr>
                <a:solidFill>
                  <a:schemeClr val="tx1"/>
                </a:solidFill>
                <a:latin typeface="Palatino Linotype" panose="02040502050505030304" pitchFamily="18" charset="0"/>
                <a:cs typeface="Arial" panose="020B0604020202020204" pitchFamily="34" charset="0"/>
              </a:defRPr>
            </a:lvl3pPr>
            <a:lvl4pPr marL="1600200" indent="-228600" eaLnBrk="0" hangingPunct="0">
              <a:defRPr>
                <a:solidFill>
                  <a:schemeClr val="tx1"/>
                </a:solidFill>
                <a:latin typeface="Palatino Linotype" panose="02040502050505030304" pitchFamily="18" charset="0"/>
                <a:cs typeface="Arial" panose="020B0604020202020204" pitchFamily="34" charset="0"/>
              </a:defRPr>
            </a:lvl4pPr>
            <a:lvl5pPr marL="2057400" indent="-228600" eaLnBrk="0" hangingPunct="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pPr eaLnBrk="1" fontAlgn="base" hangingPunct="1">
              <a:spcBef>
                <a:spcPct val="0"/>
              </a:spcBef>
              <a:spcAft>
                <a:spcPct val="0"/>
              </a:spcAft>
            </a:pPr>
            <a:r>
              <a:rPr lang="en-US" altLang="en-US" sz="1400">
                <a:solidFill>
                  <a:srgbClr val="000000"/>
                </a:solidFill>
                <a:latin typeface="Comic Sans MS" panose="030F0702030302020204" pitchFamily="66" charset="0"/>
              </a:rPr>
              <a:t>© Copyright 2006.  M. J. Krech. All rights reserved.</a:t>
            </a:r>
            <a:r>
              <a:rPr lang="en-US" altLang="en-US" sz="900">
                <a:solidFill>
                  <a:srgbClr val="000000"/>
                </a:solidFill>
                <a:latin typeface="Comic Sans MS" panose="030F0702030302020204" pitchFamily="66" charset="0"/>
              </a:rPr>
              <a:t> </a:t>
            </a:r>
          </a:p>
        </p:txBody>
      </p:sp>
    </p:spTree>
    <p:extLst>
      <p:ext uri="{BB962C8B-B14F-4D97-AF65-F5344CB8AC3E}">
        <p14:creationId xmlns:p14="http://schemas.microsoft.com/office/powerpoint/2010/main" val="1883870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09800" y="228600"/>
            <a:ext cx="5257800" cy="1143000"/>
          </a:xfrm>
          <a:extLst>
            <a:ext uri="{909E8E84-426E-40DD-AFC4-6F175D3DCCD1}">
              <a14:hiddenFill xmlns:a14="http://schemas.microsoft.com/office/drawing/2010/main">
                <a:solidFill>
                  <a:srgbClr val="FFFF00">
                    <a:alpha val="50999"/>
                  </a:srgbClr>
                </a:solidFill>
              </a14:hiddenFill>
            </a:ext>
          </a:extLst>
        </p:spPr>
        <p:txBody>
          <a:bodyPr/>
          <a:lstStyle/>
          <a:p>
            <a:pPr eaLnBrk="1" fontAlgn="auto" hangingPunct="1">
              <a:spcAft>
                <a:spcPts val="0"/>
              </a:spcAft>
              <a:defRPr/>
            </a:pPr>
            <a:r>
              <a:rPr lang="en-US" altLang="en-US" b="1" dirty="0"/>
              <a:t>The </a:t>
            </a:r>
            <a:r>
              <a:rPr lang="en-US" altLang="en-US" b="1" dirty="0" smtClean="0"/>
              <a:t>Five </a:t>
            </a:r>
            <a:r>
              <a:rPr lang="en-US" altLang="en-US" b="1" dirty="0"/>
              <a:t>Layers</a:t>
            </a:r>
            <a:endParaRPr lang="en-US" altLang="en-US" dirty="0"/>
          </a:p>
        </p:txBody>
      </p:sp>
      <p:sp>
        <p:nvSpPr>
          <p:cNvPr id="3075" name="Rectangle 3"/>
          <p:cNvSpPr>
            <a:spLocks noGrp="1" noChangeArrowheads="1"/>
          </p:cNvSpPr>
          <p:nvPr>
            <p:ph type="body" idx="1"/>
          </p:nvPr>
        </p:nvSpPr>
        <p:spPr>
          <a:xfrm>
            <a:off x="6934200" y="1295400"/>
            <a:ext cx="3733800" cy="5334000"/>
          </a:xfrm>
        </p:spPr>
        <p:txBody>
          <a:bodyPr/>
          <a:lstStyle/>
          <a:p>
            <a:pPr marL="274320" indent="-256032" eaLnBrk="1" fontAlgn="auto" hangingPunct="1">
              <a:spcAft>
                <a:spcPts val="0"/>
              </a:spcAft>
              <a:buNone/>
              <a:defRPr/>
            </a:pPr>
            <a:r>
              <a:rPr lang="en-US" altLang="en-US" sz="2000"/>
              <a:t>     The Earth is composed of four different layers. The </a:t>
            </a:r>
            <a:r>
              <a:rPr lang="en-US" altLang="en-US" sz="2400" b="1">
                <a:solidFill>
                  <a:srgbClr val="0080FF"/>
                </a:solidFill>
              </a:rPr>
              <a:t>crust</a:t>
            </a:r>
            <a:r>
              <a:rPr lang="en-US" altLang="en-US" sz="2000"/>
              <a:t> is the layer that you live on, and it is the most widely studied and understood. The </a:t>
            </a:r>
            <a:r>
              <a:rPr lang="en-US" altLang="en-US" sz="2400" b="1">
                <a:solidFill>
                  <a:srgbClr val="E41620"/>
                </a:solidFill>
              </a:rPr>
              <a:t>mantle</a:t>
            </a:r>
            <a:r>
              <a:rPr lang="en-US" altLang="en-US" sz="2000"/>
              <a:t> is much hotter and has the ability to flow. The </a:t>
            </a:r>
            <a:r>
              <a:rPr lang="en-US" altLang="en-US" sz="2400" b="1">
                <a:solidFill>
                  <a:srgbClr val="FFC257"/>
                </a:solidFill>
              </a:rPr>
              <a:t>outer core and inner core</a:t>
            </a:r>
            <a:r>
              <a:rPr lang="en-US" altLang="en-US" sz="2000"/>
              <a:t> are even hotter with pressures so great you would be squeezed into a ball smaller than a marble if you were able to go to the center of the Earth!</a:t>
            </a:r>
          </a:p>
        </p:txBody>
      </p:sp>
      <p:pic>
        <p:nvPicPr>
          <p:cNvPr id="54276" name="Picture 4" descr="Picture2.gif                                                   0000006AKRECH                          000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752600"/>
            <a:ext cx="5181600" cy="43815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5253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895600" y="457200"/>
            <a:ext cx="5562600" cy="914400"/>
          </a:xfrm>
          <a:extLst>
            <a:ext uri="{909E8E84-426E-40DD-AFC4-6F175D3DCCD1}">
              <a14:hiddenFill xmlns:a14="http://schemas.microsoft.com/office/drawing/2010/main">
                <a:solidFill>
                  <a:srgbClr val="FFFF00">
                    <a:alpha val="55000"/>
                  </a:srgbClr>
                </a:solidFill>
              </a14:hiddenFill>
            </a:ext>
          </a:extLst>
        </p:spPr>
        <p:txBody>
          <a:bodyPr/>
          <a:lstStyle/>
          <a:p>
            <a:pPr eaLnBrk="1" fontAlgn="auto" hangingPunct="1">
              <a:spcAft>
                <a:spcPts val="0"/>
              </a:spcAft>
              <a:defRPr/>
            </a:pPr>
            <a:r>
              <a:rPr lang="en-US" altLang="en-US" sz="4800" b="1"/>
              <a:t>The Crust</a:t>
            </a:r>
            <a:endParaRPr lang="en-US" altLang="en-US"/>
          </a:p>
        </p:txBody>
      </p:sp>
      <p:sp>
        <p:nvSpPr>
          <p:cNvPr id="4099" name="Rectangle 3"/>
          <p:cNvSpPr>
            <a:spLocks noGrp="1" noChangeArrowheads="1"/>
          </p:cNvSpPr>
          <p:nvPr>
            <p:ph type="body" idx="1"/>
          </p:nvPr>
        </p:nvSpPr>
        <p:spPr>
          <a:xfrm>
            <a:off x="7010400" y="1981200"/>
            <a:ext cx="3276600" cy="3962400"/>
          </a:xfrm>
        </p:spPr>
        <p:txBody>
          <a:bodyPr>
            <a:normAutofit lnSpcReduction="10000"/>
          </a:bodyPr>
          <a:lstStyle/>
          <a:p>
            <a:pPr marL="274320" indent="-256032" eaLnBrk="1" fontAlgn="auto" hangingPunct="1">
              <a:spcAft>
                <a:spcPts val="0"/>
              </a:spcAft>
              <a:buNone/>
              <a:defRPr/>
            </a:pPr>
            <a:r>
              <a:rPr lang="en-US" altLang="en-US" sz="2000"/>
              <a:t>     The Earth's </a:t>
            </a:r>
            <a:r>
              <a:rPr lang="en-US" altLang="en-US" sz="2400" b="1">
                <a:solidFill>
                  <a:srgbClr val="0000FF"/>
                </a:solidFill>
              </a:rPr>
              <a:t>Crust</a:t>
            </a:r>
            <a:r>
              <a:rPr lang="en-US" altLang="en-US" sz="2000"/>
              <a:t> is like the skin of an apple. It is very thin in comparison to the other three layers. The crust is only about 3-5 miles (8 kilometers) thick under the oceans (</a:t>
            </a:r>
            <a:r>
              <a:rPr lang="en-US" altLang="en-US" sz="2000" b="1">
                <a:solidFill>
                  <a:srgbClr val="0000FF"/>
                </a:solidFill>
              </a:rPr>
              <a:t>oceanic crust</a:t>
            </a:r>
            <a:r>
              <a:rPr lang="en-US" altLang="en-US" sz="2000"/>
              <a:t>) and about 25 miles (32 kilometers) thick under the continents (</a:t>
            </a:r>
            <a:r>
              <a:rPr lang="en-US" altLang="en-US" sz="2000" b="1">
                <a:solidFill>
                  <a:srgbClr val="803629"/>
                </a:solidFill>
              </a:rPr>
              <a:t>continental crust</a:t>
            </a:r>
            <a:r>
              <a:rPr lang="en-US" altLang="en-US" sz="2000"/>
              <a:t>).</a:t>
            </a:r>
          </a:p>
        </p:txBody>
      </p:sp>
      <p:pic>
        <p:nvPicPr>
          <p:cNvPr id="55300" name="Picture 4" descr="Picture4.gif                                                   0000006AKRECH                          000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752600"/>
            <a:ext cx="50292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64403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ivi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Blank Presentation">
  <a:themeElements>
    <a:clrScheme name="">
      <a:dk1>
        <a:srgbClr val="EEEEEE"/>
      </a:dk1>
      <a:lt1>
        <a:srgbClr val="FFFFFF"/>
      </a:lt1>
      <a:dk2>
        <a:srgbClr val="3C48E8"/>
      </a:dk2>
      <a:lt2>
        <a:srgbClr val="FFE957"/>
      </a:lt2>
      <a:accent1>
        <a:srgbClr val="FFFFFF"/>
      </a:accent1>
      <a:accent2>
        <a:srgbClr val="8DC6FF"/>
      </a:accent2>
      <a:accent3>
        <a:srgbClr val="AFB1F2"/>
      </a:accent3>
      <a:accent4>
        <a:srgbClr val="DADADA"/>
      </a:accent4>
      <a:accent5>
        <a:srgbClr val="FFFFFF"/>
      </a:accent5>
      <a:accent6>
        <a:srgbClr val="7FB3E7"/>
      </a:accent6>
      <a:hlink>
        <a:srgbClr val="67CCFF"/>
      </a:hlink>
      <a:folHlink>
        <a:srgbClr val="00A8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333399"/>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333399"/>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8637</TotalTime>
  <Words>2137</Words>
  <Application>Microsoft Office PowerPoint</Application>
  <PresentationFormat>Widescreen</PresentationFormat>
  <Paragraphs>170</Paragraphs>
  <Slides>32</Slides>
  <Notes>7</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32</vt:i4>
      </vt:variant>
    </vt:vector>
  </HeadingPairs>
  <TitlesOfParts>
    <vt:vector size="49" baseType="lpstr">
      <vt:lpstr>MS PGothic</vt:lpstr>
      <vt:lpstr>Arial</vt:lpstr>
      <vt:lpstr>Calibri</vt:lpstr>
      <vt:lpstr>Calibri Light</vt:lpstr>
      <vt:lpstr>Comic Sans MS</vt:lpstr>
      <vt:lpstr>Courier</vt:lpstr>
      <vt:lpstr>Georgia</vt:lpstr>
      <vt:lpstr>Helvetica</vt:lpstr>
      <vt:lpstr>Palatino</vt:lpstr>
      <vt:lpstr>Palatino Linotype</vt:lpstr>
      <vt:lpstr>Times New Roman</vt:lpstr>
      <vt:lpstr>Wingdings</vt:lpstr>
      <vt:lpstr>Wingdings 2</vt:lpstr>
      <vt:lpstr>Office Theme</vt:lpstr>
      <vt:lpstr>Civic</vt:lpstr>
      <vt:lpstr>Blank Presentation</vt:lpstr>
      <vt:lpstr>Elemental</vt:lpstr>
      <vt:lpstr>Interior of the Earth</vt:lpstr>
      <vt:lpstr>Segregation of elements: gravitational force</vt:lpstr>
      <vt:lpstr>PowerPoint Presentation</vt:lpstr>
      <vt:lpstr>PowerPoint Presentation</vt:lpstr>
      <vt:lpstr>PowerPoint Presentation</vt:lpstr>
      <vt:lpstr>PowerPoint Presentation</vt:lpstr>
      <vt:lpstr>PowerPoint Presentation</vt:lpstr>
      <vt:lpstr>The Five Layers</vt:lpstr>
      <vt:lpstr>The Crust</vt:lpstr>
      <vt:lpstr>The Lithospheric Plates</vt:lpstr>
      <vt:lpstr>PowerPoint Presentation</vt:lpstr>
      <vt:lpstr>The Lithosphere</vt:lpstr>
      <vt:lpstr>The Crust</vt:lpstr>
      <vt:lpstr>The Mantle</vt:lpstr>
      <vt:lpstr>Convection Currents</vt:lpstr>
      <vt:lpstr>Convection Currents</vt:lpstr>
      <vt:lpstr>The Outer Core</vt:lpstr>
      <vt:lpstr>The Inner Core</vt:lpstr>
      <vt:lpstr>Continental Drift Hypothesis</vt:lpstr>
      <vt:lpstr>Continental Drift Hypothesis</vt:lpstr>
      <vt:lpstr>PowerPoint Presentation</vt:lpstr>
      <vt:lpstr>Fit of Continents</vt:lpstr>
      <vt:lpstr>Fossil Evidence</vt:lpstr>
      <vt:lpstr>Ancient Mountain Ranges</vt:lpstr>
      <vt:lpstr>The Appalachian Mountains</vt:lpstr>
      <vt:lpstr>Evidence of Ancient Glaciers</vt:lpstr>
      <vt:lpstr>Lack of mechanism to explain continental movement.</vt:lpstr>
      <vt:lpstr>Continental Drift</vt:lpstr>
      <vt:lpstr>Continental Drift</vt:lpstr>
      <vt:lpstr>Structure of the Earth</vt:lpstr>
      <vt:lpstr>The Crust</vt:lpstr>
      <vt:lpstr>How do we know what the Earth is made of?</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Interior of the Earth</dc:title>
  <dc:creator>Swarnima</dc:creator>
  <cp:lastModifiedBy>Swarnima</cp:lastModifiedBy>
  <cp:revision>16</cp:revision>
  <dcterms:created xsi:type="dcterms:W3CDTF">2021-01-27T03:32:45Z</dcterms:created>
  <dcterms:modified xsi:type="dcterms:W3CDTF">2021-06-22T05:38:26Z</dcterms:modified>
</cp:coreProperties>
</file>