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 id="2147483710" r:id="rId6"/>
  </p:sldMasterIdLst>
  <p:notesMasterIdLst>
    <p:notesMasterId r:id="rId39"/>
  </p:notesMasterIdLst>
  <p:sldIdLst>
    <p:sldId id="256" r:id="rId7"/>
    <p:sldId id="277" r:id="rId8"/>
    <p:sldId id="276" r:id="rId9"/>
    <p:sldId id="278" r:id="rId10"/>
    <p:sldId id="275" r:id="rId11"/>
    <p:sldId id="264" r:id="rId12"/>
    <p:sldId id="265" r:id="rId13"/>
    <p:sldId id="266" r:id="rId14"/>
    <p:sldId id="268" r:id="rId15"/>
    <p:sldId id="267" r:id="rId16"/>
    <p:sldId id="257" r:id="rId17"/>
    <p:sldId id="282" r:id="rId18"/>
    <p:sldId id="283" r:id="rId19"/>
    <p:sldId id="284" r:id="rId20"/>
    <p:sldId id="269" r:id="rId21"/>
    <p:sldId id="270" r:id="rId22"/>
    <p:sldId id="271" r:id="rId23"/>
    <p:sldId id="285" r:id="rId24"/>
    <p:sldId id="272" r:id="rId25"/>
    <p:sldId id="274" r:id="rId26"/>
    <p:sldId id="286" r:id="rId27"/>
    <p:sldId id="287" r:id="rId28"/>
    <p:sldId id="279" r:id="rId29"/>
    <p:sldId id="260" r:id="rId30"/>
    <p:sldId id="291" r:id="rId31"/>
    <p:sldId id="261" r:id="rId32"/>
    <p:sldId id="289" r:id="rId33"/>
    <p:sldId id="290" r:id="rId34"/>
    <p:sldId id="262" r:id="rId35"/>
    <p:sldId id="263" r:id="rId36"/>
    <p:sldId id="281"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0416D-175D-426D-8E94-F2D6DDFA567D}" type="datetimeFigureOut">
              <a:rPr lang="en-IN" smtClean="0"/>
              <a:t>27-01-2021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6401B-AEA3-4345-9E11-BAC6A307D1F6}" type="slidenum">
              <a:rPr lang="en-IN" smtClean="0"/>
              <a:t>‹#›</a:t>
            </a:fld>
            <a:endParaRPr lang="en-IN"/>
          </a:p>
        </p:txBody>
      </p:sp>
    </p:spTree>
    <p:extLst>
      <p:ext uri="{BB962C8B-B14F-4D97-AF65-F5344CB8AC3E}">
        <p14:creationId xmlns:p14="http://schemas.microsoft.com/office/powerpoint/2010/main" val="47523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D17C2-C60A-4E4E-A841-ABC525857C1A}" type="slidenum">
              <a:rPr lang="en-US"/>
              <a:pPr/>
              <a:t>18</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791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4F68C-F03C-4923-94A2-6D50123373C2}" type="slidenum">
              <a:rPr lang="en-US">
                <a:solidFill>
                  <a:srgbClr val="000000"/>
                </a:solidFill>
              </a:rPr>
              <a:pPr/>
              <a:t>21</a:t>
            </a:fld>
            <a:endParaRPr lang="en-US">
              <a:solidFill>
                <a:srgbClr val="000000"/>
              </a:solidFill>
            </a:endParaRPr>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075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33F87-CE56-4083-BFFE-F1CA5DF1F3D9}" type="slidenum">
              <a:rPr lang="en-US">
                <a:solidFill>
                  <a:srgbClr val="000000"/>
                </a:solidFill>
              </a:rPr>
              <a:pPr/>
              <a:t>22</a:t>
            </a:fld>
            <a:endParaRPr lang="en-US">
              <a:solidFill>
                <a:srgbClr val="000000"/>
              </a:solidFill>
            </a:endParaRPr>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39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0FBBB6C-8B16-4E79-8139-6053421F03C1}"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159245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0FBBB6C-8B16-4E79-8139-6053421F03C1}"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423056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0FBBB6C-8B16-4E79-8139-6053421F03C1}"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129593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D03A13-2496-4634-B826-BF669075E75D}" type="datetimeFigureOut">
              <a:rPr lang="en-US" smtClean="0"/>
              <a:pPr/>
              <a:t>1/27/2021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404833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D03A13-2496-4634-B826-BF669075E75D}"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075839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D03A13-2496-4634-B826-BF669075E75D}" type="datetimeFigureOut">
              <a:rPr lang="en-US" smtClean="0"/>
              <a:pPr/>
              <a:t>1/27/2021</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6724325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FD03A13-2496-4634-B826-BF669075E75D}"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0307455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D03A13-2496-4634-B826-BF669075E75D}" type="datetimeFigureOut">
              <a:rPr lang="en-US" smtClean="0"/>
              <a:pPr/>
              <a:t>1/27/2021</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61753693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03A13-2496-4634-B826-BF669075E75D}"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Tree>
    <p:extLst>
      <p:ext uri="{BB962C8B-B14F-4D97-AF65-F5344CB8AC3E}">
        <p14:creationId xmlns:p14="http://schemas.microsoft.com/office/powerpoint/2010/main" val="378905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FD03A13-2496-4634-B826-BF669075E75D}"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603484B7-5C80-4574-A30A-EE73E4F1DA50}" type="slidenum">
              <a:rPr lang="en-US" smtClean="0"/>
              <a:pPr/>
              <a:t>‹#›</a:t>
            </a:fld>
            <a:endParaRPr lang="en-US"/>
          </a:p>
        </p:txBody>
      </p:sp>
    </p:spTree>
    <p:extLst>
      <p:ext uri="{BB962C8B-B14F-4D97-AF65-F5344CB8AC3E}">
        <p14:creationId xmlns:p14="http://schemas.microsoft.com/office/powerpoint/2010/main" val="58955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7FD03A13-2496-4634-B826-BF669075E75D}" type="datetimeFigureOut">
              <a:rPr lang="en-US" smtClean="0"/>
              <a:pPr/>
              <a:t>1/27/2021</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4095563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0FBBB6C-8B16-4E79-8139-6053421F03C1}"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647011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7FD03A13-2496-4634-B826-BF669075E75D}" type="datetimeFigureOut">
              <a:rPr lang="en-US" smtClean="0"/>
              <a:pPr/>
              <a:t>1/27/2021</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426481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03A13-2496-4634-B826-BF669075E75D}"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Tree>
    <p:extLst>
      <p:ext uri="{BB962C8B-B14F-4D97-AF65-F5344CB8AC3E}">
        <p14:creationId xmlns:p14="http://schemas.microsoft.com/office/powerpoint/2010/main" val="72211956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03A13-2496-4634-B826-BF669075E75D}"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68310183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981200"/>
            <a:ext cx="53848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768F3C-A4C6-4F2D-9539-99FC223EBCEB}" type="slidenum">
              <a:rPr lang="en-US">
                <a:solidFill>
                  <a:srgbClr val="969696">
                    <a:shade val="75000"/>
                  </a:srgbClr>
                </a:solidFill>
              </a:rPr>
              <a:pPr>
                <a:defRPr/>
              </a:pPr>
              <a:t>‹#›</a:t>
            </a:fld>
            <a:endParaRPr lang="en-US">
              <a:solidFill>
                <a:srgbClr val="969696">
                  <a:shade val="75000"/>
                </a:srgbClr>
              </a:solidFill>
            </a:endParaRPr>
          </a:p>
        </p:txBody>
      </p:sp>
    </p:spTree>
    <p:extLst>
      <p:ext uri="{BB962C8B-B14F-4D97-AF65-F5344CB8AC3E}">
        <p14:creationId xmlns:p14="http://schemas.microsoft.com/office/powerpoint/2010/main" val="3731666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3848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0B2BB-3029-481A-A13E-20D4F1B392DC}" type="slidenum">
              <a:rPr lang="en-US">
                <a:solidFill>
                  <a:srgbClr val="969696">
                    <a:shade val="75000"/>
                  </a:srgbClr>
                </a:solidFill>
              </a:rPr>
              <a:pPr>
                <a:defRPr/>
              </a:pPr>
              <a:t>‹#›</a:t>
            </a:fld>
            <a:endParaRPr lang="en-US">
              <a:solidFill>
                <a:srgbClr val="969696">
                  <a:shade val="75000"/>
                </a:srgbClr>
              </a:solidFill>
            </a:endParaRPr>
          </a:p>
        </p:txBody>
      </p:sp>
    </p:spTree>
    <p:extLst>
      <p:ext uri="{BB962C8B-B14F-4D97-AF65-F5344CB8AC3E}">
        <p14:creationId xmlns:p14="http://schemas.microsoft.com/office/powerpoint/2010/main" val="2727477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FAF61B-93E9-49E6-8DF0-1636851390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6033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7DA5AC-5B69-4D85-AACF-8CD31DA7C5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5078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9BB86-18E0-40A2-8D6D-1081BA8DB1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8490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5C312C-BE22-4205-AFAC-0A6F69C6F5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693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B280504-9B7A-4E0F-90D9-77A7EE579A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771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BBB6C-8B16-4E79-8139-6053421F03C1}"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775820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2E7765-939E-4F94-B1C0-8FB3F30121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0196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DAB8DA-E222-46A4-9F88-59FA760182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56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F0AA74-9B17-485A-AD60-5C502225EB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7924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03F4F8-6613-4BA0-B8AB-4468942620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482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C71592-8665-438B-AB8F-13E17209C9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63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0C6B63-DCE8-47F2-834D-81640AC957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4113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FAF61B-93E9-49E6-8DF0-1636851390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11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7DA5AC-5B69-4D85-AACF-8CD31DA7C5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4178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9BB86-18E0-40A2-8D6D-1081BA8DB1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4911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5C312C-BE22-4205-AFAC-0A6F69C6F5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341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0FBBB6C-8B16-4E79-8139-6053421F03C1}"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401111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B280504-9B7A-4E0F-90D9-77A7EE579A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9831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2E7765-939E-4F94-B1C0-8FB3F30121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0899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DAB8DA-E222-46A4-9F88-59FA760182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6276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F0AA74-9B17-485A-AD60-5C502225EB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6382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03F4F8-6613-4BA0-B8AB-4468942620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2391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C71592-8665-438B-AB8F-13E17209C9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32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0C6B63-DCE8-47F2-834D-81640AC957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2814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766741-E831-4125-8F98-E103625405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364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BE20B3-36A9-493B-AFD1-7A03105768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0328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8C8038-7780-4E61-9734-2D98763140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85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0FBBB6C-8B16-4E79-8139-6053421F03C1}" type="datetimeFigureOut">
              <a:rPr lang="en-IN" smtClean="0"/>
              <a:t>27-01-2021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1585713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E7CA84-9951-4D47-98A3-1BA70FCA0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4848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B620DCA-1EDE-43E7-89CC-849887E3D4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3242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7303E3C-6185-459C-8F82-C600C2B23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0985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C9952AA-A67B-4477-9816-F80B913EE3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771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EA32C9-EBE8-4308-8B51-2A8DAA6D83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8899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FBA9F2-D647-4F36-8026-BB5E719F55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5555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FA83C1-B2D6-4884-B25C-048AD5211B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1357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5352" y="1"/>
            <a:ext cx="2838449" cy="61769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 y="1"/>
            <a:ext cx="8312151" cy="6176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BF33CD-6715-46E3-9021-BCAE123671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092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766741-E831-4125-8F98-E103625405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9947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BE20B3-36A9-493B-AFD1-7A03105768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819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0FBBB6C-8B16-4E79-8139-6053421F03C1}" type="datetimeFigureOut">
              <a:rPr lang="en-IN" smtClean="0"/>
              <a:t>27-01-2021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41354889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8C8038-7780-4E61-9734-2D98763140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3022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E7CA84-9951-4D47-98A3-1BA70FCA0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25172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B620DCA-1EDE-43E7-89CC-849887E3D4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10512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7303E3C-6185-459C-8F82-C600C2B23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9921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C9952AA-A67B-4477-9816-F80B913EE3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705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EA32C9-EBE8-4308-8B51-2A8DAA6D83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0743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FBA9F2-D647-4F36-8026-BB5E719F55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7932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FA83C1-B2D6-4884-B25C-048AD5211B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8168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5352" y="1"/>
            <a:ext cx="2838449" cy="61769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 y="1"/>
            <a:ext cx="8312151" cy="6176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BF33CD-6715-46E3-9021-BCAE123671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411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BB6C-8B16-4E79-8139-6053421F03C1}" type="datetimeFigureOut">
              <a:rPr lang="en-IN" smtClean="0"/>
              <a:t>27-01-2021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362086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BBB6C-8B16-4E79-8139-6053421F03C1}"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118662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BBB6C-8B16-4E79-8139-6053421F03C1}"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8E36FA-5768-48C3-A6E6-DF105DED0BB9}" type="slidenum">
              <a:rPr lang="en-IN" smtClean="0"/>
              <a:t>‹#›</a:t>
            </a:fld>
            <a:endParaRPr lang="en-IN"/>
          </a:p>
        </p:txBody>
      </p:sp>
    </p:spTree>
    <p:extLst>
      <p:ext uri="{BB962C8B-B14F-4D97-AF65-F5344CB8AC3E}">
        <p14:creationId xmlns:p14="http://schemas.microsoft.com/office/powerpoint/2010/main" val="85242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BBB6C-8B16-4E79-8139-6053421F03C1}" type="datetimeFigureOut">
              <a:rPr lang="en-IN" smtClean="0"/>
              <a:t>27-01-2021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E36FA-5768-48C3-A6E6-DF105DED0BB9}" type="slidenum">
              <a:rPr lang="en-IN" smtClean="0"/>
              <a:t>‹#›</a:t>
            </a:fld>
            <a:endParaRPr lang="en-IN"/>
          </a:p>
        </p:txBody>
      </p:sp>
    </p:spTree>
    <p:extLst>
      <p:ext uri="{BB962C8B-B14F-4D97-AF65-F5344CB8AC3E}">
        <p14:creationId xmlns:p14="http://schemas.microsoft.com/office/powerpoint/2010/main" val="66263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7FD03A13-2496-4634-B826-BF669075E75D}" type="datetimeFigureOut">
              <a:rPr lang="en-US" smtClean="0"/>
              <a:pPr/>
              <a:t>1/27/2021</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13001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8EE0997-A4F3-48CD-BD10-2645A05CC68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271858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8EE0997-A4F3-48CD-BD10-2645A05CC68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742288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294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EE8642-20F7-4FED-B49F-9C9FD54E097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519645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fontAlgn="base">
        <a:spcBef>
          <a:spcPct val="0"/>
        </a:spcBef>
        <a:spcAft>
          <a:spcPct val="0"/>
        </a:spcAft>
        <a:defRPr sz="1600" kern="1200">
          <a:solidFill>
            <a:schemeClr val="tx2"/>
          </a:solidFill>
          <a:latin typeface="+mj-lt"/>
          <a:ea typeface="+mj-ea"/>
          <a:cs typeface="+mj-cs"/>
        </a:defRPr>
      </a:lvl1pPr>
      <a:lvl2pPr algn="l" rtl="0" fontAlgn="base">
        <a:spcBef>
          <a:spcPct val="0"/>
        </a:spcBef>
        <a:spcAft>
          <a:spcPct val="0"/>
        </a:spcAft>
        <a:defRPr sz="1600">
          <a:solidFill>
            <a:schemeClr val="tx2"/>
          </a:solidFill>
          <a:latin typeface="Times New Roman" panose="02020603050405020304" pitchFamily="18" charset="0"/>
        </a:defRPr>
      </a:lvl2pPr>
      <a:lvl3pPr algn="l" rtl="0" fontAlgn="base">
        <a:spcBef>
          <a:spcPct val="0"/>
        </a:spcBef>
        <a:spcAft>
          <a:spcPct val="0"/>
        </a:spcAft>
        <a:defRPr sz="1600">
          <a:solidFill>
            <a:schemeClr val="tx2"/>
          </a:solidFill>
          <a:latin typeface="Times New Roman" panose="02020603050405020304" pitchFamily="18" charset="0"/>
        </a:defRPr>
      </a:lvl3pPr>
      <a:lvl4pPr algn="l" rtl="0" fontAlgn="base">
        <a:spcBef>
          <a:spcPct val="0"/>
        </a:spcBef>
        <a:spcAft>
          <a:spcPct val="0"/>
        </a:spcAft>
        <a:defRPr sz="1600">
          <a:solidFill>
            <a:schemeClr val="tx2"/>
          </a:solidFill>
          <a:latin typeface="Times New Roman" panose="02020603050405020304" pitchFamily="18" charset="0"/>
        </a:defRPr>
      </a:lvl4pPr>
      <a:lvl5pPr algn="l" rtl="0" fontAlgn="base">
        <a:spcBef>
          <a:spcPct val="0"/>
        </a:spcBef>
        <a:spcAft>
          <a:spcPct val="0"/>
        </a:spcAft>
        <a:defRPr sz="1600">
          <a:solidFill>
            <a:schemeClr val="tx2"/>
          </a:solidFill>
          <a:latin typeface="Times New Roman" panose="02020603050405020304" pitchFamily="18" charset="0"/>
        </a:defRPr>
      </a:lvl5pPr>
      <a:lvl6pPr marL="457200" algn="l" rtl="0" fontAlgn="base">
        <a:spcBef>
          <a:spcPct val="0"/>
        </a:spcBef>
        <a:spcAft>
          <a:spcPct val="0"/>
        </a:spcAft>
        <a:defRPr sz="1600">
          <a:solidFill>
            <a:schemeClr val="tx2"/>
          </a:solidFill>
          <a:latin typeface="Times New Roman" panose="02020603050405020304" pitchFamily="18" charset="0"/>
        </a:defRPr>
      </a:lvl6pPr>
      <a:lvl7pPr marL="914400" algn="l" rtl="0" fontAlgn="base">
        <a:spcBef>
          <a:spcPct val="0"/>
        </a:spcBef>
        <a:spcAft>
          <a:spcPct val="0"/>
        </a:spcAft>
        <a:defRPr sz="1600">
          <a:solidFill>
            <a:schemeClr val="tx2"/>
          </a:solidFill>
          <a:latin typeface="Times New Roman" panose="02020603050405020304" pitchFamily="18" charset="0"/>
        </a:defRPr>
      </a:lvl7pPr>
      <a:lvl8pPr marL="1371600" algn="l" rtl="0" fontAlgn="base">
        <a:spcBef>
          <a:spcPct val="0"/>
        </a:spcBef>
        <a:spcAft>
          <a:spcPct val="0"/>
        </a:spcAft>
        <a:defRPr sz="1600">
          <a:solidFill>
            <a:schemeClr val="tx2"/>
          </a:solidFill>
          <a:latin typeface="Times New Roman" panose="02020603050405020304" pitchFamily="18" charset="0"/>
        </a:defRPr>
      </a:lvl8pPr>
      <a:lvl9pPr marL="1828800" algn="l" rtl="0" fontAlgn="base">
        <a:spcBef>
          <a:spcPct val="0"/>
        </a:spcBef>
        <a:spcAft>
          <a:spcPct val="0"/>
        </a:spcAft>
        <a:defRPr sz="16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294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EE8642-20F7-4FED-B49F-9C9FD54E097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221348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fontAlgn="base">
        <a:spcBef>
          <a:spcPct val="0"/>
        </a:spcBef>
        <a:spcAft>
          <a:spcPct val="0"/>
        </a:spcAft>
        <a:defRPr sz="1600" kern="1200">
          <a:solidFill>
            <a:schemeClr val="tx2"/>
          </a:solidFill>
          <a:latin typeface="+mj-lt"/>
          <a:ea typeface="+mj-ea"/>
          <a:cs typeface="+mj-cs"/>
        </a:defRPr>
      </a:lvl1pPr>
      <a:lvl2pPr algn="l" rtl="0" fontAlgn="base">
        <a:spcBef>
          <a:spcPct val="0"/>
        </a:spcBef>
        <a:spcAft>
          <a:spcPct val="0"/>
        </a:spcAft>
        <a:defRPr sz="1600">
          <a:solidFill>
            <a:schemeClr val="tx2"/>
          </a:solidFill>
          <a:latin typeface="Times New Roman" panose="02020603050405020304" pitchFamily="18" charset="0"/>
        </a:defRPr>
      </a:lvl2pPr>
      <a:lvl3pPr algn="l" rtl="0" fontAlgn="base">
        <a:spcBef>
          <a:spcPct val="0"/>
        </a:spcBef>
        <a:spcAft>
          <a:spcPct val="0"/>
        </a:spcAft>
        <a:defRPr sz="1600">
          <a:solidFill>
            <a:schemeClr val="tx2"/>
          </a:solidFill>
          <a:latin typeface="Times New Roman" panose="02020603050405020304" pitchFamily="18" charset="0"/>
        </a:defRPr>
      </a:lvl3pPr>
      <a:lvl4pPr algn="l" rtl="0" fontAlgn="base">
        <a:spcBef>
          <a:spcPct val="0"/>
        </a:spcBef>
        <a:spcAft>
          <a:spcPct val="0"/>
        </a:spcAft>
        <a:defRPr sz="1600">
          <a:solidFill>
            <a:schemeClr val="tx2"/>
          </a:solidFill>
          <a:latin typeface="Times New Roman" panose="02020603050405020304" pitchFamily="18" charset="0"/>
        </a:defRPr>
      </a:lvl4pPr>
      <a:lvl5pPr algn="l" rtl="0" fontAlgn="base">
        <a:spcBef>
          <a:spcPct val="0"/>
        </a:spcBef>
        <a:spcAft>
          <a:spcPct val="0"/>
        </a:spcAft>
        <a:defRPr sz="1600">
          <a:solidFill>
            <a:schemeClr val="tx2"/>
          </a:solidFill>
          <a:latin typeface="Times New Roman" panose="02020603050405020304" pitchFamily="18" charset="0"/>
        </a:defRPr>
      </a:lvl5pPr>
      <a:lvl6pPr marL="457200" algn="l" rtl="0" fontAlgn="base">
        <a:spcBef>
          <a:spcPct val="0"/>
        </a:spcBef>
        <a:spcAft>
          <a:spcPct val="0"/>
        </a:spcAft>
        <a:defRPr sz="1600">
          <a:solidFill>
            <a:schemeClr val="tx2"/>
          </a:solidFill>
          <a:latin typeface="Times New Roman" panose="02020603050405020304" pitchFamily="18" charset="0"/>
        </a:defRPr>
      </a:lvl6pPr>
      <a:lvl7pPr marL="914400" algn="l" rtl="0" fontAlgn="base">
        <a:spcBef>
          <a:spcPct val="0"/>
        </a:spcBef>
        <a:spcAft>
          <a:spcPct val="0"/>
        </a:spcAft>
        <a:defRPr sz="1600">
          <a:solidFill>
            <a:schemeClr val="tx2"/>
          </a:solidFill>
          <a:latin typeface="Times New Roman" panose="02020603050405020304" pitchFamily="18" charset="0"/>
        </a:defRPr>
      </a:lvl7pPr>
      <a:lvl8pPr marL="1371600" algn="l" rtl="0" fontAlgn="base">
        <a:spcBef>
          <a:spcPct val="0"/>
        </a:spcBef>
        <a:spcAft>
          <a:spcPct val="0"/>
        </a:spcAft>
        <a:defRPr sz="1600">
          <a:solidFill>
            <a:schemeClr val="tx2"/>
          </a:solidFill>
          <a:latin typeface="Times New Roman" panose="02020603050405020304" pitchFamily="18" charset="0"/>
        </a:defRPr>
      </a:lvl8pPr>
      <a:lvl9pPr marL="1828800" algn="l" rtl="0" fontAlgn="base">
        <a:spcBef>
          <a:spcPct val="0"/>
        </a:spcBef>
        <a:spcAft>
          <a:spcPct val="0"/>
        </a:spcAft>
        <a:defRPr sz="16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6600" b="1" dirty="0" smtClean="0">
                <a:solidFill>
                  <a:srgbClr val="FF0000"/>
                </a:solidFill>
              </a:rPr>
              <a:t>Origin of Earth -Theories</a:t>
            </a:r>
            <a:endParaRPr lang="en-IN" sz="6600" b="1" dirty="0">
              <a:solidFill>
                <a:srgbClr val="FF0000"/>
              </a:solidFill>
            </a:endParaRPr>
          </a:p>
        </p:txBody>
      </p:sp>
      <p:sp>
        <p:nvSpPr>
          <p:cNvPr id="3" name="Subtitle 2"/>
          <p:cNvSpPr>
            <a:spLocks noGrp="1"/>
          </p:cNvSpPr>
          <p:nvPr>
            <p:ph type="subTitle" idx="1"/>
          </p:nvPr>
        </p:nvSpPr>
        <p:spPr>
          <a:xfrm>
            <a:off x="1330817" y="4426286"/>
            <a:ext cx="9144000" cy="1655762"/>
          </a:xfrm>
        </p:spPr>
        <p:txBody>
          <a:bodyPr>
            <a:normAutofit fontScale="92500" lnSpcReduction="20000"/>
          </a:bodyPr>
          <a:lstStyle/>
          <a:p>
            <a:r>
              <a:rPr lang="en-IN" sz="3500" b="1" dirty="0" err="1" smtClean="0"/>
              <a:t>Dr.</a:t>
            </a:r>
            <a:r>
              <a:rPr lang="en-IN" sz="3500" b="1" dirty="0" smtClean="0"/>
              <a:t> </a:t>
            </a:r>
            <a:r>
              <a:rPr lang="en-IN" sz="3500" b="1" dirty="0" smtClean="0"/>
              <a:t>Swarnima </a:t>
            </a:r>
            <a:r>
              <a:rPr lang="en-IN" sz="3500" b="1" dirty="0" smtClean="0"/>
              <a:t>Singh</a:t>
            </a:r>
          </a:p>
          <a:p>
            <a:r>
              <a:rPr lang="en-IN" b="1" i="1" dirty="0" smtClean="0"/>
              <a:t>Department of Geography</a:t>
            </a:r>
          </a:p>
          <a:p>
            <a:r>
              <a:rPr lang="en-IN" b="1" i="1" dirty="0" smtClean="0"/>
              <a:t>Assistant Professor</a:t>
            </a:r>
          </a:p>
          <a:p>
            <a:r>
              <a:rPr lang="en-IN" b="1" i="1" dirty="0" smtClean="0"/>
              <a:t>DDUGU, Gorakhpur</a:t>
            </a:r>
            <a:endParaRPr lang="en-IN" b="1" i="1" dirty="0"/>
          </a:p>
        </p:txBody>
      </p:sp>
    </p:spTree>
    <p:extLst>
      <p:ext uri="{BB962C8B-B14F-4D97-AF65-F5344CB8AC3E}">
        <p14:creationId xmlns:p14="http://schemas.microsoft.com/office/powerpoint/2010/main" val="170913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Evaluation</a:t>
            </a:r>
            <a:br>
              <a:rPr lang="en-IN" dirty="0" smtClean="0"/>
            </a:br>
            <a:endParaRPr lang="en-IN" dirty="0"/>
          </a:p>
        </p:txBody>
      </p:sp>
      <p:sp>
        <p:nvSpPr>
          <p:cNvPr id="3" name="Content Placeholder 2"/>
          <p:cNvSpPr>
            <a:spLocks noGrp="1"/>
          </p:cNvSpPr>
          <p:nvPr>
            <p:ph idx="1"/>
          </p:nvPr>
        </p:nvSpPr>
        <p:spPr>
          <a:xfrm>
            <a:off x="838200" y="1194561"/>
            <a:ext cx="10515600" cy="4351338"/>
          </a:xfrm>
        </p:spPr>
        <p:txBody>
          <a:bodyPr>
            <a:normAutofit fontScale="85000" lnSpcReduction="20000"/>
          </a:bodyPr>
          <a:lstStyle/>
          <a:p>
            <a:endParaRPr lang="en-IN" dirty="0" smtClean="0"/>
          </a:p>
          <a:p>
            <a:r>
              <a:rPr lang="en-IN" dirty="0" smtClean="0"/>
              <a:t>According to Kant there was a primordial matter in the universe, but, he did not explain the source of the origin of the primordial matter.</a:t>
            </a:r>
          </a:p>
          <a:p>
            <a:r>
              <a:rPr lang="en-IN" dirty="0" smtClean="0"/>
              <a:t>Kant did not explain the source of energy to cause the random motion of the particles of the primordial matter which were cold and motionless in the initial stage.</a:t>
            </a:r>
          </a:p>
          <a:p>
            <a:r>
              <a:rPr lang="en-IN" dirty="0" smtClean="0"/>
              <a:t>The collision among the particles of the primordial matter can never generate rotatory motion in it. It is an erroneous statement of mechanism.</a:t>
            </a:r>
          </a:p>
          <a:p>
            <a:r>
              <a:rPr lang="en-IN" dirty="0" smtClean="0"/>
              <a:t>Kant assumes that the rotatory speed of the Nebula increased with the increase of its size was against the law of conservation of angular momentum.</a:t>
            </a:r>
          </a:p>
          <a:p>
            <a:pPr marL="0" indent="0">
              <a:buNone/>
            </a:pPr>
            <a:r>
              <a:rPr lang="en-IN" dirty="0" smtClean="0">
                <a:solidFill>
                  <a:srgbClr val="FF0000"/>
                </a:solidFill>
              </a:rPr>
              <a:t>However, the importance of Kant’s hypothesis lies in the fact that it was the first scientific attempt for the explanation of the origin of the earth. Kant’s hypothesis plays a great role in the postulation of the Nebular hypothesis by Laplace.</a:t>
            </a:r>
          </a:p>
          <a:p>
            <a:endParaRPr lang="en-IN" dirty="0"/>
          </a:p>
        </p:txBody>
      </p:sp>
    </p:spTree>
    <p:extLst>
      <p:ext uri="{BB962C8B-B14F-4D97-AF65-F5344CB8AC3E}">
        <p14:creationId xmlns:p14="http://schemas.microsoft.com/office/powerpoint/2010/main" val="54364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Nebular Hypothesis </a:t>
            </a:r>
            <a:r>
              <a:rPr lang="en-IN" b="1" dirty="0"/>
              <a:t>of </a:t>
            </a:r>
            <a:r>
              <a:rPr lang="en-IN" b="1" dirty="0" smtClean="0"/>
              <a:t>Laplace</a:t>
            </a:r>
            <a:endParaRPr lang="en-IN" b="1" dirty="0"/>
          </a:p>
        </p:txBody>
      </p:sp>
      <p:sp>
        <p:nvSpPr>
          <p:cNvPr id="3" name="Content Placeholder 2"/>
          <p:cNvSpPr>
            <a:spLocks noGrp="1"/>
          </p:cNvSpPr>
          <p:nvPr>
            <p:ph idx="1"/>
          </p:nvPr>
        </p:nvSpPr>
        <p:spPr/>
        <p:txBody>
          <a:bodyPr>
            <a:normAutofit fontScale="92500"/>
          </a:bodyPr>
          <a:lstStyle/>
          <a:p>
            <a:pPr fontAlgn="base"/>
            <a:r>
              <a:rPr lang="en-IN" dirty="0"/>
              <a:t> Laplace (French Mathematician) propounded his theory in 1796. </a:t>
            </a:r>
            <a:r>
              <a:rPr lang="en-IN" b="1" dirty="0"/>
              <a:t>Laplace’s nebular hypothesis</a:t>
            </a:r>
            <a:r>
              <a:rPr lang="en-IN" dirty="0"/>
              <a:t> </a:t>
            </a:r>
            <a:r>
              <a:rPr lang="en-IN" b="1" dirty="0"/>
              <a:t>was</a:t>
            </a:r>
            <a:r>
              <a:rPr lang="en-IN" dirty="0"/>
              <a:t> in some way similar to the Gaseous hypothesis of Kant and appears like </a:t>
            </a:r>
            <a:r>
              <a:rPr lang="en-IN" b="1" dirty="0"/>
              <a:t>the modified version of Kant’s hypothesis. </a:t>
            </a:r>
            <a:endParaRPr lang="en-IN" dirty="0"/>
          </a:p>
          <a:p>
            <a:pPr marL="0" indent="0" fontAlgn="base">
              <a:buNone/>
            </a:pPr>
            <a:endParaRPr lang="en-IN" b="1" dirty="0" smtClean="0">
              <a:solidFill>
                <a:srgbClr val="FF0000"/>
              </a:solidFill>
            </a:endParaRPr>
          </a:p>
          <a:p>
            <a:pPr marL="0" indent="0" fontAlgn="base">
              <a:buNone/>
            </a:pPr>
            <a:r>
              <a:rPr lang="en-IN" b="1" dirty="0" smtClean="0">
                <a:solidFill>
                  <a:srgbClr val="FF0000"/>
                </a:solidFill>
              </a:rPr>
              <a:t>Assumptions</a:t>
            </a:r>
            <a:r>
              <a:rPr lang="en-IN" b="1" dirty="0">
                <a:solidFill>
                  <a:srgbClr val="FF0000"/>
                </a:solidFill>
              </a:rPr>
              <a:t> </a:t>
            </a:r>
            <a:endParaRPr lang="en-IN" dirty="0">
              <a:solidFill>
                <a:srgbClr val="FF0000"/>
              </a:solidFill>
            </a:endParaRPr>
          </a:p>
          <a:p>
            <a:pPr fontAlgn="base"/>
            <a:r>
              <a:rPr lang="en-IN" dirty="0"/>
              <a:t>He assumed that there was a huge and hot gaseous nebula in the space. </a:t>
            </a:r>
          </a:p>
          <a:p>
            <a:pPr fontAlgn="base"/>
            <a:r>
              <a:rPr lang="en-IN" dirty="0"/>
              <a:t>From the very beginning huge and hot nebula was rotating on its axis. </a:t>
            </a:r>
          </a:p>
          <a:p>
            <a:pPr fontAlgn="base"/>
            <a:r>
              <a:rPr lang="en-IN" dirty="0"/>
              <a:t>The nebula was continuously cooling due to loss of heat from its outer surface through the process of radiation and thus it was continuously reduced in size due to contraction on cooling. </a:t>
            </a:r>
          </a:p>
          <a:p>
            <a:pPr marL="0" indent="0">
              <a:buNone/>
            </a:pPr>
            <a:endParaRPr lang="en-IN" dirty="0"/>
          </a:p>
          <a:p>
            <a:endParaRPr lang="en-IN" dirty="0"/>
          </a:p>
        </p:txBody>
      </p:sp>
    </p:spTree>
    <p:extLst>
      <p:ext uri="{BB962C8B-B14F-4D97-AF65-F5344CB8AC3E}">
        <p14:creationId xmlns:p14="http://schemas.microsoft.com/office/powerpoint/2010/main" val="377457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3399"/>
          </a:solidFill>
        </p:spPr>
        <p:txBody>
          <a:bodyPr/>
          <a:lstStyle/>
          <a:p>
            <a:pPr eaLnBrk="1" hangingPunct="1">
              <a:defRPr/>
            </a:pPr>
            <a:r>
              <a:rPr lang="en-US" dirty="0" smtClean="0"/>
              <a:t>Nebulae: step 1</a:t>
            </a:r>
          </a:p>
        </p:txBody>
      </p:sp>
      <p:sp>
        <p:nvSpPr>
          <p:cNvPr id="15363" name="Rectangle 3"/>
          <p:cNvSpPr>
            <a:spLocks noGrp="1" noChangeArrowheads="1"/>
          </p:cNvSpPr>
          <p:nvPr>
            <p:ph type="body" sz="half" idx="1"/>
          </p:nvPr>
        </p:nvSpPr>
        <p:spPr>
          <a:xfrm>
            <a:off x="1981200" y="2465389"/>
            <a:ext cx="4038600" cy="2560637"/>
          </a:xfrm>
          <a:solidFill>
            <a:srgbClr val="33CCCC"/>
          </a:solidFill>
        </p:spPr>
        <p:txBody>
          <a:bodyPr/>
          <a:lstStyle/>
          <a:p>
            <a:pPr eaLnBrk="1" hangingPunct="1">
              <a:defRPr/>
            </a:pPr>
            <a:r>
              <a:rPr lang="en-US" smtClean="0"/>
              <a:t>Gas (98%) and dust (2%)</a:t>
            </a:r>
          </a:p>
          <a:p>
            <a:pPr eaLnBrk="1" hangingPunct="1">
              <a:defRPr/>
            </a:pPr>
            <a:r>
              <a:rPr lang="en-US" b="1" smtClean="0"/>
              <a:t>Rotates </a:t>
            </a:r>
            <a:r>
              <a:rPr lang="en-US" smtClean="0"/>
              <a:t>and is held together by </a:t>
            </a:r>
            <a:r>
              <a:rPr lang="en-US" b="1" smtClean="0"/>
              <a:t>gravitational force</a:t>
            </a:r>
          </a:p>
        </p:txBody>
      </p:sp>
      <p:pic>
        <p:nvPicPr>
          <p:cNvPr id="10244" name="Picture 4"/>
          <p:cNvPicPr>
            <a:picLocks noChangeAspect="1" noChangeArrowheads="1"/>
          </p:cNvPicPr>
          <p:nvPr/>
        </p:nvPicPr>
        <p:blipFill>
          <a:blip r:embed="rId2" cstate="print"/>
          <a:srcRect/>
          <a:stretch>
            <a:fillRect/>
          </a:stretch>
        </p:blipFill>
        <p:spPr bwMode="auto">
          <a:xfrm>
            <a:off x="6629400" y="2514601"/>
            <a:ext cx="3505200" cy="2143125"/>
          </a:xfrm>
          <a:prstGeom prst="rect">
            <a:avLst/>
          </a:prstGeom>
          <a:noFill/>
          <a:ln w="9525">
            <a:noFill/>
            <a:miter lim="800000"/>
            <a:headEnd/>
            <a:tailEnd/>
          </a:ln>
        </p:spPr>
      </p:pic>
    </p:spTree>
    <p:extLst>
      <p:ext uri="{BB962C8B-B14F-4D97-AF65-F5344CB8AC3E}">
        <p14:creationId xmlns:p14="http://schemas.microsoft.com/office/powerpoint/2010/main" val="473426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43200" y="304800"/>
            <a:ext cx="6858000" cy="609600"/>
          </a:xfrm>
          <a:solidFill>
            <a:srgbClr val="0070C0"/>
          </a:solidFill>
          <a:ln w="57150">
            <a:solidFill>
              <a:schemeClr val="tx1"/>
            </a:solidFill>
          </a:ln>
        </p:spPr>
        <p:txBody>
          <a:bodyPr>
            <a:normAutofit fontScale="90000"/>
          </a:bodyPr>
          <a:lstStyle/>
          <a:p>
            <a:pPr eaLnBrk="1" hangingPunct="1">
              <a:defRPr/>
            </a:pPr>
            <a:r>
              <a:rPr lang="en-US" sz="4000" dirty="0">
                <a:solidFill>
                  <a:schemeClr val="accent2">
                    <a:lumMod val="20000"/>
                    <a:lumOff val="80000"/>
                  </a:schemeClr>
                </a:solidFill>
              </a:rPr>
              <a:t>Step 2: The Nebula collapses</a:t>
            </a:r>
          </a:p>
        </p:txBody>
      </p:sp>
      <p:sp>
        <p:nvSpPr>
          <p:cNvPr id="17411" name="Rectangle 3"/>
          <p:cNvSpPr>
            <a:spLocks noGrp="1" noChangeArrowheads="1"/>
          </p:cNvSpPr>
          <p:nvPr>
            <p:ph type="body" sz="half" idx="2"/>
          </p:nvPr>
        </p:nvSpPr>
        <p:spPr>
          <a:xfrm>
            <a:off x="6324600" y="2438400"/>
            <a:ext cx="3962400" cy="3352800"/>
          </a:xfrm>
          <a:solidFill>
            <a:srgbClr val="92D050"/>
          </a:solidFill>
        </p:spPr>
        <p:txBody>
          <a:bodyPr/>
          <a:lstStyle/>
          <a:p>
            <a:pPr eaLnBrk="1" hangingPunct="1">
              <a:defRPr/>
            </a:pPr>
            <a:r>
              <a:rPr lang="en-US" sz="2800" dirty="0"/>
              <a:t>The collapsed mass forms a proto-sun due to gravitational force</a:t>
            </a:r>
          </a:p>
          <a:p>
            <a:pPr eaLnBrk="1" hangingPunct="1">
              <a:defRPr/>
            </a:pPr>
            <a:r>
              <a:rPr lang="en-US" sz="2800" dirty="0"/>
              <a:t>Contraction increases speed of rotation: collapse</a:t>
            </a:r>
          </a:p>
          <a:p>
            <a:pPr eaLnBrk="1" hangingPunct="1">
              <a:defRPr/>
            </a:pPr>
            <a:endParaRPr lang="en-US" sz="2800" dirty="0"/>
          </a:p>
          <a:p>
            <a:pPr eaLnBrk="1" hangingPunct="1">
              <a:defRPr/>
            </a:pPr>
            <a:endParaRPr lang="en-US" sz="2800" dirty="0"/>
          </a:p>
        </p:txBody>
      </p:sp>
      <p:pic>
        <p:nvPicPr>
          <p:cNvPr id="11268" name="Picture 4"/>
          <p:cNvPicPr>
            <a:picLocks noChangeAspect="1" noChangeArrowheads="1"/>
          </p:cNvPicPr>
          <p:nvPr/>
        </p:nvPicPr>
        <p:blipFill>
          <a:blip r:embed="rId2" cstate="print"/>
          <a:srcRect/>
          <a:stretch>
            <a:fillRect/>
          </a:stretch>
        </p:blipFill>
        <p:spPr bwMode="auto">
          <a:xfrm>
            <a:off x="2362200" y="2667001"/>
            <a:ext cx="3352800" cy="2111375"/>
          </a:xfrm>
          <a:prstGeom prst="rect">
            <a:avLst/>
          </a:prstGeom>
          <a:noFill/>
          <a:ln w="9525">
            <a:noFill/>
            <a:miter lim="800000"/>
            <a:headEnd/>
            <a:tailEnd/>
          </a:ln>
        </p:spPr>
      </p:pic>
    </p:spTree>
    <p:extLst>
      <p:ext uri="{BB962C8B-B14F-4D97-AF65-F5344CB8AC3E}">
        <p14:creationId xmlns:p14="http://schemas.microsoft.com/office/powerpoint/2010/main" val="75524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1"/>
            <a:ext cx="7772400" cy="619125"/>
          </a:xfrm>
          <a:solidFill>
            <a:srgbClr val="0070C0"/>
          </a:solidFill>
        </p:spPr>
        <p:txBody>
          <a:bodyPr>
            <a:normAutofit fontScale="90000"/>
          </a:bodyPr>
          <a:lstStyle/>
          <a:p>
            <a:pPr eaLnBrk="1" hangingPunct="1">
              <a:defRPr/>
            </a:pPr>
            <a:r>
              <a:rPr lang="en-US" sz="4000">
                <a:solidFill>
                  <a:schemeClr val="accent2">
                    <a:lumMod val="20000"/>
                    <a:lumOff val="80000"/>
                  </a:schemeClr>
                </a:solidFill>
              </a:rPr>
              <a:t>Step 3: sun is formed, disk cleared</a:t>
            </a:r>
          </a:p>
        </p:txBody>
      </p:sp>
      <p:sp>
        <p:nvSpPr>
          <p:cNvPr id="18435" name="Rectangle 3"/>
          <p:cNvSpPr>
            <a:spLocks noGrp="1" noChangeArrowheads="1"/>
          </p:cNvSpPr>
          <p:nvPr>
            <p:ph type="body" sz="half" idx="2"/>
          </p:nvPr>
        </p:nvSpPr>
        <p:spPr>
          <a:xfrm>
            <a:off x="6172200" y="1600200"/>
            <a:ext cx="4191000" cy="5257800"/>
          </a:xfrm>
        </p:spPr>
        <p:txBody>
          <a:bodyPr/>
          <a:lstStyle/>
          <a:p>
            <a:pPr eaLnBrk="1" hangingPunct="1">
              <a:defRPr/>
            </a:pPr>
            <a:r>
              <a:rPr lang="en-US" sz="2800"/>
              <a:t>The disk is “cleared out” due to the immense amount of energy released.</a:t>
            </a:r>
          </a:p>
          <a:p>
            <a:pPr eaLnBrk="1" hangingPunct="1">
              <a:defRPr/>
            </a:pPr>
            <a:r>
              <a:rPr lang="en-US" sz="2800"/>
              <a:t>Sun is formed</a:t>
            </a:r>
          </a:p>
          <a:p>
            <a:pPr eaLnBrk="1" hangingPunct="1">
              <a:defRPr/>
            </a:pPr>
            <a:r>
              <a:rPr lang="en-US" sz="2800"/>
              <a:t>Dust and gases cool and condense in defined orbits around the sun</a:t>
            </a:r>
          </a:p>
        </p:txBody>
      </p:sp>
      <p:pic>
        <p:nvPicPr>
          <p:cNvPr id="12292" name="Picture 4" descr="The Sun"/>
          <p:cNvPicPr>
            <a:picLocks noGrp="1" noChangeAspect="1" noChangeArrowheads="1"/>
          </p:cNvPicPr>
          <p:nvPr>
            <p:ph type="clipArt" sz="half" idx="1"/>
          </p:nvPr>
        </p:nvPicPr>
        <p:blipFill>
          <a:blip r:embed="rId2" cstate="print"/>
          <a:srcRect/>
          <a:stretch>
            <a:fillRect/>
          </a:stretch>
        </p:blipFill>
        <p:spPr>
          <a:xfrm>
            <a:off x="1752600" y="1447800"/>
            <a:ext cx="4495800" cy="2986088"/>
          </a:xfrm>
          <a:noFill/>
        </p:spPr>
      </p:pic>
      <p:pic>
        <p:nvPicPr>
          <p:cNvPr id="12293" name="Picture 5"/>
          <p:cNvPicPr>
            <a:picLocks noChangeAspect="1" noChangeArrowheads="1"/>
          </p:cNvPicPr>
          <p:nvPr/>
        </p:nvPicPr>
        <p:blipFill>
          <a:blip r:embed="rId3" cstate="print"/>
          <a:srcRect/>
          <a:stretch>
            <a:fillRect/>
          </a:stretch>
        </p:blipFill>
        <p:spPr bwMode="auto">
          <a:xfrm>
            <a:off x="2590800" y="4572001"/>
            <a:ext cx="2819400" cy="1763713"/>
          </a:xfrm>
          <a:prstGeom prst="rect">
            <a:avLst/>
          </a:prstGeom>
          <a:noFill/>
          <a:ln w="9525">
            <a:noFill/>
            <a:miter lim="800000"/>
            <a:headEnd/>
            <a:tailEnd/>
          </a:ln>
        </p:spPr>
      </p:pic>
    </p:spTree>
    <p:extLst>
      <p:ext uri="{BB962C8B-B14F-4D97-AF65-F5344CB8AC3E}">
        <p14:creationId xmlns:p14="http://schemas.microsoft.com/office/powerpoint/2010/main" val="420820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According to Laplace </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70000" lnSpcReduction="20000"/>
          </a:bodyPr>
          <a:lstStyle/>
          <a:p>
            <a:pPr marL="514350" indent="-514350" fontAlgn="base">
              <a:buFont typeface="+mj-lt"/>
              <a:buAutoNum type="arabicPeriod"/>
            </a:pPr>
            <a:r>
              <a:rPr lang="en-IN" dirty="0" smtClean="0"/>
              <a:t>Since</a:t>
            </a:r>
            <a:r>
              <a:rPr lang="en-IN" dirty="0"/>
              <a:t>, Nebula was continuously reduced in size due to gradual loss of heat from the outer surface of the nebula through radiation. </a:t>
            </a:r>
          </a:p>
          <a:p>
            <a:pPr marL="514350" indent="-514350" fontAlgn="base">
              <a:buFont typeface="+mj-lt"/>
              <a:buAutoNum type="arabicPeriod"/>
            </a:pPr>
            <a:r>
              <a:rPr lang="en-IN" dirty="0">
                <a:solidFill>
                  <a:srgbClr val="FF0000"/>
                </a:solidFill>
              </a:rPr>
              <a:t>Thus, Reduction in the size and volume of the nebula increased the circular velocity (rotatory motion) of the nebula.</a:t>
            </a:r>
            <a:r>
              <a:rPr lang="en-IN" dirty="0"/>
              <a:t> </a:t>
            </a:r>
          </a:p>
          <a:p>
            <a:pPr marL="514350" indent="-514350" fontAlgn="base">
              <a:buFont typeface="+mj-lt"/>
              <a:buAutoNum type="arabicPeriod"/>
            </a:pPr>
            <a:r>
              <a:rPr lang="en-IN" dirty="0"/>
              <a:t>Due to the increase in velocity, nebula started spinning at very fast speed and consequently the centrifugal force becomes so great that it exceeded the centripetal force. </a:t>
            </a:r>
          </a:p>
          <a:p>
            <a:pPr marL="514350" indent="-514350" fontAlgn="base">
              <a:buFont typeface="+mj-lt"/>
              <a:buAutoNum type="arabicPeriod"/>
            </a:pPr>
            <a:r>
              <a:rPr lang="en-IN" dirty="0"/>
              <a:t>Consequently, the Outer surface was condensed due to excessive cooling and so it could not rotate with the still cooling and contracting the central nucleus of the nebula. </a:t>
            </a:r>
          </a:p>
          <a:p>
            <a:pPr marL="514350" indent="-514350" fontAlgn="base">
              <a:buFont typeface="+mj-lt"/>
              <a:buAutoNum type="arabicPeriod"/>
            </a:pPr>
            <a:r>
              <a:rPr lang="en-IN" dirty="0"/>
              <a:t>And, Thus the outer ring was separated from the remaining part of the nebula. </a:t>
            </a:r>
          </a:p>
          <a:p>
            <a:pPr marL="514350" indent="-514350" fontAlgn="base">
              <a:buFont typeface="+mj-lt"/>
              <a:buAutoNum type="arabicPeriod"/>
            </a:pPr>
            <a:r>
              <a:rPr lang="en-IN" dirty="0"/>
              <a:t>And this separated ring started moving around the nebula. </a:t>
            </a:r>
          </a:p>
          <a:p>
            <a:pPr marL="514350" indent="-514350" fontAlgn="base">
              <a:buFont typeface="+mj-lt"/>
              <a:buAutoNum type="arabicPeriod"/>
            </a:pPr>
            <a:r>
              <a:rPr lang="en-IN" dirty="0"/>
              <a:t>Laplace further maintained that the original ring was divided into nine rings and each ring moved away from the outer ring. </a:t>
            </a:r>
          </a:p>
          <a:p>
            <a:pPr marL="514350" indent="-514350" fontAlgn="base">
              <a:buFont typeface="+mj-lt"/>
              <a:buAutoNum type="arabicPeriod"/>
            </a:pPr>
            <a:r>
              <a:rPr lang="en-IN" dirty="0"/>
              <a:t>Thus, nine planets were formed from the nine rings and the remaining central nucleus of the nebula become the Sun. </a:t>
            </a:r>
          </a:p>
          <a:p>
            <a:pPr marL="514350" indent="-514350">
              <a:buFont typeface="+mj-lt"/>
              <a:buAutoNum type="arabicPeriod"/>
            </a:pPr>
            <a:endParaRPr lang="en-IN" dirty="0"/>
          </a:p>
        </p:txBody>
      </p:sp>
    </p:spTree>
    <p:extLst>
      <p:ext uri="{BB962C8B-B14F-4D97-AF65-F5344CB8AC3E}">
        <p14:creationId xmlns:p14="http://schemas.microsoft.com/office/powerpoint/2010/main" val="230084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Evaluations  </a:t>
            </a:r>
            <a:endParaRPr lang="en-IN" dirty="0"/>
          </a:p>
        </p:txBody>
      </p:sp>
      <p:sp>
        <p:nvSpPr>
          <p:cNvPr id="3" name="Content Placeholder 2"/>
          <p:cNvSpPr>
            <a:spLocks noGrp="1"/>
          </p:cNvSpPr>
          <p:nvPr>
            <p:ph idx="1"/>
          </p:nvPr>
        </p:nvSpPr>
        <p:spPr/>
        <p:txBody>
          <a:bodyPr>
            <a:normAutofit fontScale="77500" lnSpcReduction="20000"/>
          </a:bodyPr>
          <a:lstStyle/>
          <a:p>
            <a:pPr fontAlgn="base"/>
            <a:r>
              <a:rPr lang="en-IN" dirty="0" smtClean="0"/>
              <a:t>He </a:t>
            </a:r>
            <a:r>
              <a:rPr lang="en-IN" dirty="0"/>
              <a:t>did not describe the source of the origin of the nebula.</a:t>
            </a:r>
          </a:p>
          <a:p>
            <a:pPr fontAlgn="base"/>
            <a:r>
              <a:rPr lang="en-IN" dirty="0"/>
              <a:t>He did not explain that, why did only 9 rings come out from irregular ring detached from the nebula?</a:t>
            </a:r>
          </a:p>
          <a:p>
            <a:pPr fontAlgn="base"/>
            <a:r>
              <a:rPr lang="en-IN" dirty="0"/>
              <a:t>If the sun is the remaining nucleus of the nebula as claimed Laplace, it should have a small bulge around its middle part which would point out the probable separation of the irregular ring from the sun but there is no such bulge in the middle part of the sun.</a:t>
            </a:r>
          </a:p>
          <a:p>
            <a:pPr fontAlgn="base"/>
            <a:r>
              <a:rPr lang="en-IN" dirty="0"/>
              <a:t>According to the nebular hypothesis all satellites should revolve in the direction of father planets but few satellites of Saturn and Jupiter revolve in the opposite direction of their father planets.</a:t>
            </a:r>
          </a:p>
          <a:p>
            <a:pPr fontAlgn="base"/>
            <a:r>
              <a:rPr lang="en-IN" dirty="0"/>
              <a:t>The nebular hypothesis is unable to explain the peculiar distribution of present-day angular momentum in our solar system.</a:t>
            </a:r>
          </a:p>
          <a:p>
            <a:pPr marL="0" indent="0" fontAlgn="base">
              <a:buNone/>
            </a:pPr>
            <a:endParaRPr lang="en-IN" b="1" dirty="0" smtClean="0"/>
          </a:p>
          <a:p>
            <a:pPr marL="0" indent="0" fontAlgn="base">
              <a:buNone/>
            </a:pPr>
            <a:r>
              <a:rPr lang="en-IN" b="1" dirty="0" smtClean="0">
                <a:solidFill>
                  <a:srgbClr val="FF0000"/>
                </a:solidFill>
              </a:rPr>
              <a:t>Outcome</a:t>
            </a:r>
            <a:r>
              <a:rPr lang="en-IN" b="1" dirty="0">
                <a:solidFill>
                  <a:srgbClr val="FF0000"/>
                </a:solidFill>
              </a:rPr>
              <a:t>: The merit of the theory lies in the fact that it is the most acceptable explanation in explaining the layered structure of the earth’s interior.</a:t>
            </a:r>
            <a:endParaRPr lang="en-IN" dirty="0">
              <a:solidFill>
                <a:srgbClr val="FF0000"/>
              </a:solidFill>
            </a:endParaRPr>
          </a:p>
          <a:p>
            <a:endParaRPr lang="en-IN" dirty="0"/>
          </a:p>
        </p:txBody>
      </p:sp>
    </p:spTree>
    <p:extLst>
      <p:ext uri="{BB962C8B-B14F-4D97-AF65-F5344CB8AC3E}">
        <p14:creationId xmlns:p14="http://schemas.microsoft.com/office/powerpoint/2010/main" val="50913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3. The </a:t>
            </a:r>
            <a:r>
              <a:rPr lang="en-IN" b="1" dirty="0" err="1"/>
              <a:t>planetesimal</a:t>
            </a:r>
            <a:r>
              <a:rPr lang="en-IN" b="1" dirty="0"/>
              <a:t> hypothesis of Chamberlin (1905)</a:t>
            </a:r>
            <a:br>
              <a:rPr lang="en-IN" b="1" dirty="0"/>
            </a:br>
            <a:endParaRPr lang="en-IN" b="1" dirty="0"/>
          </a:p>
        </p:txBody>
      </p:sp>
      <p:sp>
        <p:nvSpPr>
          <p:cNvPr id="3" name="Content Placeholder 2"/>
          <p:cNvSpPr>
            <a:spLocks noGrp="1"/>
          </p:cNvSpPr>
          <p:nvPr>
            <p:ph idx="1"/>
          </p:nvPr>
        </p:nvSpPr>
        <p:spPr/>
        <p:txBody>
          <a:bodyPr>
            <a:normAutofit fontScale="85000" lnSpcReduction="20000"/>
          </a:bodyPr>
          <a:lstStyle/>
          <a:p>
            <a:pPr fontAlgn="base"/>
            <a:r>
              <a:rPr lang="en-IN" dirty="0"/>
              <a:t>The </a:t>
            </a:r>
            <a:r>
              <a:rPr lang="en-IN" dirty="0" err="1"/>
              <a:t>planetesimal</a:t>
            </a:r>
            <a:r>
              <a:rPr lang="en-IN" dirty="0"/>
              <a:t> hypothesis of Chamberlin belongs to the </a:t>
            </a:r>
            <a:r>
              <a:rPr lang="en-IN" b="1" dirty="0"/>
              <a:t>dualistic concepts of the origin of the Earth.</a:t>
            </a:r>
            <a:endParaRPr lang="en-IN" dirty="0"/>
          </a:p>
          <a:p>
            <a:pPr fontAlgn="base"/>
            <a:r>
              <a:rPr lang="en-IN" dirty="0"/>
              <a:t>According to Chamberlin initially there were two heavenly bodies (stars) in the universe –</a:t>
            </a:r>
          </a:p>
          <a:p>
            <a:pPr fontAlgn="base"/>
            <a:r>
              <a:rPr lang="en-IN" b="1" dirty="0" smtClean="0"/>
              <a:t>Proto-Sun</a:t>
            </a:r>
            <a:r>
              <a:rPr lang="en-IN" dirty="0"/>
              <a:t> </a:t>
            </a:r>
            <a:r>
              <a:rPr lang="en-IN" dirty="0" smtClean="0"/>
              <a:t>and </a:t>
            </a:r>
            <a:r>
              <a:rPr lang="en-IN" dirty="0"/>
              <a:t>its </a:t>
            </a:r>
            <a:r>
              <a:rPr lang="en-IN" b="1" dirty="0"/>
              <a:t>Companion Star or Intruding star</a:t>
            </a:r>
            <a:endParaRPr lang="en-IN" dirty="0"/>
          </a:p>
          <a:p>
            <a:pPr fontAlgn="base"/>
            <a:r>
              <a:rPr lang="en-IN" dirty="0"/>
              <a:t>The </a:t>
            </a:r>
            <a:r>
              <a:rPr lang="en-IN" dirty="0" err="1"/>
              <a:t>behavior</a:t>
            </a:r>
            <a:r>
              <a:rPr lang="en-IN" dirty="0"/>
              <a:t> and properties of </a:t>
            </a:r>
            <a:r>
              <a:rPr lang="en-IN" b="1" dirty="0"/>
              <a:t>proto-sun</a:t>
            </a:r>
            <a:r>
              <a:rPr lang="en-IN" dirty="0"/>
              <a:t> were not like other stars, It was formed of </a:t>
            </a:r>
            <a:r>
              <a:rPr lang="en-IN" b="1" dirty="0"/>
              <a:t>very small particles which were cold and solid</a:t>
            </a:r>
            <a:r>
              <a:rPr lang="en-IN" dirty="0" smtClean="0"/>
              <a:t>.</a:t>
            </a:r>
          </a:p>
          <a:p>
            <a:pPr fontAlgn="base"/>
            <a:endParaRPr lang="en-IN" dirty="0"/>
          </a:p>
          <a:p>
            <a:pPr fontAlgn="base"/>
            <a:r>
              <a:rPr lang="en-IN" b="1" dirty="0">
                <a:solidFill>
                  <a:srgbClr val="FF0000"/>
                </a:solidFill>
              </a:rPr>
              <a:t>Theory</a:t>
            </a:r>
            <a:r>
              <a:rPr lang="en-IN" b="1" dirty="0"/>
              <a:t>:  </a:t>
            </a:r>
            <a:r>
              <a:rPr lang="en-IN" dirty="0"/>
              <a:t>When the intruding star came very close to the </a:t>
            </a:r>
            <a:r>
              <a:rPr lang="en-IN" dirty="0" err="1"/>
              <a:t>the</a:t>
            </a:r>
            <a:r>
              <a:rPr lang="en-IN" dirty="0"/>
              <a:t> Proto-Sun infinite</a:t>
            </a:r>
            <a:r>
              <a:rPr lang="en-IN" b="1" dirty="0"/>
              <a:t> number of small particles were detached from the outer surface of proto-sun</a:t>
            </a:r>
            <a:r>
              <a:rPr lang="en-IN" dirty="0"/>
              <a:t> due to massive gravitational pull exerted by the giant </a:t>
            </a:r>
            <a:r>
              <a:rPr lang="en-IN" b="1" dirty="0"/>
              <a:t>intruding star. </a:t>
            </a:r>
            <a:r>
              <a:rPr lang="en-IN" dirty="0"/>
              <a:t>This matter which is </a:t>
            </a:r>
            <a:r>
              <a:rPr lang="en-IN" b="1" dirty="0"/>
              <a:t>dust, gases, rock fragments eventually accrete forming planets &amp; other celestial bodies</a:t>
            </a:r>
            <a:r>
              <a:rPr lang="en-IN" dirty="0"/>
              <a:t> that revolve around the proto sun.</a:t>
            </a:r>
          </a:p>
          <a:p>
            <a:endParaRPr lang="en-IN" dirty="0"/>
          </a:p>
        </p:txBody>
      </p:sp>
    </p:spTree>
    <p:extLst>
      <p:ext uri="{BB962C8B-B14F-4D97-AF65-F5344CB8AC3E}">
        <p14:creationId xmlns:p14="http://schemas.microsoft.com/office/powerpoint/2010/main" val="149390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4267201" y="990600"/>
          <a:ext cx="4187825" cy="5410200"/>
        </p:xfrm>
        <a:graphic>
          <a:graphicData uri="http://schemas.openxmlformats.org/presentationml/2006/ole">
            <mc:AlternateContent xmlns:mc="http://schemas.openxmlformats.org/markup-compatibility/2006">
              <mc:Choice xmlns:v="urn:schemas-microsoft-com:vml" Requires="v">
                <p:oleObj spid="_x0000_s1029" name="Image" r:id="rId4" imgW="7352381" imgH="9498413" progId="Photoshop.Image.7">
                  <p:embed/>
                </p:oleObj>
              </mc:Choice>
              <mc:Fallback>
                <p:oleObj name="Image" r:id="rId4" imgW="7352381" imgH="9498413"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990600"/>
                        <a:ext cx="41878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p:cNvSpPr txBox="1">
            <a:spLocks noChangeArrowheads="1"/>
          </p:cNvSpPr>
          <p:nvPr/>
        </p:nvSpPr>
        <p:spPr bwMode="auto">
          <a:xfrm>
            <a:off x="4572001" y="511175"/>
            <a:ext cx="3584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Dualistic Hypothesis</a:t>
            </a:r>
          </a:p>
        </p:txBody>
      </p:sp>
    </p:spTree>
    <p:extLst>
      <p:ext uri="{BB962C8B-B14F-4D97-AF65-F5344CB8AC3E}">
        <p14:creationId xmlns:p14="http://schemas.microsoft.com/office/powerpoint/2010/main" val="304319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descr="Planetesimal hypothesis of Chamberl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826" y="-362938"/>
            <a:ext cx="5220036" cy="71507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3137929"/>
            <a:ext cx="6096000" cy="1200329"/>
          </a:xfrm>
          <a:prstGeom prst="rect">
            <a:avLst/>
          </a:prstGeom>
        </p:spPr>
        <p:txBody>
          <a:bodyPr>
            <a:spAutoFit/>
          </a:bodyPr>
          <a:lstStyle/>
          <a:p>
            <a:r>
              <a:rPr lang="en-IN" b="1" i="0" dirty="0" err="1" smtClean="0">
                <a:solidFill>
                  <a:srgbClr val="FF0000"/>
                </a:solidFill>
                <a:effectLst/>
                <a:latin typeface="Montserrat"/>
              </a:rPr>
              <a:t>Planetesimal</a:t>
            </a:r>
            <a:r>
              <a:rPr lang="en-IN" b="1" i="0" dirty="0" smtClean="0">
                <a:solidFill>
                  <a:srgbClr val="FF0000"/>
                </a:solidFill>
                <a:effectLst/>
                <a:latin typeface="Montserrat"/>
              </a:rPr>
              <a:t> hypothesis not only explains the origin of the earth but also throws light on the structure of the earth, the origin of its atmosphere and continents and ocean basins.</a:t>
            </a:r>
            <a:endParaRPr lang="en-IN" dirty="0">
              <a:solidFill>
                <a:srgbClr val="FF0000"/>
              </a:solidFill>
            </a:endParaRPr>
          </a:p>
        </p:txBody>
      </p:sp>
    </p:spTree>
    <p:extLst>
      <p:ext uri="{BB962C8B-B14F-4D97-AF65-F5344CB8AC3E}">
        <p14:creationId xmlns:p14="http://schemas.microsoft.com/office/powerpoint/2010/main" val="74333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798981" cy="40786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798981" y="1979777"/>
            <a:ext cx="6323230" cy="3674048"/>
          </a:xfrm>
          <a:prstGeom prst="rect">
            <a:avLst/>
          </a:prstGeom>
        </p:spPr>
      </p:pic>
    </p:spTree>
    <p:extLst>
      <p:ext uri="{BB962C8B-B14F-4D97-AF65-F5344CB8AC3E}">
        <p14:creationId xmlns:p14="http://schemas.microsoft.com/office/powerpoint/2010/main" val="233109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Jean and Jeffery’s tidal theo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0211" y="1123414"/>
            <a:ext cx="4924381" cy="36932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190" y="5159376"/>
            <a:ext cx="9684912" cy="646331"/>
          </a:xfrm>
          <a:prstGeom prst="rect">
            <a:avLst/>
          </a:prstGeom>
        </p:spPr>
        <p:txBody>
          <a:bodyPr wrap="square">
            <a:spAutoFit/>
          </a:bodyPr>
          <a:lstStyle/>
          <a:p>
            <a:r>
              <a:rPr lang="en-IN" b="1" i="0" dirty="0" smtClean="0">
                <a:solidFill>
                  <a:srgbClr val="544F54"/>
                </a:solidFill>
                <a:effectLst/>
                <a:latin typeface="Montserrat"/>
              </a:rPr>
              <a:t>This theory is the best interpretation in explaining the sizes of the planets as they have arranged themselves away from the sun.</a:t>
            </a:r>
            <a:endParaRPr lang="en-IN" dirty="0"/>
          </a:p>
        </p:txBody>
      </p:sp>
    </p:spTree>
    <p:extLst>
      <p:ext uri="{BB962C8B-B14F-4D97-AF65-F5344CB8AC3E}">
        <p14:creationId xmlns:p14="http://schemas.microsoft.com/office/powerpoint/2010/main" val="164291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betapictor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85801"/>
            <a:ext cx="4800600" cy="477996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1027"/>
          <p:cNvSpPr txBox="1">
            <a:spLocks noChangeArrowheads="1"/>
          </p:cNvSpPr>
          <p:nvPr/>
        </p:nvSpPr>
        <p:spPr bwMode="auto">
          <a:xfrm>
            <a:off x="3124200" y="5486400"/>
            <a:ext cx="2273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a:solidFill>
                  <a:srgbClr val="000000"/>
                </a:solidFill>
              </a:rPr>
              <a:t>Beta Pictoris</a:t>
            </a:r>
          </a:p>
        </p:txBody>
      </p:sp>
      <p:sp>
        <p:nvSpPr>
          <p:cNvPr id="11268" name="Rectangle 1028"/>
          <p:cNvSpPr>
            <a:spLocks noChangeArrowheads="1"/>
          </p:cNvSpPr>
          <p:nvPr/>
        </p:nvSpPr>
        <p:spPr bwMode="auto">
          <a:xfrm>
            <a:off x="1524000" y="2287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IN" sz="2400">
              <a:solidFill>
                <a:srgbClr val="000000"/>
              </a:solidFill>
            </a:endParaRPr>
          </a:p>
        </p:txBody>
      </p:sp>
      <p:sp>
        <p:nvSpPr>
          <p:cNvPr id="11269" name="Rectangle 1029"/>
          <p:cNvSpPr>
            <a:spLocks noChangeArrowheads="1"/>
          </p:cNvSpPr>
          <p:nvPr/>
        </p:nvSpPr>
        <p:spPr bwMode="auto">
          <a:xfrm>
            <a:off x="7086600" y="457200"/>
            <a:ext cx="3352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2400">
                <a:solidFill>
                  <a:srgbClr val="000000"/>
                </a:solidFill>
                <a:cs typeface="Arial" panose="020B0604020202020204" pitchFamily="34" charset="0"/>
              </a:rPr>
              <a:t>Beta Pictoris is a young star about 20 million years old that is located 63 light years away.</a:t>
            </a:r>
          </a:p>
          <a:p>
            <a:pPr eaLnBrk="0" fontAlgn="base" hangingPunct="0">
              <a:spcBef>
                <a:spcPct val="0"/>
              </a:spcBef>
              <a:spcAft>
                <a:spcPct val="0"/>
              </a:spcAft>
            </a:pPr>
            <a:endParaRPr lang="en-US" sz="2400">
              <a:solidFill>
                <a:srgbClr val="000000"/>
              </a:solidFill>
            </a:endParaRPr>
          </a:p>
        </p:txBody>
      </p:sp>
      <p:sp>
        <p:nvSpPr>
          <p:cNvPr id="11270" name="Rectangle 1030"/>
          <p:cNvSpPr>
            <a:spLocks noChangeArrowheads="1"/>
          </p:cNvSpPr>
          <p:nvPr/>
        </p:nvSpPr>
        <p:spPr bwMode="auto">
          <a:xfrm>
            <a:off x="15240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IN" sz="2400">
              <a:solidFill>
                <a:srgbClr val="000000"/>
              </a:solidFill>
            </a:endParaRPr>
          </a:p>
        </p:txBody>
      </p:sp>
      <p:grpSp>
        <p:nvGrpSpPr>
          <p:cNvPr id="11273" name="Group 1033"/>
          <p:cNvGrpSpPr>
            <a:grpSpLocks/>
          </p:cNvGrpSpPr>
          <p:nvPr/>
        </p:nvGrpSpPr>
        <p:grpSpPr bwMode="auto">
          <a:xfrm>
            <a:off x="7010400" y="2590801"/>
            <a:ext cx="3429000" cy="4155011"/>
            <a:chOff x="0" y="0"/>
            <a:chExt cx="1670" cy="3748"/>
          </a:xfrm>
        </p:grpSpPr>
        <p:sp>
          <p:nvSpPr>
            <p:cNvPr id="11271" name="Rectangle 1031"/>
            <p:cNvSpPr>
              <a:spLocks noChangeArrowheads="1"/>
            </p:cNvSpPr>
            <p:nvPr/>
          </p:nvSpPr>
          <p:spPr bwMode="auto">
            <a:xfrm>
              <a:off x="0" y="0"/>
              <a:ext cx="1670"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IN" sz="2400">
                <a:solidFill>
                  <a:srgbClr val="000000"/>
                </a:solidFill>
              </a:endParaRPr>
            </a:p>
          </p:txBody>
        </p:sp>
        <p:sp>
          <p:nvSpPr>
            <p:cNvPr id="11272" name="Rectangle 1032"/>
            <p:cNvSpPr>
              <a:spLocks noChangeArrowheads="1"/>
            </p:cNvSpPr>
            <p:nvPr/>
          </p:nvSpPr>
          <p:spPr bwMode="auto">
            <a:xfrm>
              <a:off x="0" y="0"/>
              <a:ext cx="1670" cy="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a:solidFill>
                    <a:srgbClr val="000000"/>
                  </a:solidFill>
                  <a:cs typeface="Arial" panose="020B0604020202020204" pitchFamily="34" charset="0"/>
                </a:rPr>
                <a:t>The Beta Pictoris disk appears to be a young planetary system in the making. This image supports the standard model of solar system birth, which supposes that planets accrete from a disk of dust and gas surrounding a young star.</a:t>
              </a:r>
              <a:r>
                <a:rPr lang="en-US" sz="240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en-US" sz="2400">
                <a:solidFill>
                  <a:srgbClr val="000000"/>
                </a:solidFill>
              </a:endParaRPr>
            </a:p>
          </p:txBody>
        </p:sp>
      </p:grpSp>
      <p:sp>
        <p:nvSpPr>
          <p:cNvPr id="11274" name="Rectangle 1034"/>
          <p:cNvSpPr>
            <a:spLocks noChangeArrowheads="1"/>
          </p:cNvSpPr>
          <p:nvPr/>
        </p:nvSpPr>
        <p:spPr bwMode="auto">
          <a:xfrm>
            <a:off x="4381500" y="31781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IN" sz="2400">
              <a:solidFill>
                <a:srgbClr val="000000"/>
              </a:solidFill>
            </a:endParaRPr>
          </a:p>
        </p:txBody>
      </p:sp>
      <p:sp>
        <p:nvSpPr>
          <p:cNvPr id="11275" name="Rectangle 1035"/>
          <p:cNvSpPr>
            <a:spLocks noChangeArrowheads="1"/>
          </p:cNvSpPr>
          <p:nvPr/>
        </p:nvSpPr>
        <p:spPr bwMode="auto">
          <a:xfrm>
            <a:off x="1905000" y="5894686"/>
            <a:ext cx="4114800" cy="70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1000" i="1" dirty="0">
                <a:solidFill>
                  <a:srgbClr val="000000"/>
                </a:solidFill>
                <a:latin typeface="Arial" panose="020B0604020202020204" pitchFamily="34" charset="0"/>
                <a:cs typeface="Arial" panose="020B0604020202020204" pitchFamily="34" charset="0"/>
              </a:rPr>
              <a:t>This false-color image of the disk surrounding Beta </a:t>
            </a:r>
            <a:r>
              <a:rPr lang="en-US" sz="1000" i="1" dirty="0" err="1">
                <a:solidFill>
                  <a:srgbClr val="000000"/>
                </a:solidFill>
                <a:latin typeface="Arial" panose="020B0604020202020204" pitchFamily="34" charset="0"/>
                <a:cs typeface="Arial" panose="020B0604020202020204" pitchFamily="34" charset="0"/>
              </a:rPr>
              <a:t>Pictoris</a:t>
            </a:r>
            <a:r>
              <a:rPr lang="en-US" sz="1000" i="1" dirty="0">
                <a:solidFill>
                  <a:srgbClr val="000000"/>
                </a:solidFill>
                <a:latin typeface="Arial" panose="020B0604020202020204" pitchFamily="34" charset="0"/>
                <a:cs typeface="Arial" panose="020B0604020202020204" pitchFamily="34" charset="0"/>
              </a:rPr>
              <a:t> was obtained at the European Southern Observatory by blocking direct starlight and imaging the near-infrared light from the disk. </a:t>
            </a:r>
            <a:endParaRPr lang="en-US" sz="2800" dirty="0">
              <a:solidFill>
                <a:srgbClr val="000000"/>
              </a:solidFill>
            </a:endParaRPr>
          </a:p>
        </p:txBody>
      </p:sp>
    </p:spTree>
    <p:extLst>
      <p:ext uri="{BB962C8B-B14F-4D97-AF65-F5344CB8AC3E}">
        <p14:creationId xmlns:p14="http://schemas.microsoft.com/office/powerpoint/2010/main" val="137026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ori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685800"/>
            <a:ext cx="3890963" cy="41910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1027"/>
          <p:cNvSpPr txBox="1">
            <a:spLocks noChangeArrowheads="1"/>
          </p:cNvSpPr>
          <p:nvPr/>
        </p:nvSpPr>
        <p:spPr bwMode="auto">
          <a:xfrm>
            <a:off x="6248401" y="533400"/>
            <a:ext cx="41306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a:solidFill>
                  <a:srgbClr val="000000"/>
                </a:solidFill>
              </a:rPr>
              <a:t>At the heart of the Orion Nebula lies a complex of molecular clouds where abundant star formation is occurring today.</a:t>
            </a:r>
          </a:p>
          <a:p>
            <a:pPr fontAlgn="base">
              <a:spcBef>
                <a:spcPct val="0"/>
              </a:spcBef>
              <a:spcAft>
                <a:spcPct val="0"/>
              </a:spcAft>
            </a:pPr>
            <a:endParaRPr lang="en-US" sz="2400">
              <a:solidFill>
                <a:srgbClr val="000000"/>
              </a:solidFill>
            </a:endParaRPr>
          </a:p>
          <a:p>
            <a:pPr fontAlgn="base">
              <a:spcBef>
                <a:spcPct val="0"/>
              </a:spcBef>
              <a:spcAft>
                <a:spcPct val="0"/>
              </a:spcAft>
            </a:pPr>
            <a:r>
              <a:rPr lang="en-US" sz="2400">
                <a:solidFill>
                  <a:srgbClr val="000000"/>
                </a:solidFill>
              </a:rPr>
              <a:t>The clouds are illuminated by a flood of ultraviolet light emitted by four bright stars, collectively called the Trapezium.</a:t>
            </a:r>
          </a:p>
        </p:txBody>
      </p:sp>
      <p:sp>
        <p:nvSpPr>
          <p:cNvPr id="9220" name="Text Box 1028"/>
          <p:cNvSpPr txBox="1">
            <a:spLocks noChangeArrowheads="1"/>
          </p:cNvSpPr>
          <p:nvPr/>
        </p:nvSpPr>
        <p:spPr bwMode="auto">
          <a:xfrm>
            <a:off x="6248400" y="457200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a:solidFill>
                  <a:srgbClr val="000000"/>
                </a:solidFill>
              </a:rPr>
              <a:t>More than 150 protoplanetary disks have been found in this mosaic of HST images.</a:t>
            </a:r>
          </a:p>
        </p:txBody>
      </p:sp>
      <p:sp>
        <p:nvSpPr>
          <p:cNvPr id="9221" name="Text Box 1029"/>
          <p:cNvSpPr txBox="1">
            <a:spLocks noChangeArrowheads="1"/>
          </p:cNvSpPr>
          <p:nvPr/>
        </p:nvSpPr>
        <p:spPr bwMode="auto">
          <a:xfrm>
            <a:off x="1752600" y="5029201"/>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400">
                <a:solidFill>
                  <a:srgbClr val="000000"/>
                </a:solidFill>
              </a:rPr>
              <a:t>Orion Nebula, giant stellar nursery ~1600 light years away</a:t>
            </a:r>
          </a:p>
        </p:txBody>
      </p:sp>
    </p:spTree>
    <p:extLst>
      <p:ext uri="{BB962C8B-B14F-4D97-AF65-F5344CB8AC3E}">
        <p14:creationId xmlns:p14="http://schemas.microsoft.com/office/powerpoint/2010/main" val="190521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5. </a:t>
            </a:r>
            <a:r>
              <a:rPr lang="en-IN" b="1" dirty="0" err="1"/>
              <a:t>Russel’s</a:t>
            </a:r>
            <a:r>
              <a:rPr lang="en-IN" b="1" dirty="0"/>
              <a:t> binary Star Hypothesis</a:t>
            </a:r>
            <a:br>
              <a:rPr lang="en-IN" b="1" dirty="0"/>
            </a:br>
            <a:endParaRPr lang="en-IN" b="1" dirty="0"/>
          </a:p>
        </p:txBody>
      </p:sp>
      <p:sp>
        <p:nvSpPr>
          <p:cNvPr id="3" name="Content Placeholder 2"/>
          <p:cNvSpPr>
            <a:spLocks noGrp="1"/>
          </p:cNvSpPr>
          <p:nvPr>
            <p:ph idx="1"/>
          </p:nvPr>
        </p:nvSpPr>
        <p:spPr/>
        <p:txBody>
          <a:bodyPr>
            <a:normAutofit fontScale="92500" lnSpcReduction="20000"/>
          </a:bodyPr>
          <a:lstStyle/>
          <a:p>
            <a:r>
              <a:rPr lang="en-IN" dirty="0" smtClean="0"/>
              <a:t>There </a:t>
            </a:r>
            <a:r>
              <a:rPr lang="en-IN" dirty="0"/>
              <a:t>is a binary star system (two stars coupled together and rotating around a fixed </a:t>
            </a:r>
            <a:r>
              <a:rPr lang="en-IN" dirty="0" err="1"/>
              <a:t>center</a:t>
            </a:r>
            <a:r>
              <a:rPr lang="en-IN" dirty="0"/>
              <a:t> of mass).</a:t>
            </a:r>
          </a:p>
          <a:p>
            <a:endParaRPr lang="en-IN" dirty="0"/>
          </a:p>
          <a:p>
            <a:r>
              <a:rPr lang="en-IN" dirty="0"/>
              <a:t>The intruding star comes close to the binary stars &amp; eject matter from one of the stars. (It doesn’t explain what happened to the intruding star and the </a:t>
            </a:r>
            <a:r>
              <a:rPr lang="en-IN" dirty="0" err="1" smtClean="0"/>
              <a:t>remainant</a:t>
            </a:r>
            <a:r>
              <a:rPr lang="en-IN" dirty="0" smtClean="0"/>
              <a:t> </a:t>
            </a:r>
            <a:r>
              <a:rPr lang="en-IN" dirty="0"/>
              <a:t>of the star from which matter got ejected.)</a:t>
            </a:r>
          </a:p>
          <a:p>
            <a:endParaRPr lang="en-IN" dirty="0"/>
          </a:p>
          <a:p>
            <a:r>
              <a:rPr lang="en-IN" dirty="0"/>
              <a:t>The ejected matter circulates into planets and revolves around the proto sun.</a:t>
            </a:r>
          </a:p>
          <a:p>
            <a:endParaRPr lang="en-IN" dirty="0"/>
          </a:p>
          <a:p>
            <a:r>
              <a:rPr lang="en-IN" dirty="0"/>
              <a:t>This theory is convenient to explain why the composition of planets is different from the sun.</a:t>
            </a:r>
          </a:p>
        </p:txBody>
      </p:sp>
    </p:spTree>
    <p:extLst>
      <p:ext uri="{BB962C8B-B14F-4D97-AF65-F5344CB8AC3E}">
        <p14:creationId xmlns:p14="http://schemas.microsoft.com/office/powerpoint/2010/main" val="158735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6. Hoyle’s supernova hypothesis</a:t>
            </a:r>
            <a:br>
              <a:rPr lang="en-IN" b="1" dirty="0"/>
            </a:br>
            <a:endParaRPr lang="en-IN" b="1" dirty="0"/>
          </a:p>
        </p:txBody>
      </p:sp>
      <p:sp>
        <p:nvSpPr>
          <p:cNvPr id="3" name="Content Placeholder 2"/>
          <p:cNvSpPr>
            <a:spLocks noGrp="1"/>
          </p:cNvSpPr>
          <p:nvPr>
            <p:ph idx="1"/>
          </p:nvPr>
        </p:nvSpPr>
        <p:spPr/>
        <p:txBody>
          <a:bodyPr>
            <a:normAutofit fontScale="70000" lnSpcReduction="20000"/>
          </a:bodyPr>
          <a:lstStyle/>
          <a:p>
            <a:r>
              <a:rPr lang="en-IN" dirty="0" smtClean="0"/>
              <a:t>According </a:t>
            </a:r>
            <a:r>
              <a:rPr lang="en-IN" dirty="0"/>
              <a:t>to Hoyle initially there were two stars in the universe –</a:t>
            </a:r>
          </a:p>
          <a:p>
            <a:endParaRPr lang="en-IN" dirty="0"/>
          </a:p>
          <a:p>
            <a:r>
              <a:rPr lang="en-IN" dirty="0"/>
              <a:t>(1.)Primitive Sun  and (2.) Companion star</a:t>
            </a:r>
          </a:p>
          <a:p>
            <a:endParaRPr lang="en-IN" dirty="0"/>
          </a:p>
          <a:p>
            <a:r>
              <a:rPr lang="en-IN" dirty="0"/>
              <a:t>The companion star was giant and later on became supernova due to nuclear reaction.</a:t>
            </a:r>
          </a:p>
          <a:p>
            <a:endParaRPr lang="en-IN" dirty="0"/>
          </a:p>
          <a:p>
            <a:r>
              <a:rPr lang="en-IN" dirty="0"/>
              <a:t>Over time, all of the hydrogen nuclei of companion star were consumed in the process of nuclear reaction and it collapsed and violently exploded</a:t>
            </a:r>
          </a:p>
          <a:p>
            <a:endParaRPr lang="en-IN" dirty="0"/>
          </a:p>
          <a:p>
            <a:r>
              <a:rPr lang="en-IN" dirty="0"/>
              <a:t>The Violent explosion of companion star resulted in the spread of enormous mass of dust which started revolving around the primitive sun in the form of a circular disc</a:t>
            </a:r>
          </a:p>
          <a:p>
            <a:endParaRPr lang="en-IN" dirty="0"/>
          </a:p>
          <a:p>
            <a:r>
              <a:rPr lang="en-IN" dirty="0"/>
              <a:t>The matter of this disc became building material for the formation of the future of planets.</a:t>
            </a:r>
          </a:p>
        </p:txBody>
      </p:sp>
    </p:spTree>
    <p:extLst>
      <p:ext uri="{BB962C8B-B14F-4D97-AF65-F5344CB8AC3E}">
        <p14:creationId xmlns:p14="http://schemas.microsoft.com/office/powerpoint/2010/main" val="159821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trapiz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7276" y="782392"/>
            <a:ext cx="7380667" cy="588924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 Box 7"/>
          <p:cNvSpPr txBox="1">
            <a:spLocks noChangeArrowheads="1"/>
          </p:cNvSpPr>
          <p:nvPr/>
        </p:nvSpPr>
        <p:spPr bwMode="auto">
          <a:xfrm>
            <a:off x="4876800" y="304800"/>
            <a:ext cx="1939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dirty="0" smtClean="0">
                <a:solidFill>
                  <a:srgbClr val="000000"/>
                </a:solidFill>
              </a:rPr>
              <a:t>Supernova</a:t>
            </a:r>
            <a:endParaRPr lang="en-US" sz="3200" dirty="0">
              <a:solidFill>
                <a:srgbClr val="000000"/>
              </a:solidFill>
            </a:endParaRPr>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3523413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042" y="5362127"/>
            <a:ext cx="4978758" cy="1325563"/>
          </a:xfrm>
        </p:spPr>
        <p:txBody>
          <a:bodyPr>
            <a:noAutofit/>
          </a:bodyPr>
          <a:lstStyle/>
          <a:p>
            <a:r>
              <a:rPr lang="en-IN" sz="2800" dirty="0"/>
              <a:t>Thus, the planets of our solar system were formed due to condensation of the matter of the disc.</a:t>
            </a:r>
          </a:p>
        </p:txBody>
      </p:sp>
      <p:pic>
        <p:nvPicPr>
          <p:cNvPr id="4" name="Content Placeholder 3"/>
          <p:cNvPicPr>
            <a:picLocks noGrp="1" noChangeAspect="1"/>
          </p:cNvPicPr>
          <p:nvPr>
            <p:ph idx="1"/>
          </p:nvPr>
        </p:nvPicPr>
        <p:blipFill>
          <a:blip r:embed="rId2"/>
          <a:stretch>
            <a:fillRect/>
          </a:stretch>
        </p:blipFill>
        <p:spPr>
          <a:xfrm>
            <a:off x="2292686" y="-1"/>
            <a:ext cx="4082356" cy="6944077"/>
          </a:xfrm>
          <a:prstGeom prst="rect">
            <a:avLst/>
          </a:prstGeom>
        </p:spPr>
      </p:pic>
    </p:spTree>
    <p:extLst>
      <p:ext uri="{BB962C8B-B14F-4D97-AF65-F5344CB8AC3E}">
        <p14:creationId xmlns:p14="http://schemas.microsoft.com/office/powerpoint/2010/main" val="416432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Fig. 6.12a</a:t>
            </a:r>
          </a:p>
        </p:txBody>
      </p:sp>
      <p:pic>
        <p:nvPicPr>
          <p:cNvPr id="7171" name="Picture 3"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381000"/>
            <a:ext cx="6907213"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p:cNvSpPr txBox="1">
            <a:spLocks noChangeArrowheads="1"/>
          </p:cNvSpPr>
          <p:nvPr/>
        </p:nvSpPr>
        <p:spPr bwMode="auto">
          <a:xfrm>
            <a:off x="2422526" y="4613275"/>
            <a:ext cx="8093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a:solidFill>
                  <a:srgbClr val="000000"/>
                </a:solidFill>
              </a:rPr>
              <a:t>Zircon grain from the Acasta Gneiss, Slave Province, NW Territories, Canada. The crystal has been etched with acid to highlight the growth zones. These zircons have been dated to 4.03 By.</a:t>
            </a:r>
          </a:p>
        </p:txBody>
      </p:sp>
    </p:spTree>
    <p:extLst>
      <p:ext uri="{BB962C8B-B14F-4D97-AF65-F5344CB8AC3E}">
        <p14:creationId xmlns:p14="http://schemas.microsoft.com/office/powerpoint/2010/main" val="3026835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Fig. 6.12b</a:t>
            </a:r>
          </a:p>
        </p:txBody>
      </p:sp>
      <p:pic>
        <p:nvPicPr>
          <p:cNvPr id="8195" name="Picture 3"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200"/>
            <a:ext cx="73025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4"/>
          <p:cNvSpPr txBox="1">
            <a:spLocks noChangeArrowheads="1"/>
          </p:cNvSpPr>
          <p:nvPr/>
        </p:nvSpPr>
        <p:spPr bwMode="auto">
          <a:xfrm>
            <a:off x="2514600" y="5105400"/>
            <a:ext cx="754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a:solidFill>
                  <a:srgbClr val="000000"/>
                </a:solidFill>
              </a:rPr>
              <a:t>The Acasta Gneiss. Great Slave Province, NW Territories, Canada. One of the oldest (4.03 Bya) dated rocks on Earth. This must have been one of the first crustal rocks to form either at Late Hadean or shortly thereafter.</a:t>
            </a:r>
          </a:p>
        </p:txBody>
      </p:sp>
    </p:spTree>
    <p:extLst>
      <p:ext uri="{BB962C8B-B14F-4D97-AF65-F5344CB8AC3E}">
        <p14:creationId xmlns:p14="http://schemas.microsoft.com/office/powerpoint/2010/main" val="239397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7. Schmidt’s interstellar hypothesis</a:t>
            </a:r>
            <a:br>
              <a:rPr lang="en-IN" b="1" dirty="0"/>
            </a:br>
            <a:endParaRPr lang="en-IN" b="1" dirty="0"/>
          </a:p>
        </p:txBody>
      </p:sp>
      <p:sp>
        <p:nvSpPr>
          <p:cNvPr id="3" name="Content Placeholder 2"/>
          <p:cNvSpPr>
            <a:spLocks noGrp="1"/>
          </p:cNvSpPr>
          <p:nvPr>
            <p:ph idx="1"/>
          </p:nvPr>
        </p:nvSpPr>
        <p:spPr/>
        <p:txBody>
          <a:bodyPr>
            <a:normAutofit fontScale="85000" lnSpcReduction="20000"/>
          </a:bodyPr>
          <a:lstStyle/>
          <a:p>
            <a:r>
              <a:rPr lang="en-IN" dirty="0" smtClean="0"/>
              <a:t>According </a:t>
            </a:r>
            <a:r>
              <a:rPr lang="en-IN" dirty="0"/>
              <a:t>to this theory, the initial universe comprised of stars &amp; randomly distributed matter filling up the space in between.</a:t>
            </a:r>
          </a:p>
          <a:p>
            <a:endParaRPr lang="en-IN" dirty="0"/>
          </a:p>
          <a:p>
            <a:r>
              <a:rPr lang="en-IN" dirty="0"/>
              <a:t>According to </a:t>
            </a:r>
            <a:r>
              <a:rPr lang="en-IN" dirty="0" err="1"/>
              <a:t>Schimidt</a:t>
            </a:r>
            <a:r>
              <a:rPr lang="en-IN" dirty="0"/>
              <a:t>, this dark matter, started to revolve around the primitive rotating sun and gradually the dark matter stars accreting &amp; condensing &amp; thus forming the solar system.</a:t>
            </a:r>
          </a:p>
          <a:p>
            <a:endParaRPr lang="en-IN" dirty="0"/>
          </a:p>
          <a:p>
            <a:r>
              <a:rPr lang="en-IN" dirty="0"/>
              <a:t>Though </a:t>
            </a:r>
            <a:r>
              <a:rPr lang="en-IN" dirty="0" err="1"/>
              <a:t>Schimidt</a:t>
            </a:r>
            <a:r>
              <a:rPr lang="en-IN" dirty="0"/>
              <a:t> did not explain the mode of origin of these dark matters. These dark matters were called ‘inter-stellar dusts’ by </a:t>
            </a:r>
            <a:r>
              <a:rPr lang="en-IN" dirty="0" smtClean="0"/>
              <a:t>Schmidt</a:t>
            </a:r>
            <a:r>
              <a:rPr lang="en-IN" dirty="0"/>
              <a:t>.</a:t>
            </a:r>
          </a:p>
          <a:p>
            <a:endParaRPr lang="en-IN" dirty="0"/>
          </a:p>
          <a:p>
            <a:r>
              <a:rPr lang="en-IN" dirty="0"/>
              <a:t>This theory may be considered as explaining the processes that preceded the Nebular </a:t>
            </a:r>
            <a:r>
              <a:rPr lang="en-IN" dirty="0" err="1"/>
              <a:t>accretionary</a:t>
            </a:r>
            <a:r>
              <a:rPr lang="en-IN" dirty="0"/>
              <a:t> process of Laplace &amp; Kant.</a:t>
            </a:r>
          </a:p>
        </p:txBody>
      </p:sp>
    </p:spTree>
    <p:extLst>
      <p:ext uri="{BB962C8B-B14F-4D97-AF65-F5344CB8AC3E}">
        <p14:creationId xmlns:p14="http://schemas.microsoft.com/office/powerpoint/2010/main" val="131242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679" y="0"/>
            <a:ext cx="7340958" cy="6860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IN" dirty="0"/>
          </a:p>
        </p:txBody>
      </p:sp>
      <p:pic>
        <p:nvPicPr>
          <p:cNvPr id="7170" name="Picture 2" descr="See the sourc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1341" y="1017431"/>
            <a:ext cx="10383234" cy="584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838200" y="1690688"/>
            <a:ext cx="6834003" cy="4351338"/>
          </a:xfrm>
          <a:prstGeom prst="rect">
            <a:avLst/>
          </a:prstGeom>
        </p:spPr>
      </p:pic>
    </p:spTree>
    <p:extLst>
      <p:ext uri="{BB962C8B-B14F-4D97-AF65-F5344CB8AC3E}">
        <p14:creationId xmlns:p14="http://schemas.microsoft.com/office/powerpoint/2010/main" val="174657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0"/>
            <a:ext cx="10515600" cy="1325563"/>
          </a:xfrm>
        </p:spPr>
        <p:txBody>
          <a:bodyPr/>
          <a:lstStyle/>
          <a:p>
            <a:r>
              <a:rPr lang="en-IN" dirty="0"/>
              <a:t>8. BIG BANG THEORY</a:t>
            </a:r>
            <a:br>
              <a:rPr lang="en-IN" dirty="0"/>
            </a:br>
            <a:endParaRPr lang="en-IN" dirty="0"/>
          </a:p>
        </p:txBody>
      </p:sp>
      <p:sp>
        <p:nvSpPr>
          <p:cNvPr id="3" name="Content Placeholder 2"/>
          <p:cNvSpPr>
            <a:spLocks noGrp="1"/>
          </p:cNvSpPr>
          <p:nvPr>
            <p:ph idx="1"/>
          </p:nvPr>
        </p:nvSpPr>
        <p:spPr>
          <a:xfrm>
            <a:off x="297287" y="1027906"/>
            <a:ext cx="10515600" cy="2410753"/>
          </a:xfrm>
        </p:spPr>
        <p:txBody>
          <a:bodyPr>
            <a:normAutofit/>
          </a:bodyPr>
          <a:lstStyle/>
          <a:p>
            <a:r>
              <a:rPr lang="en-IN" sz="2400" dirty="0" smtClean="0"/>
              <a:t>Big </a:t>
            </a:r>
            <a:r>
              <a:rPr lang="en-IN" sz="2400" dirty="0"/>
              <a:t>Bang theory’s idea was first given by George Le </a:t>
            </a:r>
            <a:r>
              <a:rPr lang="en-IN" sz="2400" dirty="0" err="1"/>
              <a:t>Naitre</a:t>
            </a:r>
            <a:r>
              <a:rPr lang="en-IN" sz="2400" dirty="0"/>
              <a:t> in the 1920s &amp; was gradually contributed by many scientists. But an important role was played by </a:t>
            </a:r>
            <a:r>
              <a:rPr lang="en-IN" sz="2400" dirty="0" err="1"/>
              <a:t>Gamenov</a:t>
            </a:r>
            <a:r>
              <a:rPr lang="en-IN" sz="2400" dirty="0"/>
              <a:t> (1970’s).</a:t>
            </a:r>
          </a:p>
          <a:p>
            <a:r>
              <a:rPr lang="en-IN" sz="2400" dirty="0" smtClean="0"/>
              <a:t>According </a:t>
            </a:r>
            <a:r>
              <a:rPr lang="en-IN" sz="2400" dirty="0"/>
              <a:t>to this theory, Everything in the universe has emerged from a point known as the singularity, 15 billion years ago.</a:t>
            </a:r>
          </a:p>
        </p:txBody>
      </p:sp>
      <p:pic>
        <p:nvPicPr>
          <p:cNvPr id="4" name="Picture 3"/>
          <p:cNvPicPr>
            <a:picLocks noChangeAspect="1"/>
          </p:cNvPicPr>
          <p:nvPr/>
        </p:nvPicPr>
        <p:blipFill>
          <a:blip r:embed="rId2"/>
          <a:stretch>
            <a:fillRect/>
          </a:stretch>
        </p:blipFill>
        <p:spPr>
          <a:xfrm>
            <a:off x="5782614" y="2772493"/>
            <a:ext cx="5653826" cy="3820749"/>
          </a:xfrm>
          <a:prstGeom prst="rect">
            <a:avLst/>
          </a:prstGeom>
        </p:spPr>
      </p:pic>
    </p:spTree>
    <p:extLst>
      <p:ext uri="{BB962C8B-B14F-4D97-AF65-F5344CB8AC3E}">
        <p14:creationId xmlns:p14="http://schemas.microsoft.com/office/powerpoint/2010/main" val="376548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Big Bang Theory (Expanding Universe Hypothesis)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It explains the origin of Universe. On witnessing that Galaxies move far from each other, Universal expansion is proved by Sir Edwin Hubble in 1920. For example if we take the balloon and mark some points on it, now blow the balloon we can clearly see the inflation leads to stretching of points.</a:t>
            </a:r>
            <a:br>
              <a:rPr lang="en-IN" dirty="0" smtClean="0"/>
            </a:br>
            <a:r>
              <a:rPr lang="en-IN" dirty="0" smtClean="0"/>
              <a:t>Big bang theory can be explained in three developmental stages:</a:t>
            </a:r>
            <a:br>
              <a:rPr lang="en-IN" dirty="0" smtClean="0"/>
            </a:br>
            <a:r>
              <a:rPr lang="en-IN" dirty="0" smtClean="0"/>
              <a:t>• At first tiny ball with small volume as an atom, which had infinite mass and temperature</a:t>
            </a:r>
            <a:br>
              <a:rPr lang="en-IN" dirty="0" smtClean="0"/>
            </a:br>
            <a:r>
              <a:rPr lang="en-IN" dirty="0" smtClean="0"/>
              <a:t>• A violent explosion of tiny ball happened which resulted in huge expansion. change of some particles into energy form. Due to this expansion, some energy got converted to matter. This happened before 13.7 billion years from our present day.</a:t>
            </a:r>
            <a:br>
              <a:rPr lang="en-IN" dirty="0" smtClean="0"/>
            </a:br>
            <a:r>
              <a:rPr lang="en-IN" dirty="0" smtClean="0"/>
              <a:t>• Then temperature dropped to 4,500K after 300,000 years of explosion, atomic matter is formed and universe become transparent</a:t>
            </a:r>
          </a:p>
          <a:p>
            <a:endParaRPr lang="en-IN" dirty="0"/>
          </a:p>
        </p:txBody>
      </p:sp>
    </p:spTree>
    <p:extLst>
      <p:ext uri="{BB962C8B-B14F-4D97-AF65-F5344CB8AC3E}">
        <p14:creationId xmlns:p14="http://schemas.microsoft.com/office/powerpoint/2010/main" val="322100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73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Classical concept</a:t>
            </a:r>
          </a:p>
          <a:p>
            <a:endParaRPr lang="en-IN" dirty="0"/>
          </a:p>
          <a:p>
            <a:r>
              <a:rPr lang="en-IN" dirty="0" smtClean="0"/>
              <a:t>The Scientific Concept:</a:t>
            </a:r>
          </a:p>
          <a:p>
            <a:pPr marL="914400" lvl="1" indent="-457200">
              <a:buFont typeface="+mj-lt"/>
              <a:buAutoNum type="arabicPeriod"/>
            </a:pPr>
            <a:r>
              <a:rPr lang="en-IN" dirty="0" smtClean="0"/>
              <a:t>The hot origin concept</a:t>
            </a:r>
          </a:p>
          <a:p>
            <a:pPr marL="914400" lvl="1" indent="-457200">
              <a:buFont typeface="+mj-lt"/>
              <a:buAutoNum type="arabicPeriod"/>
            </a:pPr>
            <a:r>
              <a:rPr lang="en-IN" dirty="0" smtClean="0"/>
              <a:t>The cold origin concept</a:t>
            </a:r>
          </a:p>
          <a:p>
            <a:r>
              <a:rPr lang="en-IN" dirty="0" smtClean="0"/>
              <a:t>The Recent Concept Division</a:t>
            </a:r>
          </a:p>
          <a:p>
            <a:pPr marL="514350" indent="-514350">
              <a:buFont typeface="+mj-lt"/>
              <a:buAutoNum type="arabicPeriod"/>
            </a:pPr>
            <a:r>
              <a:rPr lang="en-IN" dirty="0" smtClean="0"/>
              <a:t>Monistic concept</a:t>
            </a:r>
          </a:p>
          <a:p>
            <a:pPr marL="514350" indent="-514350">
              <a:buFont typeface="+mj-lt"/>
              <a:buAutoNum type="arabicPeriod"/>
            </a:pPr>
            <a:r>
              <a:rPr lang="en-IN" dirty="0" smtClean="0"/>
              <a:t>Dualistic concept</a:t>
            </a:r>
          </a:p>
          <a:p>
            <a:pPr marL="514350" indent="-514350">
              <a:buFont typeface="+mj-lt"/>
              <a:buAutoNum type="arabicPeriod"/>
            </a:pPr>
            <a:r>
              <a:rPr lang="en-IN" dirty="0" smtClean="0"/>
              <a:t>Binary star/ </a:t>
            </a:r>
            <a:r>
              <a:rPr lang="en-IN" dirty="0" err="1" smtClean="0"/>
              <a:t>Trihybrid</a:t>
            </a:r>
            <a:r>
              <a:rPr lang="en-IN" dirty="0" smtClean="0"/>
              <a:t> concept</a:t>
            </a:r>
            <a:endParaRPr lang="en-IN" dirty="0"/>
          </a:p>
        </p:txBody>
      </p:sp>
    </p:spTree>
    <p:extLst>
      <p:ext uri="{BB962C8B-B14F-4D97-AF65-F5344CB8AC3E}">
        <p14:creationId xmlns:p14="http://schemas.microsoft.com/office/powerpoint/2010/main" val="1621175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fontAlgn="base"/>
            <a:r>
              <a:rPr lang="en-IN" dirty="0"/>
              <a:t>Gaseous hypothesis of Kant</a:t>
            </a:r>
          </a:p>
          <a:p>
            <a:pPr fontAlgn="base"/>
            <a:r>
              <a:rPr lang="en-IN" dirty="0"/>
              <a:t>Nebular hypothesis of Laplace</a:t>
            </a:r>
          </a:p>
          <a:p>
            <a:pPr fontAlgn="base"/>
            <a:r>
              <a:rPr lang="en-IN" dirty="0" err="1"/>
              <a:t>Planetesimal</a:t>
            </a:r>
            <a:r>
              <a:rPr lang="en-IN" dirty="0"/>
              <a:t> hypothesis of Chamberlin</a:t>
            </a:r>
          </a:p>
          <a:p>
            <a:pPr fontAlgn="base"/>
            <a:r>
              <a:rPr lang="en-IN" dirty="0"/>
              <a:t>Jean and Jeffery’s tidal theory</a:t>
            </a:r>
          </a:p>
          <a:p>
            <a:pPr fontAlgn="base"/>
            <a:r>
              <a:rPr lang="en-IN" dirty="0" err="1"/>
              <a:t>Russel’s</a:t>
            </a:r>
            <a:r>
              <a:rPr lang="en-IN" dirty="0"/>
              <a:t> binary Star Hypothesis</a:t>
            </a:r>
          </a:p>
          <a:p>
            <a:pPr fontAlgn="base"/>
            <a:r>
              <a:rPr lang="en-IN" dirty="0"/>
              <a:t>Hoyle’s supernova hypothesis</a:t>
            </a:r>
          </a:p>
          <a:p>
            <a:pPr fontAlgn="base"/>
            <a:r>
              <a:rPr lang="en-IN" dirty="0"/>
              <a:t>Schmidt’s interstellar hypothesis</a:t>
            </a:r>
          </a:p>
          <a:p>
            <a:pPr fontAlgn="base"/>
            <a:r>
              <a:rPr lang="en-IN" b="1" dirty="0"/>
              <a:t>Big bang theory</a:t>
            </a:r>
            <a:endParaRPr lang="en-IN" dirty="0"/>
          </a:p>
          <a:p>
            <a:endParaRPr lang="en-IN" dirty="0"/>
          </a:p>
        </p:txBody>
      </p:sp>
    </p:spTree>
    <p:extLst>
      <p:ext uri="{BB962C8B-B14F-4D97-AF65-F5344CB8AC3E}">
        <p14:creationId xmlns:p14="http://schemas.microsoft.com/office/powerpoint/2010/main" val="228105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 Gaseous hypothesis of Kant</a:t>
            </a:r>
            <a:br>
              <a:rPr lang="en-IN" dirty="0" smtClean="0"/>
            </a:b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Nebula – It is a primordial (primitive) amorphous (without shape) mass of cloud of gas and dust.</a:t>
            </a:r>
          </a:p>
          <a:p>
            <a:r>
              <a:rPr lang="en-IN" dirty="0" smtClean="0"/>
              <a:t>The gaseous hypothesis of Kant was based on the sound principles of Newton’s law of gravitation and rotatory motion.</a:t>
            </a:r>
          </a:p>
          <a:p>
            <a:r>
              <a:rPr lang="en-IN" dirty="0" smtClean="0">
                <a:solidFill>
                  <a:srgbClr val="FF0000"/>
                </a:solidFill>
              </a:rPr>
              <a:t>Assumptions</a:t>
            </a:r>
          </a:p>
          <a:p>
            <a:r>
              <a:rPr lang="en-IN" dirty="0" smtClean="0"/>
              <a:t>Due to mutual gravitational attraction and collision between the particles generated random motion in the primordial matter.</a:t>
            </a:r>
          </a:p>
          <a:p>
            <a:r>
              <a:rPr lang="en-IN" dirty="0" smtClean="0"/>
              <a:t>As a result, Particles will collide together and also generate friction which generates heat, with the result the temperature of the primordial matter started rising.</a:t>
            </a:r>
          </a:p>
          <a:p>
            <a:r>
              <a:rPr lang="en-IN" dirty="0" smtClean="0"/>
              <a:t>With the increase in temperature, the random motion as well as the rate of collision among the particles also increased. This gave extra momentum (driving force) of the rate of rotatory motion. The rise in temperature also changed the state of primordial matter from solid to gaseous particles. Thus, the original cold and motionless cloud of matter became in due course a vast hot nebula and started rotating around its axis.</a:t>
            </a:r>
          </a:p>
          <a:p>
            <a:endParaRPr lang="en-IN" dirty="0" smtClean="0"/>
          </a:p>
          <a:p>
            <a:endParaRPr lang="en-IN" dirty="0" smtClean="0"/>
          </a:p>
        </p:txBody>
      </p:sp>
    </p:spTree>
    <p:extLst>
      <p:ext uri="{BB962C8B-B14F-4D97-AF65-F5344CB8AC3E}">
        <p14:creationId xmlns:p14="http://schemas.microsoft.com/office/powerpoint/2010/main" val="372791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According to Kant –</a:t>
            </a:r>
            <a:br>
              <a:rPr lang="en-IN" dirty="0" smtClean="0"/>
            </a:br>
            <a:endParaRPr lang="en-IN" dirty="0"/>
          </a:p>
        </p:txBody>
      </p:sp>
      <p:sp>
        <p:nvSpPr>
          <p:cNvPr id="3" name="Content Placeholder 2"/>
          <p:cNvSpPr>
            <a:spLocks noGrp="1"/>
          </p:cNvSpPr>
          <p:nvPr>
            <p:ph idx="1"/>
          </p:nvPr>
        </p:nvSpPr>
        <p:spPr/>
        <p:txBody>
          <a:bodyPr>
            <a:normAutofit fontScale="62500" lnSpcReduction="20000"/>
          </a:bodyPr>
          <a:lstStyle/>
          <a:p>
            <a:endParaRPr lang="en-IN" dirty="0" smtClean="0"/>
          </a:p>
          <a:p>
            <a:r>
              <a:rPr lang="en-IN" dirty="0" smtClean="0"/>
              <a:t>With a continuous rise in temperature and rate of rotatory motion, the nebula started expanding in size.</a:t>
            </a:r>
          </a:p>
          <a:p>
            <a:r>
              <a:rPr lang="en-IN" dirty="0" smtClean="0"/>
              <a:t>According to Immanuel Kant – As the heat increased, the size of nebula increased and as the size of nebula increased, the angular velocity or rotatory speed further increased.</a:t>
            </a:r>
          </a:p>
          <a:p>
            <a:r>
              <a:rPr lang="en-IN" dirty="0" smtClean="0"/>
              <a:t>Due to a continuous increase in the size of the nebula the rotatory speed became so fast that the centrifugal force (away from the </a:t>
            </a:r>
            <a:r>
              <a:rPr lang="en-IN" dirty="0" err="1" smtClean="0"/>
              <a:t>center</a:t>
            </a:r>
            <a:r>
              <a:rPr lang="en-IN" dirty="0" smtClean="0"/>
              <a:t>) exceeded the </a:t>
            </a:r>
            <a:r>
              <a:rPr lang="en-IN" dirty="0" err="1" smtClean="0"/>
              <a:t>attractional</a:t>
            </a:r>
            <a:r>
              <a:rPr lang="en-IN" dirty="0" smtClean="0"/>
              <a:t> or centripetal force (directed towards the </a:t>
            </a:r>
            <a:r>
              <a:rPr lang="en-IN" dirty="0" err="1" smtClean="0"/>
              <a:t>center</a:t>
            </a:r>
            <a:r>
              <a:rPr lang="en-IN" dirty="0" smtClean="0"/>
              <a:t>).</a:t>
            </a:r>
          </a:p>
          <a:p>
            <a:r>
              <a:rPr lang="en-IN" dirty="0" smtClean="0"/>
              <a:t>The nebula started spinning so rapidly that an irregular ring was separated from the middle part of the nebula and was ultimately thrown off due to centrifugal force.</a:t>
            </a:r>
          </a:p>
          <a:p>
            <a:r>
              <a:rPr lang="en-IN" dirty="0" smtClean="0"/>
              <a:t>By the repetition of the same process a system of concentric rings (nine) was separated from the nebula. The residual central mass of the nebula remained as the sun, and all the matters of each ring were aggregated at a point to form a core or a knot which ultimately grew as a planet in due course of time.</a:t>
            </a:r>
          </a:p>
          <a:p>
            <a:r>
              <a:rPr lang="en-IN" dirty="0" smtClean="0"/>
              <a:t>Gaseous hypothesis of Kant Supernaturally created primordial hard matter was scattered in the universe.</a:t>
            </a:r>
          </a:p>
          <a:p>
            <a:r>
              <a:rPr lang="en-IN" dirty="0" smtClean="0"/>
              <a:t>Nebula (Slowly rotating cloud of gas) and the matter was comprised of very cold, solid, and motionless particles.</a:t>
            </a:r>
          </a:p>
          <a:p>
            <a:r>
              <a:rPr lang="en-IN" dirty="0" smtClean="0"/>
              <a:t>Particles began to collide against each other under their mutual gravitational attractions.</a:t>
            </a:r>
          </a:p>
          <a:p>
            <a:endParaRPr lang="en-IN" dirty="0"/>
          </a:p>
        </p:txBody>
      </p:sp>
    </p:spTree>
    <p:extLst>
      <p:ext uri="{BB962C8B-B14F-4D97-AF65-F5344CB8AC3E}">
        <p14:creationId xmlns:p14="http://schemas.microsoft.com/office/powerpoint/2010/main" val="153625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Gaseous hypothesis of Ka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5615" y="-32197"/>
            <a:ext cx="6890197" cy="689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6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6330</TotalTime>
  <Words>1647</Words>
  <Application>Microsoft Office PowerPoint</Application>
  <PresentationFormat>Widescreen</PresentationFormat>
  <Paragraphs>141</Paragraphs>
  <Slides>32</Slides>
  <Notes>3</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47" baseType="lpstr">
      <vt:lpstr>Arial</vt:lpstr>
      <vt:lpstr>Calibri</vt:lpstr>
      <vt:lpstr>Calibri Light</vt:lpstr>
      <vt:lpstr>Georgia</vt:lpstr>
      <vt:lpstr>Montserrat</vt:lpstr>
      <vt:lpstr>Times New Roman</vt:lpstr>
      <vt:lpstr>Wingdings</vt:lpstr>
      <vt:lpstr>Wingdings 2</vt:lpstr>
      <vt:lpstr>Office Theme</vt:lpstr>
      <vt:lpstr>Civic</vt:lpstr>
      <vt:lpstr>Default Design</vt:lpstr>
      <vt:lpstr>1_Default Design</vt:lpstr>
      <vt:lpstr>2_Default Design</vt:lpstr>
      <vt:lpstr>3_Default Design</vt:lpstr>
      <vt:lpstr>Adobe Photoshop Image</vt:lpstr>
      <vt:lpstr>Origin of Earth -Theories</vt:lpstr>
      <vt:lpstr>PowerPoint Presentation</vt:lpstr>
      <vt:lpstr>PowerPoint Presentation</vt:lpstr>
      <vt:lpstr>PowerPoint Presentation</vt:lpstr>
      <vt:lpstr>PowerPoint Presentation</vt:lpstr>
      <vt:lpstr>PowerPoint Presentation</vt:lpstr>
      <vt:lpstr>1. Gaseous hypothesis of Kant </vt:lpstr>
      <vt:lpstr>According to Kant – </vt:lpstr>
      <vt:lpstr>PowerPoint Presentation</vt:lpstr>
      <vt:lpstr>Evaluation </vt:lpstr>
      <vt:lpstr>Nebular Hypothesis of Laplace</vt:lpstr>
      <vt:lpstr>Nebulae: step 1</vt:lpstr>
      <vt:lpstr>Step 2: The Nebula collapses</vt:lpstr>
      <vt:lpstr>Step 3: sun is formed, disk cleared</vt:lpstr>
      <vt:lpstr>According to Laplace  </vt:lpstr>
      <vt:lpstr>Evaluations  </vt:lpstr>
      <vt:lpstr>3. The planetesimal hypothesis of Chamberlin (1905) </vt:lpstr>
      <vt:lpstr>PowerPoint Presentation</vt:lpstr>
      <vt:lpstr>PowerPoint Presentation</vt:lpstr>
      <vt:lpstr>PowerPoint Presentation</vt:lpstr>
      <vt:lpstr>PowerPoint Presentation</vt:lpstr>
      <vt:lpstr>PowerPoint Presentation</vt:lpstr>
      <vt:lpstr>5. Russel’s binary Star Hypothesis </vt:lpstr>
      <vt:lpstr>6. Hoyle’s supernova hypothesis </vt:lpstr>
      <vt:lpstr>PowerPoint Presentation</vt:lpstr>
      <vt:lpstr>Thus, the planets of our solar system were formed due to condensation of the matter of the disc.</vt:lpstr>
      <vt:lpstr>Fig. 6.12a</vt:lpstr>
      <vt:lpstr>Fig. 6.12b</vt:lpstr>
      <vt:lpstr>7. Schmidt’s interstellar hypothesis </vt:lpstr>
      <vt:lpstr>PowerPoint Presentation</vt:lpstr>
      <vt:lpstr>8. BIG BANG THEORY </vt:lpstr>
      <vt:lpstr>Big Bang Theory (Expanding Universe Hypothesis)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Earth -Theory</dc:title>
  <dc:creator>Swarnima</dc:creator>
  <cp:lastModifiedBy>Swarnima</cp:lastModifiedBy>
  <cp:revision>22</cp:revision>
  <dcterms:created xsi:type="dcterms:W3CDTF">2021-01-18T05:11:16Z</dcterms:created>
  <dcterms:modified xsi:type="dcterms:W3CDTF">2021-01-28T01:52:02Z</dcterms:modified>
</cp:coreProperties>
</file>