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5" r:id="rId4"/>
    <p:sldId id="258" r:id="rId5"/>
    <p:sldId id="266" r:id="rId6"/>
    <p:sldId id="259" r:id="rId7"/>
    <p:sldId id="260" r:id="rId8"/>
    <p:sldId id="261" r:id="rId9"/>
    <p:sldId id="262" r:id="rId10"/>
    <p:sldId id="263" r:id="rId11"/>
    <p:sldId id="264"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CF7007A-9127-4AB7-9E82-BABA5B9BE912}" type="datetimeFigureOut">
              <a:rPr lang="en-US" smtClean="0"/>
              <a:pPr/>
              <a:t>21-May-21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31C21C-E0BD-4106-A12D-C7A17A867D63}" type="slidenum">
              <a:rPr lang="en-US" smtClean="0"/>
              <a:pPr/>
              <a:t>‹#›</a:t>
            </a:fld>
            <a:endParaRPr lang="en-US"/>
          </a:p>
        </p:txBody>
      </p:sp>
    </p:spTree>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F7007A-9127-4AB7-9E82-BABA5B9BE912}" type="datetimeFigureOut">
              <a:rPr lang="en-US" smtClean="0"/>
              <a:pPr/>
              <a:t>21-May-21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31C21C-E0BD-4106-A12D-C7A17A867D63}" type="slidenum">
              <a:rPr lang="en-US" smtClean="0"/>
              <a:pPr/>
              <a:t>‹#›</a:t>
            </a:fld>
            <a:endParaRPr lang="en-US"/>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F7007A-9127-4AB7-9E82-BABA5B9BE912}" type="datetimeFigureOut">
              <a:rPr lang="en-US" smtClean="0"/>
              <a:pPr/>
              <a:t>21-May-21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31C21C-E0BD-4106-A12D-C7A17A867D63}" type="slidenum">
              <a:rPr lang="en-US" smtClean="0"/>
              <a:pPr/>
              <a:t>‹#›</a:t>
            </a:fld>
            <a:endParaRPr lang="en-US"/>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F7007A-9127-4AB7-9E82-BABA5B9BE912}" type="datetimeFigureOut">
              <a:rPr lang="en-US" smtClean="0"/>
              <a:pPr/>
              <a:t>21-May-21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31C21C-E0BD-4106-A12D-C7A17A867D63}" type="slidenum">
              <a:rPr lang="en-US" smtClean="0"/>
              <a:pPr/>
              <a:t>‹#›</a:t>
            </a:fld>
            <a:endParaRPr lang="en-US"/>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CF7007A-9127-4AB7-9E82-BABA5B9BE912}" type="datetimeFigureOut">
              <a:rPr lang="en-US" smtClean="0"/>
              <a:pPr/>
              <a:t>21-May-21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31C21C-E0BD-4106-A12D-C7A17A867D63}" type="slidenum">
              <a:rPr lang="en-US" smtClean="0"/>
              <a:pPr/>
              <a:t>‹#›</a:t>
            </a:fld>
            <a:endParaRPr lang="en-US"/>
          </a:p>
        </p:txBody>
      </p:sp>
    </p:spTree>
  </p:cSld>
  <p:clrMapOvr>
    <a:masterClrMapping/>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CF7007A-9127-4AB7-9E82-BABA5B9BE912}" type="datetimeFigureOut">
              <a:rPr lang="en-US" smtClean="0"/>
              <a:pPr/>
              <a:t>21-May-21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31C21C-E0BD-4106-A12D-C7A17A867D63}" type="slidenum">
              <a:rPr lang="en-US" smtClean="0"/>
              <a:pPr/>
              <a:t>‹#›</a:t>
            </a:fld>
            <a:endParaRPr lang="en-US"/>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CF7007A-9127-4AB7-9E82-BABA5B9BE912}" type="datetimeFigureOut">
              <a:rPr lang="en-US" smtClean="0"/>
              <a:pPr/>
              <a:t>21-May-21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331C21C-E0BD-4106-A12D-C7A17A867D63}" type="slidenum">
              <a:rPr lang="en-US" smtClean="0"/>
              <a:pPr/>
              <a:t>‹#›</a:t>
            </a:fld>
            <a:endParaRPr lang="en-US"/>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CF7007A-9127-4AB7-9E82-BABA5B9BE912}" type="datetimeFigureOut">
              <a:rPr lang="en-US" smtClean="0"/>
              <a:pPr/>
              <a:t>21-May-21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331C21C-E0BD-4106-A12D-C7A17A867D63}" type="slidenum">
              <a:rPr lang="en-US" smtClean="0"/>
              <a:pPr/>
              <a:t>‹#›</a:t>
            </a:fld>
            <a:endParaRPr lang="en-US"/>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F7007A-9127-4AB7-9E82-BABA5B9BE912}" type="datetimeFigureOut">
              <a:rPr lang="en-US" smtClean="0"/>
              <a:pPr/>
              <a:t>21-May-21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331C21C-E0BD-4106-A12D-C7A17A867D63}" type="slidenum">
              <a:rPr lang="en-US" smtClean="0"/>
              <a:pPr/>
              <a:t>‹#›</a:t>
            </a:fld>
            <a:endParaRPr lang="en-US"/>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F7007A-9127-4AB7-9E82-BABA5B9BE912}" type="datetimeFigureOut">
              <a:rPr lang="en-US" smtClean="0"/>
              <a:pPr/>
              <a:t>21-May-21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31C21C-E0BD-4106-A12D-C7A17A867D63}" type="slidenum">
              <a:rPr lang="en-US" smtClean="0"/>
              <a:pPr/>
              <a:t>‹#›</a:t>
            </a:fld>
            <a:endParaRPr lang="en-US"/>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F7007A-9127-4AB7-9E82-BABA5B9BE912}" type="datetimeFigureOut">
              <a:rPr lang="en-US" smtClean="0"/>
              <a:pPr/>
              <a:t>21-May-21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31C21C-E0BD-4106-A12D-C7A17A867D63}" type="slidenum">
              <a:rPr lang="en-US" smtClean="0"/>
              <a:pPr/>
              <a:t>‹#›</a:t>
            </a:fld>
            <a:endParaRPr lang="en-US"/>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F7007A-9127-4AB7-9E82-BABA5B9BE912}" type="datetimeFigureOut">
              <a:rPr lang="en-US" smtClean="0"/>
              <a:pPr/>
              <a:t>21-May-21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31C21C-E0BD-4106-A12D-C7A17A867D6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dissolv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s://www.youtube.com/c/poormansfriend" TargetMode="External"/><Relationship Id="rId2" Type="http://schemas.openxmlformats.org/officeDocument/2006/relationships/hyperlink" Target="https://www.pmfias.com/" TargetMode="External"/><Relationship Id="rId1" Type="http://schemas.openxmlformats.org/officeDocument/2006/relationships/slideLayout" Target="../slideLayouts/slideLayout7.xml"/><Relationship Id="rId4" Type="http://schemas.openxmlformats.org/officeDocument/2006/relationships/hyperlink" Target="https://www.yourarticlelibrary.com/climatology/climatology-development-division-and-climatic-data/88757"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1"/>
          <p:cNvSpPr/>
          <p:nvPr/>
        </p:nvSpPr>
        <p:spPr>
          <a:xfrm>
            <a:off x="1752600" y="2133600"/>
            <a:ext cx="5793574" cy="1938992"/>
          </a:xfrm>
          <a:prstGeom prst="rect">
            <a:avLst/>
          </a:prstGeom>
        </p:spPr>
        <p:txBody>
          <a:bodyPr wrap="none">
            <a:spAutoFit/>
          </a:bodyPr>
          <a:lstStyle/>
          <a:p>
            <a:pPr algn="ctr"/>
            <a:r>
              <a:rPr lang="en-US" sz="4000" b="1" dirty="0">
                <a:solidFill>
                  <a:schemeClr val="accent6">
                    <a:lumMod val="75000"/>
                  </a:schemeClr>
                </a:solidFill>
                <a:latin typeface="Algerian" pitchFamily="82" charset="0"/>
              </a:rPr>
              <a:t>Development </a:t>
            </a:r>
            <a:endParaRPr lang="en-US" sz="4000" b="1" dirty="0" smtClean="0">
              <a:solidFill>
                <a:schemeClr val="accent6">
                  <a:lumMod val="75000"/>
                </a:schemeClr>
              </a:solidFill>
              <a:latin typeface="Algerian" pitchFamily="82" charset="0"/>
            </a:endParaRPr>
          </a:p>
          <a:p>
            <a:pPr algn="ctr"/>
            <a:r>
              <a:rPr lang="en-US" sz="4000" b="1" dirty="0" smtClean="0">
                <a:solidFill>
                  <a:schemeClr val="accent6">
                    <a:lumMod val="75000"/>
                  </a:schemeClr>
                </a:solidFill>
                <a:latin typeface="Algerian" pitchFamily="82" charset="0"/>
              </a:rPr>
              <a:t>of </a:t>
            </a:r>
          </a:p>
          <a:p>
            <a:pPr algn="ctr"/>
            <a:r>
              <a:rPr lang="en-US" sz="4000" b="1" dirty="0" smtClean="0">
                <a:solidFill>
                  <a:schemeClr val="tx2">
                    <a:lumMod val="60000"/>
                    <a:lumOff val="40000"/>
                  </a:schemeClr>
                </a:solidFill>
                <a:latin typeface="Algerian" pitchFamily="82" charset="0"/>
              </a:rPr>
              <a:t>Modern </a:t>
            </a:r>
            <a:r>
              <a:rPr lang="en-US" sz="4000" b="1" dirty="0">
                <a:solidFill>
                  <a:schemeClr val="tx2">
                    <a:lumMod val="60000"/>
                    <a:lumOff val="40000"/>
                  </a:schemeClr>
                </a:solidFill>
                <a:latin typeface="Algerian" pitchFamily="82" charset="0"/>
              </a:rPr>
              <a:t>Climatology </a:t>
            </a:r>
            <a:r>
              <a:rPr lang="en-US" sz="4000" b="1" dirty="0">
                <a:solidFill>
                  <a:schemeClr val="accent6">
                    <a:lumMod val="75000"/>
                  </a:schemeClr>
                </a:solidFill>
                <a:latin typeface="Algerian" pitchFamily="82" charset="0"/>
              </a:rPr>
              <a:t>	</a:t>
            </a:r>
          </a:p>
        </p:txBody>
      </p:sp>
    </p:spTree>
  </p:cSld>
  <p:clrMapOvr>
    <a:overrideClrMapping bg1="lt1" tx1="dk1" bg2="lt2" tx2="dk2" accent1="accent1" accent2="accent2" accent3="accent3" accent4="accent4" accent5="accent5" accent6="accent6" hlink="hlink" folHlink="folHlink"/>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04800"/>
            <a:ext cx="8153400" cy="1200329"/>
          </a:xfrm>
          <a:prstGeom prst="rect">
            <a:avLst/>
          </a:prstGeom>
        </p:spPr>
        <p:txBody>
          <a:bodyPr wrap="square">
            <a:spAutoFit/>
          </a:bodyPr>
          <a:lstStyle/>
          <a:p>
            <a:pPr algn="just"/>
            <a:r>
              <a:rPr lang="en-US" b="1" dirty="0">
                <a:solidFill>
                  <a:schemeClr val="tx2">
                    <a:lumMod val="60000"/>
                    <a:lumOff val="40000"/>
                  </a:schemeClr>
                </a:solidFill>
              </a:rPr>
              <a:t>1986 – The </a:t>
            </a:r>
            <a:r>
              <a:rPr lang="en-US" b="1" dirty="0">
                <a:solidFill>
                  <a:schemeClr val="accent5">
                    <a:lumMod val="50000"/>
                  </a:schemeClr>
                </a:solidFill>
                <a:effectLst>
                  <a:outerShdw blurRad="38100" dist="38100" dir="2700000" algn="tl">
                    <a:srgbClr val="000000">
                      <a:alpha val="43137"/>
                    </a:srgbClr>
                  </a:outerShdw>
                </a:effectLst>
              </a:rPr>
              <a:t>French remote sensing satellite (SPOT) was launched </a:t>
            </a:r>
            <a:r>
              <a:rPr lang="en-US" b="1" dirty="0">
                <a:solidFill>
                  <a:schemeClr val="tx2">
                    <a:lumMod val="60000"/>
                    <a:lumOff val="40000"/>
                  </a:schemeClr>
                </a:solidFill>
              </a:rPr>
              <a:t>carrying two HRV </a:t>
            </a:r>
            <a:r>
              <a:rPr lang="en-US" b="1" dirty="0" smtClean="0">
                <a:solidFill>
                  <a:schemeClr val="tx2">
                    <a:lumMod val="60000"/>
                    <a:lumOff val="40000"/>
                  </a:schemeClr>
                </a:solidFill>
              </a:rPr>
              <a:t>	(</a:t>
            </a:r>
            <a:r>
              <a:rPr lang="en-US" b="1" dirty="0">
                <a:solidFill>
                  <a:schemeClr val="tx2">
                    <a:lumMod val="60000"/>
                    <a:lumOff val="40000"/>
                  </a:schemeClr>
                </a:solidFill>
              </a:rPr>
              <a:t>High Resolution Visible) sensors equipped with spectral bands of 20 m </a:t>
            </a:r>
            <a:r>
              <a:rPr lang="en-US" b="1" dirty="0" smtClean="0">
                <a:solidFill>
                  <a:schemeClr val="tx2">
                    <a:lumMod val="60000"/>
                    <a:lumOff val="40000"/>
                  </a:schemeClr>
                </a:solidFill>
              </a:rPr>
              <a:t>	resolution </a:t>
            </a:r>
            <a:r>
              <a:rPr lang="en-US" b="1" dirty="0">
                <a:solidFill>
                  <a:schemeClr val="tx2">
                    <a:lumMod val="60000"/>
                    <a:lumOff val="40000"/>
                  </a:schemeClr>
                </a:solidFill>
              </a:rPr>
              <a:t>and a panchromatic band of 10 m resolution. The system </a:t>
            </a:r>
            <a:r>
              <a:rPr lang="en-US" b="1" dirty="0" smtClean="0">
                <a:solidFill>
                  <a:schemeClr val="tx2">
                    <a:lumMod val="60000"/>
                    <a:lumOff val="40000"/>
                  </a:schemeClr>
                </a:solidFill>
              </a:rPr>
              <a:t>	viewed </a:t>
            </a:r>
            <a:r>
              <a:rPr lang="en-US" b="1" dirty="0">
                <a:solidFill>
                  <a:schemeClr val="tx2">
                    <a:lumMod val="60000"/>
                    <a:lumOff val="40000"/>
                  </a:schemeClr>
                </a:solidFill>
              </a:rPr>
              <a:t>a ground scene of 60 m x 60 m. </a:t>
            </a:r>
          </a:p>
        </p:txBody>
      </p:sp>
      <p:sp>
        <p:nvSpPr>
          <p:cNvPr id="3" name="Rectangle 2"/>
          <p:cNvSpPr/>
          <p:nvPr/>
        </p:nvSpPr>
        <p:spPr>
          <a:xfrm>
            <a:off x="457200" y="1488281"/>
            <a:ext cx="8153400" cy="3693319"/>
          </a:xfrm>
          <a:prstGeom prst="rect">
            <a:avLst/>
          </a:prstGeom>
        </p:spPr>
        <p:txBody>
          <a:bodyPr wrap="square">
            <a:spAutoFit/>
          </a:bodyPr>
          <a:lstStyle/>
          <a:p>
            <a:pPr algn="just"/>
            <a:r>
              <a:rPr lang="en-US" b="1" dirty="0">
                <a:solidFill>
                  <a:schemeClr val="tx2">
                    <a:lumMod val="60000"/>
                    <a:lumOff val="40000"/>
                  </a:schemeClr>
                </a:solidFill>
              </a:rPr>
              <a:t>1988 – </a:t>
            </a:r>
            <a:r>
              <a:rPr lang="en-US" b="1" dirty="0">
                <a:solidFill>
                  <a:schemeClr val="accent5">
                    <a:lumMod val="50000"/>
                  </a:schemeClr>
                </a:solidFill>
                <a:effectLst>
                  <a:outerShdw blurRad="38100" dist="38100" dir="2700000" algn="tl">
                    <a:srgbClr val="000000">
                      <a:alpha val="43137"/>
                    </a:srgbClr>
                  </a:outerShdw>
                </a:effectLst>
              </a:rPr>
              <a:t>Indian Remote Sensing Satellite </a:t>
            </a:r>
            <a:r>
              <a:rPr lang="en-US" b="1" dirty="0" err="1">
                <a:solidFill>
                  <a:schemeClr val="accent5">
                    <a:lumMod val="50000"/>
                  </a:schemeClr>
                </a:solidFill>
                <a:effectLst>
                  <a:outerShdw blurRad="38100" dist="38100" dir="2700000" algn="tl">
                    <a:srgbClr val="000000">
                      <a:alpha val="43137"/>
                    </a:srgbClr>
                  </a:outerShdw>
                </a:effectLst>
              </a:rPr>
              <a:t>Programme</a:t>
            </a:r>
            <a:r>
              <a:rPr lang="en-US" b="1" dirty="0">
                <a:solidFill>
                  <a:schemeClr val="accent5">
                    <a:lumMod val="50000"/>
                  </a:schemeClr>
                </a:solidFill>
                <a:effectLst>
                  <a:outerShdw blurRad="38100" dist="38100" dir="2700000" algn="tl">
                    <a:srgbClr val="000000">
                      <a:alpha val="43137"/>
                    </a:srgbClr>
                  </a:outerShdw>
                </a:effectLst>
              </a:rPr>
              <a:t> </a:t>
            </a:r>
            <a:r>
              <a:rPr lang="en-US" b="1" dirty="0">
                <a:solidFill>
                  <a:schemeClr val="tx2">
                    <a:lumMod val="60000"/>
                    <a:lumOff val="40000"/>
                  </a:schemeClr>
                </a:solidFill>
              </a:rPr>
              <a:t>i.e. successful launch and </a:t>
            </a:r>
            <a:r>
              <a:rPr lang="en-US" b="1" dirty="0" smtClean="0">
                <a:solidFill>
                  <a:schemeClr val="tx2">
                    <a:lumMod val="60000"/>
                    <a:lumOff val="40000"/>
                  </a:schemeClr>
                </a:solidFill>
              </a:rPr>
              <a:t>	</a:t>
            </a:r>
            <a:r>
              <a:rPr lang="en-US" b="1" dirty="0" err="1" smtClean="0">
                <a:solidFill>
                  <a:schemeClr val="tx2">
                    <a:lumMod val="60000"/>
                    <a:lumOff val="40000"/>
                  </a:schemeClr>
                </a:solidFill>
              </a:rPr>
              <a:t>operationalization</a:t>
            </a:r>
            <a:r>
              <a:rPr lang="en-US" b="1" dirty="0" smtClean="0">
                <a:solidFill>
                  <a:schemeClr val="tx2">
                    <a:lumMod val="60000"/>
                    <a:lumOff val="40000"/>
                  </a:schemeClr>
                </a:solidFill>
              </a:rPr>
              <a:t> </a:t>
            </a:r>
            <a:r>
              <a:rPr lang="en-US" b="1" dirty="0">
                <a:solidFill>
                  <a:schemeClr val="tx2">
                    <a:lumMod val="60000"/>
                    <a:lumOff val="40000"/>
                  </a:schemeClr>
                </a:solidFill>
              </a:rPr>
              <a:t>of IRS-1A was a major step for space application in </a:t>
            </a:r>
            <a:r>
              <a:rPr lang="en-US" b="1" dirty="0" smtClean="0">
                <a:solidFill>
                  <a:schemeClr val="tx2">
                    <a:lumMod val="60000"/>
                    <a:lumOff val="40000"/>
                  </a:schemeClr>
                </a:solidFill>
              </a:rPr>
              <a:t>	India</a:t>
            </a:r>
            <a:r>
              <a:rPr lang="en-US" b="1" dirty="0">
                <a:solidFill>
                  <a:schemeClr val="tx2">
                    <a:lumMod val="60000"/>
                    <a:lumOff val="40000"/>
                  </a:schemeClr>
                </a:solidFill>
              </a:rPr>
              <a:t>. The IRS- 1A payload had Linear Imaging Self Scanning Sensors (LISS) </a:t>
            </a:r>
            <a:r>
              <a:rPr lang="en-US" b="1" dirty="0" smtClean="0">
                <a:solidFill>
                  <a:schemeClr val="tx2">
                    <a:lumMod val="60000"/>
                    <a:lumOff val="40000"/>
                  </a:schemeClr>
                </a:solidFill>
              </a:rPr>
              <a:t>	with </a:t>
            </a:r>
            <a:r>
              <a:rPr lang="en-US" b="1" dirty="0">
                <a:solidFill>
                  <a:schemeClr val="tx2">
                    <a:lumMod val="60000"/>
                    <a:lumOff val="40000"/>
                  </a:schemeClr>
                </a:solidFill>
              </a:rPr>
              <a:t>a geometric resolution of 72.5 km in four operating spectral bands. </a:t>
            </a:r>
          </a:p>
          <a:p>
            <a:pPr algn="just"/>
            <a:r>
              <a:rPr lang="en-US" b="1" dirty="0">
                <a:solidFill>
                  <a:schemeClr val="tx2">
                    <a:lumMod val="60000"/>
                    <a:lumOff val="40000"/>
                  </a:schemeClr>
                </a:solidFill>
              </a:rPr>
              <a:t>1991 – </a:t>
            </a:r>
            <a:r>
              <a:rPr lang="en-US" b="1" dirty="0">
                <a:solidFill>
                  <a:schemeClr val="accent5">
                    <a:lumMod val="50000"/>
                  </a:schemeClr>
                </a:solidFill>
                <a:effectLst>
                  <a:outerShdw blurRad="38100" dist="38100" dir="2700000" algn="tl">
                    <a:srgbClr val="000000">
                      <a:alpha val="43137"/>
                    </a:srgbClr>
                  </a:outerShdw>
                </a:effectLst>
              </a:rPr>
              <a:t>IRS-1 B satellite was launched having LISS-I and LISS-II sensors </a:t>
            </a:r>
            <a:r>
              <a:rPr lang="en-US" b="1" dirty="0">
                <a:solidFill>
                  <a:schemeClr val="tx2">
                    <a:lumMod val="60000"/>
                    <a:lumOff val="40000"/>
                  </a:schemeClr>
                </a:solidFill>
              </a:rPr>
              <a:t>with a spectral </a:t>
            </a:r>
            <a:r>
              <a:rPr lang="en-US" b="1" dirty="0" smtClean="0">
                <a:solidFill>
                  <a:schemeClr val="tx2">
                    <a:lumMod val="60000"/>
                    <a:lumOff val="40000"/>
                  </a:schemeClr>
                </a:solidFill>
              </a:rPr>
              <a:t>	resolution </a:t>
            </a:r>
            <a:r>
              <a:rPr lang="en-US" b="1" dirty="0">
                <a:solidFill>
                  <a:schemeClr val="tx2">
                    <a:lumMod val="60000"/>
                    <a:lumOff val="40000"/>
                  </a:schemeClr>
                </a:solidFill>
              </a:rPr>
              <a:t>of 36.25m , 4 spectral bands and receptivity of 22 days. </a:t>
            </a:r>
          </a:p>
          <a:p>
            <a:pPr algn="just"/>
            <a:r>
              <a:rPr lang="en-US" b="1" dirty="0">
                <a:solidFill>
                  <a:schemeClr val="tx2">
                    <a:lumMod val="60000"/>
                    <a:lumOff val="40000"/>
                  </a:schemeClr>
                </a:solidFill>
              </a:rPr>
              <a:t>1992 – </a:t>
            </a:r>
            <a:r>
              <a:rPr lang="en-US" b="1" dirty="0">
                <a:solidFill>
                  <a:schemeClr val="accent5">
                    <a:lumMod val="50000"/>
                  </a:schemeClr>
                </a:solidFill>
                <a:effectLst>
                  <a:outerShdw blurRad="38100" dist="38100" dir="2700000" algn="tl">
                    <a:srgbClr val="000000">
                      <a:alpha val="43137"/>
                    </a:srgbClr>
                  </a:outerShdw>
                </a:effectLst>
              </a:rPr>
              <a:t>Stretched </a:t>
            </a:r>
            <a:r>
              <a:rPr lang="en-US" b="1" dirty="0" err="1">
                <a:solidFill>
                  <a:schemeClr val="accent5">
                    <a:lumMod val="50000"/>
                  </a:schemeClr>
                </a:solidFill>
                <a:effectLst>
                  <a:outerShdw blurRad="38100" dist="38100" dir="2700000" algn="tl">
                    <a:srgbClr val="000000">
                      <a:alpha val="43137"/>
                    </a:srgbClr>
                  </a:outerShdw>
                </a:effectLst>
              </a:rPr>
              <a:t>Rohini</a:t>
            </a:r>
            <a:r>
              <a:rPr lang="en-US" b="1" dirty="0">
                <a:solidFill>
                  <a:schemeClr val="accent5">
                    <a:lumMod val="50000"/>
                  </a:schemeClr>
                </a:solidFill>
                <a:effectLst>
                  <a:outerShdw blurRad="38100" dist="38100" dir="2700000" algn="tl">
                    <a:srgbClr val="000000">
                      <a:alpha val="43137"/>
                    </a:srgbClr>
                  </a:outerShdw>
                </a:effectLst>
              </a:rPr>
              <a:t> Satellite Series </a:t>
            </a:r>
            <a:r>
              <a:rPr lang="en-US" b="1" dirty="0">
                <a:solidFill>
                  <a:schemeClr val="tx2">
                    <a:lumMod val="60000"/>
                    <a:lumOff val="40000"/>
                  </a:schemeClr>
                </a:solidFill>
              </a:rPr>
              <a:t>(SROSS) was launched by India’s Augmented </a:t>
            </a:r>
            <a:r>
              <a:rPr lang="en-US" b="1" dirty="0" smtClean="0">
                <a:solidFill>
                  <a:schemeClr val="tx2">
                    <a:lumMod val="60000"/>
                    <a:lumOff val="40000"/>
                  </a:schemeClr>
                </a:solidFill>
              </a:rPr>
              <a:t>	Satellite </a:t>
            </a:r>
            <a:r>
              <a:rPr lang="en-US" b="1" dirty="0">
                <a:solidFill>
                  <a:schemeClr val="tx2">
                    <a:lumMod val="60000"/>
                    <a:lumOff val="40000"/>
                  </a:schemeClr>
                </a:solidFill>
              </a:rPr>
              <a:t>Launched Vehicle, ASLV on May 20, 1992 and May 4, 1994, </a:t>
            </a:r>
            <a:r>
              <a:rPr lang="en-US" b="1" dirty="0" smtClean="0">
                <a:solidFill>
                  <a:schemeClr val="tx2">
                    <a:lumMod val="60000"/>
                    <a:lumOff val="40000"/>
                  </a:schemeClr>
                </a:solidFill>
              </a:rPr>
              <a:t>	SROSS- C2 </a:t>
            </a:r>
            <a:r>
              <a:rPr lang="en-US" b="1" dirty="0">
                <a:solidFill>
                  <a:schemeClr val="tx2">
                    <a:lumMod val="60000"/>
                    <a:lumOff val="40000"/>
                  </a:schemeClr>
                </a:solidFill>
              </a:rPr>
              <a:t>has provided valuable scientific data </a:t>
            </a:r>
          </a:p>
          <a:p>
            <a:pPr algn="just"/>
            <a:r>
              <a:rPr lang="en-US" b="1" dirty="0">
                <a:solidFill>
                  <a:schemeClr val="tx2">
                    <a:lumMod val="60000"/>
                    <a:lumOff val="40000"/>
                  </a:schemeClr>
                </a:solidFill>
              </a:rPr>
              <a:t>1994 – </a:t>
            </a:r>
            <a:r>
              <a:rPr lang="en-US" b="1" dirty="0">
                <a:solidFill>
                  <a:schemeClr val="accent5">
                    <a:lumMod val="50000"/>
                  </a:schemeClr>
                </a:solidFill>
                <a:effectLst>
                  <a:outerShdw blurRad="38100" dist="38100" dir="2700000" algn="tl">
                    <a:srgbClr val="000000">
                      <a:alpha val="43137"/>
                    </a:srgbClr>
                  </a:outerShdw>
                </a:effectLst>
              </a:rPr>
              <a:t>IRS-P2 satellite was launched with LISS-II </a:t>
            </a:r>
            <a:r>
              <a:rPr lang="en-US" b="1" dirty="0">
                <a:solidFill>
                  <a:schemeClr val="tx2">
                    <a:lumMod val="60000"/>
                    <a:lumOff val="40000"/>
                  </a:schemeClr>
                </a:solidFill>
              </a:rPr>
              <a:t>camera and a </a:t>
            </a:r>
            <a:r>
              <a:rPr lang="en-US" b="1" dirty="0" err="1">
                <a:solidFill>
                  <a:schemeClr val="tx2">
                    <a:lumMod val="60000"/>
                    <a:lumOff val="40000"/>
                  </a:schemeClr>
                </a:solidFill>
              </a:rPr>
              <a:t>repetivity</a:t>
            </a:r>
            <a:r>
              <a:rPr lang="en-US" b="1" dirty="0">
                <a:solidFill>
                  <a:schemeClr val="tx2">
                    <a:lumMod val="60000"/>
                    <a:lumOff val="40000"/>
                  </a:schemeClr>
                </a:solidFill>
              </a:rPr>
              <a:t> of 24 days. </a:t>
            </a:r>
          </a:p>
          <a:p>
            <a:pPr algn="just"/>
            <a:r>
              <a:rPr lang="en-US" b="1" dirty="0">
                <a:solidFill>
                  <a:schemeClr val="tx2">
                    <a:lumMod val="60000"/>
                    <a:lumOff val="40000"/>
                  </a:schemeClr>
                </a:solidFill>
              </a:rPr>
              <a:t>1995 – </a:t>
            </a:r>
            <a:r>
              <a:rPr lang="en-US" b="1" dirty="0">
                <a:solidFill>
                  <a:schemeClr val="accent5">
                    <a:lumMod val="50000"/>
                  </a:schemeClr>
                </a:solidFill>
                <a:effectLst>
                  <a:outerShdw blurRad="38100" dist="38100" dir="2700000" algn="tl">
                    <a:srgbClr val="000000">
                      <a:alpha val="43137"/>
                    </a:srgbClr>
                  </a:outerShdw>
                </a:effectLst>
              </a:rPr>
              <a:t>1RS-1C satellite with </a:t>
            </a:r>
            <a:r>
              <a:rPr lang="en-US" b="1" dirty="0" err="1">
                <a:solidFill>
                  <a:schemeClr val="accent5">
                    <a:lumMod val="50000"/>
                  </a:schemeClr>
                </a:solidFill>
                <a:effectLst>
                  <a:outerShdw blurRad="38100" dist="38100" dir="2700000" algn="tl">
                    <a:srgbClr val="000000">
                      <a:alpha val="43137"/>
                    </a:srgbClr>
                  </a:outerShdw>
                </a:effectLst>
              </a:rPr>
              <a:t>Panchrometic</a:t>
            </a:r>
            <a:r>
              <a:rPr lang="en-US" b="1" dirty="0">
                <a:solidFill>
                  <a:schemeClr val="accent5">
                    <a:lumMod val="50000"/>
                  </a:schemeClr>
                </a:solidFill>
                <a:effectLst>
                  <a:outerShdw blurRad="38100" dist="38100" dir="2700000" algn="tl">
                    <a:srgbClr val="000000">
                      <a:alpha val="43137"/>
                    </a:srgbClr>
                  </a:outerShdw>
                </a:effectLst>
              </a:rPr>
              <a:t> camera </a:t>
            </a:r>
            <a:r>
              <a:rPr lang="en-US" b="1" dirty="0">
                <a:solidFill>
                  <a:schemeClr val="tx2">
                    <a:lumMod val="60000"/>
                    <a:lumOff val="40000"/>
                  </a:schemeClr>
                </a:solidFill>
              </a:rPr>
              <a:t>(PAN), imaging sensor </a:t>
            </a:r>
            <a:r>
              <a:rPr lang="en-US" b="1" dirty="0" smtClean="0">
                <a:solidFill>
                  <a:schemeClr val="tx2">
                    <a:lumMod val="60000"/>
                    <a:lumOff val="40000"/>
                  </a:schemeClr>
                </a:solidFill>
              </a:rPr>
              <a:t>	characteristics </a:t>
            </a:r>
            <a:r>
              <a:rPr lang="en-US" b="1" dirty="0">
                <a:solidFill>
                  <a:schemeClr val="tx2">
                    <a:lumMod val="60000"/>
                    <a:lumOff val="40000"/>
                  </a:schemeClr>
                </a:solidFill>
              </a:rPr>
              <a:t>(LISS-III) and wide field sensors (</a:t>
            </a:r>
            <a:r>
              <a:rPr lang="en-US" b="1" dirty="0" err="1">
                <a:solidFill>
                  <a:schemeClr val="tx2">
                    <a:lumMod val="60000"/>
                    <a:lumOff val="40000"/>
                  </a:schemeClr>
                </a:solidFill>
              </a:rPr>
              <a:t>WiFS</a:t>
            </a:r>
            <a:r>
              <a:rPr lang="en-US" b="1" dirty="0">
                <a:solidFill>
                  <a:schemeClr val="tx2">
                    <a:lumMod val="60000"/>
                    <a:lumOff val="40000"/>
                  </a:schemeClr>
                </a:solidFill>
              </a:rPr>
              <a:t>) was launched by </a:t>
            </a:r>
            <a:r>
              <a:rPr lang="en-US" b="1" dirty="0" smtClean="0">
                <a:solidFill>
                  <a:schemeClr val="tx2">
                    <a:lumMod val="60000"/>
                    <a:lumOff val="40000"/>
                  </a:schemeClr>
                </a:solidFill>
              </a:rPr>
              <a:t>	Soviet </a:t>
            </a:r>
            <a:r>
              <a:rPr lang="en-US" b="1" dirty="0">
                <a:solidFill>
                  <a:schemeClr val="tx2">
                    <a:lumMod val="60000"/>
                    <a:lumOff val="40000"/>
                  </a:schemeClr>
                </a:solidFill>
              </a:rPr>
              <a:t>launcher </a:t>
            </a:r>
            <a:r>
              <a:rPr lang="en-US" b="1" dirty="0" err="1">
                <a:solidFill>
                  <a:schemeClr val="tx2">
                    <a:lumMod val="60000"/>
                    <a:lumOff val="40000"/>
                  </a:schemeClr>
                </a:solidFill>
              </a:rPr>
              <a:t>Malniya</a:t>
            </a:r>
            <a:r>
              <a:rPr lang="en-US" b="1" dirty="0">
                <a:solidFill>
                  <a:schemeClr val="tx2">
                    <a:lumMod val="60000"/>
                    <a:lumOff val="40000"/>
                  </a:schemeClr>
                </a:solidFill>
              </a:rPr>
              <a:t> </a:t>
            </a:r>
          </a:p>
        </p:txBody>
      </p:sp>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762000"/>
            <a:ext cx="8001000" cy="4204356"/>
          </a:xfrm>
          <a:prstGeom prst="rect">
            <a:avLst/>
          </a:prstGeom>
        </p:spPr>
        <p:txBody>
          <a:bodyPr wrap="square">
            <a:spAutoFit/>
          </a:bodyPr>
          <a:lstStyle/>
          <a:p>
            <a:pPr>
              <a:lnSpc>
                <a:spcPct val="150000"/>
              </a:lnSpc>
            </a:pPr>
            <a:r>
              <a:rPr lang="en-US" b="1" dirty="0">
                <a:solidFill>
                  <a:schemeClr val="tx2">
                    <a:lumMod val="60000"/>
                    <a:lumOff val="40000"/>
                  </a:schemeClr>
                </a:solidFill>
              </a:rPr>
              <a:t>1996 – </a:t>
            </a:r>
            <a:r>
              <a:rPr lang="en-US" b="1" dirty="0">
                <a:solidFill>
                  <a:schemeClr val="accent5">
                    <a:lumMod val="50000"/>
                  </a:schemeClr>
                </a:solidFill>
                <a:effectLst>
                  <a:outerShdw blurRad="38100" dist="38100" dir="2700000" algn="tl">
                    <a:srgbClr val="000000">
                      <a:alpha val="43137"/>
                    </a:srgbClr>
                  </a:outerShdw>
                </a:effectLst>
              </a:rPr>
              <a:t>IRS-P3 satellite with wide field sensor </a:t>
            </a:r>
            <a:r>
              <a:rPr lang="en-US" b="1" dirty="0">
                <a:solidFill>
                  <a:schemeClr val="tx2">
                    <a:lumMod val="60000"/>
                    <a:lumOff val="40000"/>
                  </a:schemeClr>
                </a:solidFill>
              </a:rPr>
              <a:t>(</a:t>
            </a:r>
            <a:r>
              <a:rPr lang="en-US" b="1" dirty="0" err="1">
                <a:solidFill>
                  <a:schemeClr val="tx2">
                    <a:lumMod val="60000"/>
                    <a:lumOff val="40000"/>
                  </a:schemeClr>
                </a:solidFill>
              </a:rPr>
              <a:t>WiFS</a:t>
            </a:r>
            <a:r>
              <a:rPr lang="en-US" b="1" dirty="0">
                <a:solidFill>
                  <a:schemeClr val="tx2">
                    <a:lumMod val="60000"/>
                    <a:lumOff val="40000"/>
                  </a:schemeClr>
                </a:solidFill>
              </a:rPr>
              <a:t>) and Modular optoelectronic 	scanner (MOS) was launched by using indigenously developed PSLV-D3 	rocket </a:t>
            </a:r>
          </a:p>
          <a:p>
            <a:pPr>
              <a:lnSpc>
                <a:spcPct val="150000"/>
              </a:lnSpc>
            </a:pPr>
            <a:r>
              <a:rPr lang="en-US" b="1" dirty="0">
                <a:solidFill>
                  <a:schemeClr val="tx2">
                    <a:lumMod val="60000"/>
                    <a:lumOff val="40000"/>
                  </a:schemeClr>
                </a:solidFill>
              </a:rPr>
              <a:t>1997 – </a:t>
            </a:r>
            <a:r>
              <a:rPr lang="en-US" b="1" dirty="0">
                <a:solidFill>
                  <a:schemeClr val="accent5">
                    <a:lumMod val="50000"/>
                  </a:schemeClr>
                </a:solidFill>
                <a:effectLst>
                  <a:outerShdw blurRad="38100" dist="38100" dir="2700000" algn="tl">
                    <a:srgbClr val="000000">
                      <a:alpha val="43137"/>
                    </a:srgbClr>
                  </a:outerShdw>
                </a:effectLst>
              </a:rPr>
              <a:t>IRS-ID satellite was launched with payloads </a:t>
            </a:r>
            <a:r>
              <a:rPr lang="en-US" b="1" dirty="0">
                <a:solidFill>
                  <a:schemeClr val="tx2">
                    <a:lumMod val="60000"/>
                    <a:lumOff val="40000"/>
                  </a:schemeClr>
                </a:solidFill>
              </a:rPr>
              <a:t>similar to IRS-1C i.e. PAN, </a:t>
            </a:r>
            <a:r>
              <a:rPr lang="en-US" b="1" dirty="0" smtClean="0">
                <a:solidFill>
                  <a:schemeClr val="tx2">
                    <a:lumMod val="60000"/>
                    <a:lumOff val="40000"/>
                  </a:schemeClr>
                </a:solidFill>
              </a:rPr>
              <a:t>LISS-	III and </a:t>
            </a:r>
            <a:r>
              <a:rPr lang="en-US" b="1" dirty="0" err="1">
                <a:solidFill>
                  <a:schemeClr val="tx2">
                    <a:lumMod val="60000"/>
                    <a:lumOff val="40000"/>
                  </a:schemeClr>
                </a:solidFill>
              </a:rPr>
              <a:t>WiFS</a:t>
            </a:r>
            <a:r>
              <a:rPr lang="en-US" b="1" dirty="0">
                <a:solidFill>
                  <a:schemeClr val="tx2">
                    <a:lumMod val="60000"/>
                    <a:lumOff val="40000"/>
                  </a:schemeClr>
                </a:solidFill>
              </a:rPr>
              <a:t> </a:t>
            </a:r>
          </a:p>
          <a:p>
            <a:pPr>
              <a:lnSpc>
                <a:spcPct val="150000"/>
              </a:lnSpc>
            </a:pPr>
            <a:r>
              <a:rPr lang="en-US" b="1" dirty="0">
                <a:solidFill>
                  <a:schemeClr val="tx2">
                    <a:lumMod val="60000"/>
                    <a:lumOff val="40000"/>
                  </a:schemeClr>
                </a:solidFill>
              </a:rPr>
              <a:t>1999 – </a:t>
            </a:r>
            <a:r>
              <a:rPr lang="en-US" b="1" dirty="0">
                <a:solidFill>
                  <a:schemeClr val="accent5">
                    <a:lumMod val="50000"/>
                  </a:schemeClr>
                </a:solidFill>
                <a:effectLst>
                  <a:outerShdw blurRad="38100" dist="38100" dir="2700000" algn="tl">
                    <a:srgbClr val="000000">
                      <a:alpha val="43137"/>
                    </a:srgbClr>
                  </a:outerShdw>
                </a:effectLst>
              </a:rPr>
              <a:t>IRS-1D (Oceansat-1) was launched by indigenous </a:t>
            </a:r>
            <a:r>
              <a:rPr lang="en-US" b="1" dirty="0">
                <a:solidFill>
                  <a:schemeClr val="tx2">
                    <a:lumMod val="60000"/>
                    <a:lumOff val="40000"/>
                  </a:schemeClr>
                </a:solidFill>
              </a:rPr>
              <a:t>PSLV rocket </a:t>
            </a:r>
          </a:p>
          <a:p>
            <a:pPr>
              <a:lnSpc>
                <a:spcPct val="150000"/>
              </a:lnSpc>
            </a:pPr>
            <a:r>
              <a:rPr lang="en-US" b="1" dirty="0">
                <a:solidFill>
                  <a:schemeClr val="tx2">
                    <a:lumMod val="60000"/>
                    <a:lumOff val="40000"/>
                  </a:schemeClr>
                </a:solidFill>
              </a:rPr>
              <a:t>2005 -</a:t>
            </a:r>
            <a:r>
              <a:rPr lang="en-US" b="1" dirty="0">
                <a:solidFill>
                  <a:schemeClr val="accent5">
                    <a:lumMod val="50000"/>
                  </a:schemeClr>
                </a:solidFill>
                <a:effectLst>
                  <a:outerShdw blurRad="38100" dist="38100" dir="2700000" algn="tl">
                    <a:srgbClr val="000000">
                      <a:alpha val="43137"/>
                    </a:srgbClr>
                  </a:outerShdw>
                </a:effectLst>
              </a:rPr>
              <a:t>IRS-P5 (CARTOSAT-1) was launched by indigenous </a:t>
            </a:r>
            <a:r>
              <a:rPr lang="en-US" b="1" dirty="0">
                <a:solidFill>
                  <a:schemeClr val="tx2">
                    <a:lumMod val="60000"/>
                    <a:lumOff val="40000"/>
                  </a:schemeClr>
                </a:solidFill>
              </a:rPr>
              <a:t>PSLV </a:t>
            </a:r>
            <a:r>
              <a:rPr lang="en-US" b="1" dirty="0" smtClean="0">
                <a:solidFill>
                  <a:schemeClr val="tx2">
                    <a:lumMod val="60000"/>
                    <a:lumOff val="40000"/>
                  </a:schemeClr>
                </a:solidFill>
              </a:rPr>
              <a:t>rocket</a:t>
            </a:r>
          </a:p>
          <a:p>
            <a:pPr>
              <a:lnSpc>
                <a:spcPct val="150000"/>
              </a:lnSpc>
            </a:pPr>
            <a:r>
              <a:rPr lang="en-US" b="1" dirty="0" smtClean="0">
                <a:solidFill>
                  <a:schemeClr val="tx2">
                    <a:lumMod val="60000"/>
                    <a:lumOff val="40000"/>
                  </a:schemeClr>
                </a:solidFill>
              </a:rPr>
              <a:t>2007 – </a:t>
            </a:r>
            <a:r>
              <a:rPr lang="en-US" b="1" dirty="0">
                <a:solidFill>
                  <a:schemeClr val="accent5">
                    <a:lumMod val="50000"/>
                  </a:schemeClr>
                </a:solidFill>
                <a:effectLst>
                  <a:outerShdw blurRad="38100" dist="38100" dir="2700000" algn="tl">
                    <a:srgbClr val="000000">
                      <a:alpha val="43137"/>
                    </a:srgbClr>
                  </a:outerShdw>
                </a:effectLst>
              </a:rPr>
              <a:t>IRS-P7 (CARTOSAT-2) was launched </a:t>
            </a:r>
            <a:r>
              <a:rPr lang="en-US" b="1" dirty="0" smtClean="0">
                <a:solidFill>
                  <a:schemeClr val="accent5">
                    <a:lumMod val="50000"/>
                  </a:schemeClr>
                </a:solidFill>
                <a:effectLst>
                  <a:outerShdw blurRad="38100" dist="38100" dir="2700000" algn="tl">
                    <a:srgbClr val="000000">
                      <a:alpha val="43137"/>
                    </a:srgbClr>
                  </a:outerShdw>
                </a:effectLst>
              </a:rPr>
              <a:t>by indigenous </a:t>
            </a:r>
            <a:r>
              <a:rPr lang="en-US" b="1" dirty="0" smtClean="0">
                <a:solidFill>
                  <a:schemeClr val="tx2">
                    <a:lumMod val="60000"/>
                    <a:lumOff val="40000"/>
                  </a:schemeClr>
                </a:solidFill>
              </a:rPr>
              <a:t>PSLV-C7 rocket carrying a 	single panchromatic camera with 1 m resolution </a:t>
            </a:r>
          </a:p>
          <a:p>
            <a:pPr>
              <a:lnSpc>
                <a:spcPct val="150000"/>
              </a:lnSpc>
            </a:pPr>
            <a:r>
              <a:rPr lang="en-US" b="1" dirty="0" smtClean="0">
                <a:solidFill>
                  <a:schemeClr val="tx2">
                    <a:lumMod val="60000"/>
                    <a:lumOff val="40000"/>
                  </a:schemeClr>
                </a:solidFill>
              </a:rPr>
              <a:t>2011 – </a:t>
            </a:r>
            <a:r>
              <a:rPr lang="en-US" b="1" dirty="0">
                <a:solidFill>
                  <a:schemeClr val="accent5">
                    <a:lumMod val="50000"/>
                  </a:schemeClr>
                </a:solidFill>
                <a:effectLst>
                  <a:outerShdw blurRad="38100" dist="38100" dir="2700000" algn="tl">
                    <a:srgbClr val="000000">
                      <a:alpha val="43137"/>
                    </a:srgbClr>
                  </a:outerShdw>
                </a:effectLst>
              </a:rPr>
              <a:t>IRS-P6 was launched by PSLV-C16 </a:t>
            </a:r>
            <a:r>
              <a:rPr lang="en-US" b="1" dirty="0" smtClean="0">
                <a:solidFill>
                  <a:schemeClr val="tx2">
                    <a:lumMod val="60000"/>
                    <a:lumOff val="40000"/>
                  </a:schemeClr>
                </a:solidFill>
              </a:rPr>
              <a:t>rocket </a:t>
            </a:r>
            <a:endParaRPr lang="en-US" b="1" dirty="0">
              <a:solidFill>
                <a:schemeClr val="tx2">
                  <a:lumMod val="60000"/>
                  <a:lumOff val="40000"/>
                </a:schemeClr>
              </a:solidFill>
            </a:endParaRPr>
          </a:p>
        </p:txBody>
      </p:sp>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90800" y="3657600"/>
            <a:ext cx="3505200" cy="707886"/>
          </a:xfrm>
          <a:prstGeom prst="rect">
            <a:avLst/>
          </a:prstGeom>
          <a:noFill/>
        </p:spPr>
        <p:txBody>
          <a:bodyPr wrap="square" rtlCol="0">
            <a:spAutoFit/>
          </a:bodyPr>
          <a:lstStyle/>
          <a:p>
            <a:pPr algn="ctr"/>
            <a:r>
              <a:rPr lang="en-US" sz="4000" dirty="0" smtClean="0"/>
              <a:t>Thank you </a:t>
            </a:r>
            <a:endParaRPr lang="en-US" sz="4000" dirty="0"/>
          </a:p>
        </p:txBody>
      </p:sp>
      <p:sp>
        <p:nvSpPr>
          <p:cNvPr id="3" name="TextBox 2"/>
          <p:cNvSpPr txBox="1"/>
          <p:nvPr/>
        </p:nvSpPr>
        <p:spPr>
          <a:xfrm>
            <a:off x="381000" y="304800"/>
            <a:ext cx="7848600" cy="341632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n-US" b="1" dirty="0" smtClean="0">
                <a:solidFill>
                  <a:srgbClr val="C00000"/>
                </a:solidFill>
                <a:effectLst>
                  <a:outerShdw blurRad="38100" dist="38100" dir="2700000" algn="tl">
                    <a:srgbClr val="000000">
                      <a:alpha val="43137"/>
                    </a:srgbClr>
                  </a:outerShdw>
                </a:effectLst>
              </a:rPr>
              <a:t>Reference:</a:t>
            </a:r>
          </a:p>
          <a:p>
            <a:pPr marL="342900" indent="-342900" algn="just">
              <a:buFont typeface="Wingdings" pitchFamily="2" charset="2"/>
              <a:buChar char="v"/>
            </a:pPr>
            <a:r>
              <a:rPr lang="en-US" smtClean="0"/>
              <a:t>Internet </a:t>
            </a:r>
            <a:r>
              <a:rPr lang="en-US" dirty="0" smtClean="0"/>
              <a:t>sources</a:t>
            </a:r>
          </a:p>
          <a:p>
            <a:pPr marL="342900" indent="-342900" algn="just">
              <a:buFont typeface="Wingdings" pitchFamily="2" charset="2"/>
              <a:buChar char="v"/>
            </a:pPr>
            <a:r>
              <a:rPr lang="en-US" dirty="0" err="1" smtClean="0"/>
              <a:t>Savindra</a:t>
            </a:r>
            <a:r>
              <a:rPr lang="en-US" dirty="0" smtClean="0"/>
              <a:t> Singh (2011) Climatology, </a:t>
            </a:r>
            <a:r>
              <a:rPr lang="en-US" dirty="0" err="1" smtClean="0"/>
              <a:t>Prayag</a:t>
            </a:r>
            <a:r>
              <a:rPr lang="en-US" dirty="0" smtClean="0"/>
              <a:t> </a:t>
            </a:r>
            <a:r>
              <a:rPr lang="en-US" dirty="0" err="1" smtClean="0"/>
              <a:t>Pustak</a:t>
            </a:r>
            <a:r>
              <a:rPr lang="en-US" dirty="0" smtClean="0"/>
              <a:t> </a:t>
            </a:r>
            <a:r>
              <a:rPr lang="en-US" dirty="0" err="1" smtClean="0"/>
              <a:t>bhawan</a:t>
            </a:r>
            <a:r>
              <a:rPr lang="en-US" dirty="0" smtClean="0"/>
              <a:t>., Allahabad. </a:t>
            </a:r>
          </a:p>
          <a:p>
            <a:pPr marL="342900" indent="-342900" algn="just">
              <a:buFont typeface="Wingdings" pitchFamily="2" charset="2"/>
              <a:buChar char="v"/>
            </a:pPr>
            <a:r>
              <a:rPr lang="en-US" dirty="0" err="1" smtClean="0"/>
              <a:t>Savindra</a:t>
            </a:r>
            <a:r>
              <a:rPr lang="en-US" dirty="0" smtClean="0"/>
              <a:t> Singh (2015) Physical Geography, </a:t>
            </a:r>
            <a:r>
              <a:rPr lang="en-US" dirty="0" err="1" smtClean="0"/>
              <a:t>Prayag</a:t>
            </a:r>
            <a:r>
              <a:rPr lang="en-US" dirty="0" smtClean="0"/>
              <a:t> </a:t>
            </a:r>
            <a:r>
              <a:rPr lang="en-US" dirty="0" err="1" smtClean="0"/>
              <a:t>Pustak</a:t>
            </a:r>
            <a:r>
              <a:rPr lang="en-US" dirty="0" smtClean="0"/>
              <a:t> </a:t>
            </a:r>
            <a:r>
              <a:rPr lang="en-US" dirty="0" err="1" smtClean="0"/>
              <a:t>bhawan</a:t>
            </a:r>
            <a:r>
              <a:rPr lang="en-US" dirty="0" smtClean="0"/>
              <a:t>., Allahabad.</a:t>
            </a:r>
          </a:p>
          <a:p>
            <a:pPr marL="342900" indent="-342900" algn="just">
              <a:buFont typeface="Wingdings" pitchFamily="2" charset="2"/>
              <a:buChar char="v"/>
            </a:pPr>
            <a:r>
              <a:rPr lang="en-US" b="1" dirty="0" smtClean="0"/>
              <a:t>Websites: </a:t>
            </a:r>
            <a:r>
              <a:rPr lang="en-US" b="1" dirty="0" smtClean="0">
                <a:hlinkClick r:id="rId2"/>
              </a:rPr>
              <a:t>https://www.pmfias.com</a:t>
            </a:r>
            <a:endParaRPr lang="en-US" b="1" dirty="0" smtClean="0"/>
          </a:p>
          <a:p>
            <a:pPr marL="342900" indent="-342900" algn="just">
              <a:buFont typeface="Wingdings" pitchFamily="2" charset="2"/>
              <a:buChar char="v"/>
            </a:pPr>
            <a:r>
              <a:rPr lang="en-US" b="1" dirty="0" smtClean="0"/>
              <a:t>YouTube: </a:t>
            </a:r>
            <a:r>
              <a:rPr lang="en-US" b="1" dirty="0" smtClean="0">
                <a:hlinkClick r:id="rId3"/>
              </a:rPr>
              <a:t>https://www.youtube.com/c/poormansfriend</a:t>
            </a:r>
            <a:endParaRPr lang="en-US" b="1" dirty="0" smtClean="0"/>
          </a:p>
          <a:p>
            <a:pPr marL="342900" indent="-342900" algn="just">
              <a:buFont typeface="Wingdings" pitchFamily="2" charset="2"/>
              <a:buChar char="v"/>
            </a:pPr>
            <a:r>
              <a:rPr lang="fi-FI" dirty="0" smtClean="0"/>
              <a:t>Costas G. Helmis l Panagiotis T. Nastos </a:t>
            </a:r>
            <a:r>
              <a:rPr lang="en-US" dirty="0" smtClean="0"/>
              <a:t>Editors (2012) Advances in Meteorology, Climatology and Atmospheric Physics. Springer, New York.</a:t>
            </a:r>
          </a:p>
          <a:p>
            <a:pPr marL="342900" indent="-342900" algn="just">
              <a:buFont typeface="Wingdings" pitchFamily="2" charset="2"/>
              <a:buChar char="v"/>
            </a:pPr>
            <a:r>
              <a:rPr lang="en-US" dirty="0" err="1" smtClean="0"/>
              <a:t>Rachita</a:t>
            </a:r>
            <a:r>
              <a:rPr lang="en-US" dirty="0" smtClean="0"/>
              <a:t> G., </a:t>
            </a:r>
            <a:r>
              <a:rPr lang="en-US" b="1" dirty="0" smtClean="0"/>
              <a:t>Climatology: Development, Division and Climatic Data. Available at </a:t>
            </a:r>
            <a:r>
              <a:rPr lang="en-US" b="1" dirty="0" smtClean="0">
                <a:hlinkClick r:id="rId4"/>
              </a:rPr>
              <a:t>https:// www. Your article library. com/ climatology/ climatology-</a:t>
            </a:r>
            <a:r>
              <a:rPr lang="en-US" b="1" dirty="0" err="1" smtClean="0">
                <a:hlinkClick r:id="rId4"/>
              </a:rPr>
              <a:t>develo</a:t>
            </a:r>
            <a:r>
              <a:rPr lang="en-US" b="1" dirty="0" smtClean="0">
                <a:hlinkClick r:id="rId4"/>
              </a:rPr>
              <a:t> -</a:t>
            </a:r>
            <a:r>
              <a:rPr lang="en-US" b="1" dirty="0" err="1" smtClean="0">
                <a:hlinkClick r:id="rId4"/>
              </a:rPr>
              <a:t>pment</a:t>
            </a:r>
            <a:r>
              <a:rPr lang="en-US" b="1" dirty="0" smtClean="0">
                <a:hlinkClick r:id="rId4"/>
              </a:rPr>
              <a:t> –division -and-climatic-data/88757</a:t>
            </a:r>
            <a:r>
              <a:rPr lang="en-US" b="1" dirty="0" smtClean="0"/>
              <a:t>, accessed on 27-05-21.</a:t>
            </a:r>
            <a:endParaRPr lang="en-US" dirty="0" smtClean="0"/>
          </a:p>
          <a:p>
            <a:pPr algn="just"/>
            <a:endParaRPr lang="en-US" dirty="0"/>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5800" y="1066800"/>
            <a:ext cx="7315200" cy="3139321"/>
          </a:xfrm>
          <a:prstGeom prst="rect">
            <a:avLst/>
          </a:prstGeom>
        </p:spPr>
        <p:txBody>
          <a:bodyPr wrap="square">
            <a:spAutoFit/>
          </a:bodyPr>
          <a:lstStyle/>
          <a:p>
            <a:pPr algn="just" fontAlgn="base"/>
            <a:r>
              <a:rPr lang="en-US" b="1" dirty="0">
                <a:solidFill>
                  <a:schemeClr val="tx2">
                    <a:lumMod val="60000"/>
                    <a:lumOff val="40000"/>
                  </a:schemeClr>
                </a:solidFill>
              </a:rPr>
              <a:t>Development of Climatology:</a:t>
            </a:r>
          </a:p>
          <a:p>
            <a:pPr algn="just" fontAlgn="base"/>
            <a:r>
              <a:rPr lang="en-US" dirty="0">
                <a:solidFill>
                  <a:schemeClr val="tx2">
                    <a:lumMod val="60000"/>
                    <a:lumOff val="40000"/>
                  </a:schemeClr>
                </a:solidFill>
              </a:rPr>
              <a:t>Climatology originated in ancient Greece with Aristotle’s </a:t>
            </a:r>
            <a:r>
              <a:rPr lang="en-US" dirty="0" err="1">
                <a:solidFill>
                  <a:schemeClr val="tx2">
                    <a:lumMod val="60000"/>
                    <a:lumOff val="40000"/>
                  </a:schemeClr>
                </a:solidFill>
              </a:rPr>
              <a:t>Meteorologica</a:t>
            </a:r>
            <a:r>
              <a:rPr lang="en-US" dirty="0">
                <a:solidFill>
                  <a:schemeClr val="tx2">
                    <a:lumMod val="60000"/>
                    <a:lumOff val="40000"/>
                  </a:schemeClr>
                </a:solidFill>
              </a:rPr>
              <a:t> (350 B.C.) and Hippocrates’s airs, waters and places (400 B.C.) being the first meteorological and </a:t>
            </a:r>
            <a:r>
              <a:rPr lang="en-US" dirty="0" err="1">
                <a:solidFill>
                  <a:schemeClr val="tx2">
                    <a:lumMod val="60000"/>
                    <a:lumOff val="40000"/>
                  </a:schemeClr>
                </a:solidFill>
              </a:rPr>
              <a:t>climatological</a:t>
            </a:r>
            <a:r>
              <a:rPr lang="en-US" dirty="0">
                <a:solidFill>
                  <a:schemeClr val="tx2">
                    <a:lumMod val="60000"/>
                    <a:lumOff val="40000"/>
                  </a:schemeClr>
                </a:solidFill>
              </a:rPr>
              <a:t> treatises, respectively. The Greek interest in the nature of the atmosphere was not replicated thereafter for many hundreds of years and only acquired new importance in the middle of 15</a:t>
            </a:r>
            <a:r>
              <a:rPr lang="en-US" baseline="30000" dirty="0">
                <a:solidFill>
                  <a:schemeClr val="tx2">
                    <a:lumMod val="60000"/>
                    <a:lumOff val="40000"/>
                  </a:schemeClr>
                </a:solidFill>
              </a:rPr>
              <a:t>th</a:t>
            </a:r>
            <a:r>
              <a:rPr lang="en-US" dirty="0">
                <a:solidFill>
                  <a:schemeClr val="tx2">
                    <a:lumMod val="60000"/>
                    <a:lumOff val="40000"/>
                  </a:schemeClr>
                </a:solidFill>
              </a:rPr>
              <a:t> century, the age of discovery began.</a:t>
            </a:r>
          </a:p>
          <a:p>
            <a:pPr algn="just" fontAlgn="base"/>
            <a:r>
              <a:rPr lang="en-US" dirty="0" smtClean="0">
                <a:solidFill>
                  <a:schemeClr val="tx2">
                    <a:lumMod val="60000"/>
                    <a:lumOff val="40000"/>
                  </a:schemeClr>
                </a:solidFill>
              </a:rPr>
              <a:t>	The </a:t>
            </a:r>
            <a:r>
              <a:rPr lang="en-US" dirty="0">
                <a:solidFill>
                  <a:schemeClr val="tx2">
                    <a:lumMod val="60000"/>
                    <a:lumOff val="40000"/>
                  </a:schemeClr>
                </a:solidFill>
              </a:rPr>
              <a:t>scientific methods really began in the 17</a:t>
            </a:r>
            <a:r>
              <a:rPr lang="en-US" baseline="30000" dirty="0">
                <a:solidFill>
                  <a:schemeClr val="tx2">
                    <a:lumMod val="60000"/>
                    <a:lumOff val="40000"/>
                  </a:schemeClr>
                </a:solidFill>
              </a:rPr>
              <a:t>th</a:t>
            </a:r>
            <a:r>
              <a:rPr lang="en-US" dirty="0">
                <a:solidFill>
                  <a:schemeClr val="tx2">
                    <a:lumMod val="60000"/>
                    <a:lumOff val="40000"/>
                  </a:schemeClr>
                </a:solidFill>
              </a:rPr>
              <a:t> century when instruments to measure the weather were developed. The barometer was invented by Torricelli in 1643. The thermometer by Galileo in 1593 while in 1661, Boyle discovered the relationship between pressure and volume.</a:t>
            </a:r>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0" y="2133600"/>
            <a:ext cx="5496954" cy="2031325"/>
          </a:xfrm>
          <a:prstGeom prst="rect">
            <a:avLst/>
          </a:prstGeom>
        </p:spPr>
        <p:txBody>
          <a:bodyPr wrap="none">
            <a:spAutoFit/>
          </a:bodyPr>
          <a:lstStyle/>
          <a:p>
            <a:r>
              <a:rPr lang="en-US" b="1" dirty="0">
                <a:solidFill>
                  <a:schemeClr val="tx2">
                    <a:lumMod val="60000"/>
                    <a:lumOff val="40000"/>
                  </a:schemeClr>
                </a:solidFill>
              </a:rPr>
              <a:t>Historical </a:t>
            </a:r>
            <a:r>
              <a:rPr lang="en-US" b="1" dirty="0" smtClean="0">
                <a:solidFill>
                  <a:schemeClr val="tx2">
                    <a:lumMod val="60000"/>
                    <a:lumOff val="40000"/>
                  </a:schemeClr>
                </a:solidFill>
              </a:rPr>
              <a:t>context</a:t>
            </a:r>
          </a:p>
          <a:p>
            <a:r>
              <a:rPr lang="en-US" b="1" dirty="0" smtClean="0">
                <a:solidFill>
                  <a:schemeClr val="tx2">
                    <a:lumMod val="60000"/>
                    <a:lumOff val="40000"/>
                  </a:schemeClr>
                </a:solidFill>
              </a:rPr>
              <a:t>The 1</a:t>
            </a:r>
            <a:r>
              <a:rPr lang="en-US" b="1" baseline="30000" dirty="0" smtClean="0">
                <a:solidFill>
                  <a:schemeClr val="tx2">
                    <a:lumMod val="60000"/>
                    <a:lumOff val="40000"/>
                  </a:schemeClr>
                </a:solidFill>
              </a:rPr>
              <a:t>st</a:t>
            </a:r>
            <a:r>
              <a:rPr lang="en-US" b="1" dirty="0" smtClean="0">
                <a:solidFill>
                  <a:schemeClr val="tx2">
                    <a:lumMod val="60000"/>
                    <a:lumOff val="40000"/>
                  </a:schemeClr>
                </a:solidFill>
              </a:rPr>
              <a:t> transformation: Climate models (</a:t>
            </a:r>
            <a:r>
              <a:rPr lang="en-US" dirty="0" smtClean="0"/>
              <a:t>1950s</a:t>
            </a:r>
            <a:r>
              <a:rPr lang="en-US" b="1" dirty="0" smtClean="0">
                <a:solidFill>
                  <a:schemeClr val="tx2">
                    <a:lumMod val="60000"/>
                    <a:lumOff val="40000"/>
                  </a:schemeClr>
                </a:solidFill>
              </a:rPr>
              <a:t>)</a:t>
            </a:r>
            <a:endParaRPr lang="en-US" dirty="0" smtClean="0">
              <a:solidFill>
                <a:schemeClr val="tx2">
                  <a:lumMod val="60000"/>
                  <a:lumOff val="40000"/>
                </a:schemeClr>
              </a:solidFill>
            </a:endParaRPr>
          </a:p>
          <a:p>
            <a:r>
              <a:rPr lang="en-US" b="1" dirty="0" smtClean="0">
                <a:solidFill>
                  <a:schemeClr val="tx2">
                    <a:lumMod val="60000"/>
                    <a:lumOff val="40000"/>
                  </a:schemeClr>
                </a:solidFill>
              </a:rPr>
              <a:t>The </a:t>
            </a:r>
            <a:r>
              <a:rPr lang="en-US" b="1" dirty="0">
                <a:solidFill>
                  <a:schemeClr val="tx2">
                    <a:lumMod val="60000"/>
                    <a:lumOff val="40000"/>
                  </a:schemeClr>
                </a:solidFill>
              </a:rPr>
              <a:t> </a:t>
            </a:r>
            <a:r>
              <a:rPr lang="en-US" b="1" dirty="0" smtClean="0">
                <a:solidFill>
                  <a:schemeClr val="tx2">
                    <a:lumMod val="60000"/>
                    <a:lumOff val="40000"/>
                  </a:schemeClr>
                </a:solidFill>
              </a:rPr>
              <a:t>2</a:t>
            </a:r>
            <a:r>
              <a:rPr lang="en-US" b="1" baseline="30000" dirty="0" smtClean="0">
                <a:solidFill>
                  <a:schemeClr val="tx2">
                    <a:lumMod val="60000"/>
                    <a:lumOff val="40000"/>
                  </a:schemeClr>
                </a:solidFill>
              </a:rPr>
              <a:t>nd </a:t>
            </a:r>
            <a:r>
              <a:rPr lang="en-US" b="1" dirty="0" smtClean="0">
                <a:solidFill>
                  <a:schemeClr val="tx2">
                    <a:lumMod val="60000"/>
                    <a:lumOff val="40000"/>
                  </a:schemeClr>
                </a:solidFill>
              </a:rPr>
              <a:t>transformation</a:t>
            </a:r>
            <a:r>
              <a:rPr lang="en-US" b="1" dirty="0">
                <a:solidFill>
                  <a:schemeClr val="tx2">
                    <a:lumMod val="60000"/>
                    <a:lumOff val="40000"/>
                  </a:schemeClr>
                </a:solidFill>
              </a:rPr>
              <a:t>: Earth </a:t>
            </a:r>
            <a:r>
              <a:rPr lang="en-US" b="1" dirty="0" smtClean="0">
                <a:solidFill>
                  <a:schemeClr val="tx2">
                    <a:lumMod val="60000"/>
                    <a:lumOff val="40000"/>
                  </a:schemeClr>
                </a:solidFill>
              </a:rPr>
              <a:t>observation (1970)</a:t>
            </a:r>
            <a:endParaRPr lang="en-US" dirty="0">
              <a:solidFill>
                <a:schemeClr val="tx2">
                  <a:lumMod val="60000"/>
                  <a:lumOff val="40000"/>
                </a:schemeClr>
              </a:solidFill>
            </a:endParaRPr>
          </a:p>
          <a:p>
            <a:r>
              <a:rPr lang="en-US" b="1" dirty="0" smtClean="0">
                <a:solidFill>
                  <a:schemeClr val="tx2">
                    <a:lumMod val="60000"/>
                    <a:lumOff val="40000"/>
                  </a:schemeClr>
                </a:solidFill>
              </a:rPr>
              <a:t>The </a:t>
            </a:r>
            <a:r>
              <a:rPr lang="en-US" b="1" dirty="0">
                <a:solidFill>
                  <a:schemeClr val="tx2">
                    <a:lumMod val="60000"/>
                    <a:lumOff val="40000"/>
                  </a:schemeClr>
                </a:solidFill>
              </a:rPr>
              <a:t>3</a:t>
            </a:r>
            <a:r>
              <a:rPr lang="en-US" b="1" baseline="30000" dirty="0">
                <a:solidFill>
                  <a:schemeClr val="tx2">
                    <a:lumMod val="60000"/>
                    <a:lumOff val="40000"/>
                  </a:schemeClr>
                </a:solidFill>
              </a:rPr>
              <a:t>rd</a:t>
            </a:r>
            <a:r>
              <a:rPr lang="en-US" b="1" dirty="0">
                <a:solidFill>
                  <a:schemeClr val="tx2">
                    <a:lumMod val="60000"/>
                    <a:lumOff val="40000"/>
                  </a:schemeClr>
                </a:solidFill>
              </a:rPr>
              <a:t> transformation: Supercomputing</a:t>
            </a:r>
            <a:endParaRPr lang="en-US" dirty="0">
              <a:solidFill>
                <a:schemeClr val="tx2">
                  <a:lumMod val="60000"/>
                  <a:lumOff val="40000"/>
                </a:schemeClr>
              </a:solidFill>
            </a:endParaRPr>
          </a:p>
          <a:p>
            <a:r>
              <a:rPr lang="en-US" b="1" dirty="0">
                <a:solidFill>
                  <a:schemeClr val="tx2">
                    <a:lumMod val="60000"/>
                    <a:lumOff val="40000"/>
                  </a:schemeClr>
                </a:solidFill>
              </a:rPr>
              <a:t>The 4</a:t>
            </a:r>
            <a:r>
              <a:rPr lang="en-US" b="1" baseline="30000" dirty="0">
                <a:solidFill>
                  <a:schemeClr val="tx2">
                    <a:lumMod val="60000"/>
                    <a:lumOff val="40000"/>
                  </a:schemeClr>
                </a:solidFill>
              </a:rPr>
              <a:t>th</a:t>
            </a:r>
            <a:r>
              <a:rPr lang="en-US" b="1" dirty="0">
                <a:solidFill>
                  <a:schemeClr val="tx2">
                    <a:lumMod val="60000"/>
                    <a:lumOff val="40000"/>
                  </a:schemeClr>
                </a:solidFill>
              </a:rPr>
              <a:t> transformation: Global </a:t>
            </a:r>
            <a:r>
              <a:rPr lang="en-US" b="1" dirty="0" smtClean="0">
                <a:solidFill>
                  <a:schemeClr val="tx2">
                    <a:lumMod val="60000"/>
                    <a:lumOff val="40000"/>
                  </a:schemeClr>
                </a:solidFill>
              </a:rPr>
              <a:t>warming (</a:t>
            </a:r>
            <a:r>
              <a:rPr lang="en-US" dirty="0"/>
              <a:t>1970s</a:t>
            </a:r>
            <a:r>
              <a:rPr lang="en-US" b="1" dirty="0" smtClean="0">
                <a:solidFill>
                  <a:schemeClr val="tx2">
                    <a:lumMod val="60000"/>
                    <a:lumOff val="40000"/>
                  </a:schemeClr>
                </a:solidFill>
              </a:rPr>
              <a:t>)</a:t>
            </a:r>
            <a:endParaRPr lang="en-US" dirty="0">
              <a:solidFill>
                <a:schemeClr val="tx2">
                  <a:lumMod val="60000"/>
                  <a:lumOff val="40000"/>
                </a:schemeClr>
              </a:solidFill>
            </a:endParaRPr>
          </a:p>
          <a:p>
            <a:r>
              <a:rPr lang="en-US" b="1" dirty="0">
                <a:solidFill>
                  <a:schemeClr val="tx2">
                    <a:lumMod val="60000"/>
                    <a:lumOff val="40000"/>
                  </a:schemeClr>
                </a:solidFill>
              </a:rPr>
              <a:t>Helping us plan for a safe and sustainable </a:t>
            </a:r>
            <a:r>
              <a:rPr lang="en-US" b="1" dirty="0" smtClean="0">
                <a:solidFill>
                  <a:schemeClr val="tx2">
                    <a:lumMod val="60000"/>
                    <a:lumOff val="40000"/>
                  </a:schemeClr>
                </a:solidFill>
              </a:rPr>
              <a:t>future (</a:t>
            </a:r>
            <a:r>
              <a:rPr lang="en-US" dirty="0"/>
              <a:t>1990</a:t>
            </a:r>
            <a:r>
              <a:rPr lang="en-US" b="1" dirty="0" smtClean="0">
                <a:solidFill>
                  <a:schemeClr val="tx2">
                    <a:lumMod val="60000"/>
                    <a:lumOff val="40000"/>
                  </a:schemeClr>
                </a:solidFill>
              </a:rPr>
              <a:t>)</a:t>
            </a:r>
            <a:endParaRPr lang="en-US" dirty="0">
              <a:solidFill>
                <a:schemeClr val="tx2">
                  <a:lumMod val="60000"/>
                  <a:lumOff val="40000"/>
                </a:schemeClr>
              </a:solidFill>
            </a:endParaRPr>
          </a:p>
          <a:p>
            <a:endParaRPr lang="en-US" dirty="0">
              <a:solidFill>
                <a:schemeClr val="tx2">
                  <a:lumMod val="60000"/>
                  <a:lumOff val="40000"/>
                </a:schemeClr>
              </a:solidFill>
            </a:endParaRPr>
          </a:p>
        </p:txBody>
      </p:sp>
      <p:sp>
        <p:nvSpPr>
          <p:cNvPr id="3" name="TextBox 2"/>
          <p:cNvSpPr txBox="1"/>
          <p:nvPr/>
        </p:nvSpPr>
        <p:spPr>
          <a:xfrm>
            <a:off x="990600" y="1600200"/>
            <a:ext cx="5943600" cy="369332"/>
          </a:xfrm>
          <a:prstGeom prst="rect">
            <a:avLst/>
          </a:prstGeom>
          <a:noFill/>
        </p:spPr>
        <p:txBody>
          <a:bodyPr wrap="square" rtlCol="0">
            <a:spAutoFit/>
          </a:bodyPr>
          <a:lstStyle/>
          <a:p>
            <a:pPr algn="ctr"/>
            <a:r>
              <a:rPr lang="en-US" b="1" dirty="0" smtClean="0">
                <a:effectLst>
                  <a:outerShdw blurRad="38100" dist="38100" dir="2700000" algn="tl">
                    <a:srgbClr val="000000">
                      <a:alpha val="43137"/>
                    </a:srgbClr>
                  </a:outerShdw>
                </a:effectLst>
              </a:rPr>
              <a:t>Theme based evolution </a:t>
            </a:r>
            <a:endParaRPr lang="en-US" b="1" dirty="0">
              <a:effectLst>
                <a:outerShdw blurRad="38100" dist="38100" dir="2700000" algn="tl">
                  <a:srgbClr val="000000">
                    <a:alpha val="43137"/>
                  </a:srgbClr>
                </a:outerShdw>
              </a:effectLst>
            </a:endParaRPr>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609600"/>
            <a:ext cx="8077200" cy="2031325"/>
          </a:xfrm>
          <a:prstGeom prst="rect">
            <a:avLst/>
          </a:prstGeom>
        </p:spPr>
        <p:txBody>
          <a:bodyPr wrap="square">
            <a:spAutoFit/>
          </a:bodyPr>
          <a:lstStyle/>
          <a:p>
            <a:pPr algn="just" fontAlgn="base"/>
            <a:r>
              <a:rPr lang="en-US" b="1" dirty="0"/>
              <a:t>Significant Events</a:t>
            </a:r>
            <a:endParaRPr lang="en-US" b="1" dirty="0" smtClean="0">
              <a:solidFill>
                <a:schemeClr val="tx2">
                  <a:lumMod val="60000"/>
                  <a:lumOff val="40000"/>
                </a:schemeClr>
              </a:solidFill>
            </a:endParaRPr>
          </a:p>
          <a:p>
            <a:pPr algn="just" fontAlgn="base"/>
            <a:r>
              <a:rPr lang="en-US" b="1" dirty="0" smtClean="0">
                <a:solidFill>
                  <a:srgbClr val="C00000"/>
                </a:solidFill>
                <a:effectLst>
                  <a:outerShdw blurRad="38100" dist="38100" dir="2700000" algn="tl">
                    <a:srgbClr val="000000">
                      <a:alpha val="43137"/>
                    </a:srgbClr>
                  </a:outerShdw>
                </a:effectLst>
              </a:rPr>
              <a:t>Ancient period:</a:t>
            </a:r>
          </a:p>
          <a:p>
            <a:pPr algn="just" fontAlgn="base"/>
            <a:r>
              <a:rPr lang="en-US" b="1" dirty="0" smtClean="0">
                <a:solidFill>
                  <a:schemeClr val="tx2">
                    <a:lumMod val="60000"/>
                    <a:lumOff val="40000"/>
                  </a:schemeClr>
                </a:solidFill>
              </a:rPr>
              <a:t>400 </a:t>
            </a:r>
            <a:r>
              <a:rPr lang="en-US" b="1" dirty="0">
                <a:solidFill>
                  <a:schemeClr val="tx2">
                    <a:lumMod val="60000"/>
                    <a:lumOff val="40000"/>
                  </a:schemeClr>
                </a:solidFill>
              </a:rPr>
              <a:t>B.C</a:t>
            </a:r>
            <a:r>
              <a:rPr lang="en-US" b="1" dirty="0" smtClean="0">
                <a:solidFill>
                  <a:schemeClr val="tx2">
                    <a:lumMod val="60000"/>
                    <a:lumOff val="40000"/>
                  </a:schemeClr>
                </a:solidFill>
              </a:rPr>
              <a:t>. </a:t>
            </a:r>
            <a:r>
              <a:rPr lang="en-US" b="1" dirty="0">
                <a:solidFill>
                  <a:schemeClr val="tx2">
                    <a:lumMod val="60000"/>
                    <a:lumOff val="40000"/>
                  </a:schemeClr>
                </a:solidFill>
              </a:rPr>
              <a:t>– The influence of climate on health was discussed by Hippocrates in ‘airs, </a:t>
            </a:r>
            <a:r>
              <a:rPr lang="en-US" b="1" dirty="0" smtClean="0">
                <a:solidFill>
                  <a:schemeClr val="tx2">
                    <a:lumMod val="60000"/>
                    <a:lumOff val="40000"/>
                  </a:schemeClr>
                </a:solidFill>
              </a:rPr>
              <a:t>	waters </a:t>
            </a:r>
            <a:r>
              <a:rPr lang="en-US" b="1" dirty="0">
                <a:solidFill>
                  <a:schemeClr val="tx2">
                    <a:lumMod val="60000"/>
                    <a:lumOff val="40000"/>
                  </a:schemeClr>
                </a:solidFill>
              </a:rPr>
              <a:t>and places’</a:t>
            </a:r>
          </a:p>
          <a:p>
            <a:pPr algn="just" fontAlgn="base"/>
            <a:r>
              <a:rPr lang="en-US" b="1" dirty="0">
                <a:solidFill>
                  <a:schemeClr val="tx2">
                    <a:lumMod val="60000"/>
                    <a:lumOff val="40000"/>
                  </a:schemeClr>
                </a:solidFill>
              </a:rPr>
              <a:t>350 B.C. </a:t>
            </a:r>
            <a:r>
              <a:rPr lang="en-US" b="1" dirty="0" smtClean="0">
                <a:solidFill>
                  <a:schemeClr val="tx2">
                    <a:lumMod val="60000"/>
                    <a:lumOff val="40000"/>
                  </a:schemeClr>
                </a:solidFill>
              </a:rPr>
              <a:t>– </a:t>
            </a:r>
            <a:r>
              <a:rPr lang="en-US" b="1" dirty="0">
                <a:solidFill>
                  <a:schemeClr val="tx2">
                    <a:lumMod val="60000"/>
                    <a:lumOff val="40000"/>
                  </a:schemeClr>
                </a:solidFill>
              </a:rPr>
              <a:t>Weather science was dealt within Aristotle’s ‘Meteorological’</a:t>
            </a:r>
          </a:p>
          <a:p>
            <a:pPr algn="just" fontAlgn="base"/>
            <a:r>
              <a:rPr lang="en-US" b="1" dirty="0">
                <a:solidFill>
                  <a:schemeClr val="tx2">
                    <a:lumMod val="60000"/>
                    <a:lumOff val="40000"/>
                  </a:schemeClr>
                </a:solidFill>
              </a:rPr>
              <a:t>300 B.C. – The text De </a:t>
            </a:r>
            <a:r>
              <a:rPr lang="en-US" b="1" dirty="0" err="1">
                <a:solidFill>
                  <a:schemeClr val="tx2">
                    <a:lumMod val="60000"/>
                    <a:lumOff val="40000"/>
                  </a:schemeClr>
                </a:solidFill>
              </a:rPr>
              <a:t>Ventis</a:t>
            </a:r>
            <a:r>
              <a:rPr lang="en-US" b="1" dirty="0">
                <a:solidFill>
                  <a:schemeClr val="tx2">
                    <a:lumMod val="60000"/>
                    <a:lumOff val="40000"/>
                  </a:schemeClr>
                </a:solidFill>
              </a:rPr>
              <a:t> by Theophrastus described winds and offered a </a:t>
            </a:r>
            <a:r>
              <a:rPr lang="en-US" b="1" dirty="0" smtClean="0">
                <a:solidFill>
                  <a:schemeClr val="tx2">
                    <a:lumMod val="60000"/>
                    <a:lumOff val="40000"/>
                  </a:schemeClr>
                </a:solidFill>
              </a:rPr>
              <a:t>	critique 	of </a:t>
            </a:r>
            <a:r>
              <a:rPr lang="en-US" b="1" dirty="0">
                <a:solidFill>
                  <a:schemeClr val="tx2">
                    <a:lumMod val="60000"/>
                    <a:lumOff val="40000"/>
                  </a:schemeClr>
                </a:solidFill>
              </a:rPr>
              <a:t>Aristotle’s ideas</a:t>
            </a:r>
          </a:p>
        </p:txBody>
      </p:sp>
      <p:sp>
        <p:nvSpPr>
          <p:cNvPr id="4" name="Rectangle 3"/>
          <p:cNvSpPr/>
          <p:nvPr/>
        </p:nvSpPr>
        <p:spPr>
          <a:xfrm>
            <a:off x="685800" y="3276600"/>
            <a:ext cx="8077200" cy="369332"/>
          </a:xfrm>
          <a:prstGeom prst="rect">
            <a:avLst/>
          </a:prstGeom>
        </p:spPr>
        <p:txBody>
          <a:bodyPr wrap="square">
            <a:spAutoFit/>
          </a:bodyPr>
          <a:lstStyle/>
          <a:p>
            <a:pPr algn="just" fontAlgn="base"/>
            <a:r>
              <a:rPr lang="en-US" b="1" dirty="0" smtClean="0">
                <a:solidFill>
                  <a:srgbClr val="C00000"/>
                </a:solidFill>
                <a:effectLst>
                  <a:outerShdw blurRad="38100" dist="38100" dir="2700000" algn="tl">
                    <a:srgbClr val="000000">
                      <a:alpha val="43137"/>
                    </a:srgbClr>
                  </a:outerShdw>
                </a:effectLst>
              </a:rPr>
              <a:t>Dark Age:  till 1400 AD </a:t>
            </a:r>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762000"/>
            <a:ext cx="7924800" cy="3970318"/>
          </a:xfrm>
          <a:prstGeom prst="rect">
            <a:avLst/>
          </a:prstGeom>
        </p:spPr>
        <p:txBody>
          <a:bodyPr wrap="square">
            <a:spAutoFit/>
          </a:bodyPr>
          <a:lstStyle/>
          <a:p>
            <a:pPr algn="just" fontAlgn="base"/>
            <a:r>
              <a:rPr lang="en-US" b="1" dirty="0">
                <a:solidFill>
                  <a:srgbClr val="C00000"/>
                </a:solidFill>
                <a:effectLst>
                  <a:outerShdw blurRad="38100" dist="38100" dir="2700000" algn="tl">
                    <a:srgbClr val="000000">
                      <a:alpha val="43137"/>
                    </a:srgbClr>
                  </a:outerShdw>
                </a:effectLst>
              </a:rPr>
              <a:t>Period of Renaissance: </a:t>
            </a:r>
          </a:p>
          <a:p>
            <a:pPr algn="just" fontAlgn="base"/>
            <a:r>
              <a:rPr lang="en-US" b="1" dirty="0" smtClean="0">
                <a:solidFill>
                  <a:schemeClr val="tx2">
                    <a:lumMod val="60000"/>
                    <a:lumOff val="40000"/>
                  </a:schemeClr>
                </a:solidFill>
              </a:rPr>
              <a:t>Great age of Discovery and Explorations</a:t>
            </a:r>
          </a:p>
          <a:p>
            <a:pPr algn="just" fontAlgn="base"/>
            <a:r>
              <a:rPr lang="en-US" b="1" dirty="0" smtClean="0">
                <a:solidFill>
                  <a:schemeClr val="tx2">
                    <a:lumMod val="60000"/>
                    <a:lumOff val="40000"/>
                  </a:schemeClr>
                </a:solidFill>
              </a:rPr>
              <a:t>1593 </a:t>
            </a:r>
            <a:r>
              <a:rPr lang="en-US" b="1" dirty="0">
                <a:solidFill>
                  <a:schemeClr val="tx2">
                    <a:lumMod val="60000"/>
                    <a:lumOff val="40000"/>
                  </a:schemeClr>
                </a:solidFill>
              </a:rPr>
              <a:t>A.D. – The thermometer was described by Galileo</a:t>
            </a:r>
          </a:p>
          <a:p>
            <a:pPr algn="just" fontAlgn="base"/>
            <a:endParaRPr lang="en-US" b="1" dirty="0" smtClean="0">
              <a:solidFill>
                <a:schemeClr val="tx2">
                  <a:lumMod val="60000"/>
                  <a:lumOff val="40000"/>
                </a:schemeClr>
              </a:solidFill>
            </a:endParaRPr>
          </a:p>
          <a:p>
            <a:pPr algn="just" fontAlgn="base"/>
            <a:r>
              <a:rPr lang="en-US" b="1" dirty="0">
                <a:solidFill>
                  <a:srgbClr val="C00000"/>
                </a:solidFill>
                <a:effectLst>
                  <a:outerShdw blurRad="38100" dist="38100" dir="2700000" algn="tl">
                    <a:srgbClr val="000000">
                      <a:alpha val="43137"/>
                    </a:srgbClr>
                  </a:outerShdw>
                </a:effectLst>
              </a:rPr>
              <a:t>Period of Scientific Study: </a:t>
            </a:r>
          </a:p>
          <a:p>
            <a:pPr algn="just" fontAlgn="base"/>
            <a:r>
              <a:rPr lang="en-US" b="1" dirty="0" smtClean="0">
                <a:solidFill>
                  <a:schemeClr val="tx2">
                    <a:lumMod val="60000"/>
                    <a:lumOff val="40000"/>
                  </a:schemeClr>
                </a:solidFill>
              </a:rPr>
              <a:t>1622 </a:t>
            </a:r>
            <a:r>
              <a:rPr lang="en-US" b="1" dirty="0">
                <a:solidFill>
                  <a:schemeClr val="tx2">
                    <a:lumMod val="60000"/>
                    <a:lumOff val="40000"/>
                  </a:schemeClr>
                </a:solidFill>
              </a:rPr>
              <a:t>– A significant treatise on wind was written by Francis Bacon</a:t>
            </a:r>
          </a:p>
          <a:p>
            <a:pPr algn="just" fontAlgn="base"/>
            <a:r>
              <a:rPr lang="en-US" b="1" dirty="0">
                <a:solidFill>
                  <a:schemeClr val="tx2">
                    <a:lumMod val="60000"/>
                    <a:lumOff val="40000"/>
                  </a:schemeClr>
                </a:solidFill>
              </a:rPr>
              <a:t>1643 – The barometer was invented by Torricelli</a:t>
            </a:r>
          </a:p>
          <a:p>
            <a:pPr algn="just" fontAlgn="base"/>
            <a:r>
              <a:rPr lang="en-US" b="1" dirty="0">
                <a:solidFill>
                  <a:schemeClr val="tx2">
                    <a:lumMod val="60000"/>
                    <a:lumOff val="40000"/>
                  </a:schemeClr>
                </a:solidFill>
              </a:rPr>
              <a:t>1661 – Boyle’s law on gases was </a:t>
            </a:r>
            <a:r>
              <a:rPr lang="en-US" b="1" dirty="0" smtClean="0">
                <a:solidFill>
                  <a:schemeClr val="tx2">
                    <a:lumMod val="60000"/>
                    <a:lumOff val="40000"/>
                  </a:schemeClr>
                </a:solidFill>
              </a:rPr>
              <a:t>propounded</a:t>
            </a:r>
          </a:p>
          <a:p>
            <a:endParaRPr lang="en-US" dirty="0" smtClean="0"/>
          </a:p>
          <a:p>
            <a:pPr algn="just"/>
            <a:r>
              <a:rPr lang="en-US" b="1" dirty="0" smtClean="0">
                <a:solidFill>
                  <a:schemeClr val="tx2">
                    <a:lumMod val="60000"/>
                    <a:lumOff val="40000"/>
                  </a:schemeClr>
                </a:solidFill>
              </a:rPr>
              <a:t>1664– Weather observations began at Paris, France. This is the longest 	continuous sequence of weather data available, the records are not 	homogeneous </a:t>
            </a:r>
          </a:p>
          <a:p>
            <a:pPr algn="just"/>
            <a:r>
              <a:rPr lang="en-US" b="1" dirty="0" smtClean="0">
                <a:solidFill>
                  <a:schemeClr val="tx2">
                    <a:lumMod val="60000"/>
                    <a:lumOff val="40000"/>
                  </a:schemeClr>
                </a:solidFill>
              </a:rPr>
              <a:t>1668 – Edmund Halley constructed a map of the trade winds </a:t>
            </a:r>
          </a:p>
          <a:p>
            <a:pPr algn="just"/>
            <a:endParaRPr lang="en-US" b="1" dirty="0" smtClean="0">
              <a:solidFill>
                <a:srgbClr val="C00000"/>
              </a:solidFill>
              <a:effectLst>
                <a:outerShdw blurRad="38100" dist="38100" dir="2700000" algn="tl">
                  <a:srgbClr val="000000">
                    <a:alpha val="43137"/>
                  </a:srgbClr>
                </a:outerShdw>
              </a:effectLst>
            </a:endParaRPr>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381000"/>
            <a:ext cx="7772400" cy="3970318"/>
          </a:xfrm>
          <a:prstGeom prst="rect">
            <a:avLst/>
          </a:prstGeom>
        </p:spPr>
        <p:txBody>
          <a:bodyPr wrap="square">
            <a:spAutoFit/>
          </a:bodyPr>
          <a:lstStyle/>
          <a:p>
            <a:pPr algn="just"/>
            <a:r>
              <a:rPr lang="en-US" b="1" dirty="0" smtClean="0">
                <a:solidFill>
                  <a:srgbClr val="C00000"/>
                </a:solidFill>
                <a:effectLst>
                  <a:outerShdw blurRad="38100" dist="38100" dir="2700000" algn="tl">
                    <a:srgbClr val="000000">
                      <a:alpha val="43137"/>
                    </a:srgbClr>
                  </a:outerShdw>
                </a:effectLst>
              </a:rPr>
              <a:t>Period of Regional Description explanation (18 &amp; 19th Century)</a:t>
            </a:r>
          </a:p>
          <a:p>
            <a:pPr algn="just"/>
            <a:r>
              <a:rPr lang="en-US" b="1" dirty="0" smtClean="0">
                <a:solidFill>
                  <a:schemeClr val="tx2">
                    <a:lumMod val="60000"/>
                    <a:lumOff val="40000"/>
                  </a:schemeClr>
                </a:solidFill>
              </a:rPr>
              <a:t>1714 – The </a:t>
            </a:r>
            <a:r>
              <a:rPr lang="en-US" b="1" dirty="0" smtClean="0">
                <a:solidFill>
                  <a:schemeClr val="accent5">
                    <a:lumMod val="50000"/>
                  </a:schemeClr>
                </a:solidFill>
                <a:effectLst>
                  <a:outerShdw blurRad="38100" dist="38100" dir="2700000" algn="tl">
                    <a:srgbClr val="000000">
                      <a:alpha val="43137"/>
                    </a:srgbClr>
                  </a:outerShdw>
                </a:effectLst>
              </a:rPr>
              <a:t>Fahrenheit scale </a:t>
            </a:r>
            <a:r>
              <a:rPr lang="en-US" b="1" dirty="0" smtClean="0">
                <a:solidFill>
                  <a:schemeClr val="tx2">
                    <a:lumMod val="60000"/>
                    <a:lumOff val="40000"/>
                  </a:schemeClr>
                </a:solidFill>
              </a:rPr>
              <a:t>was introduced </a:t>
            </a:r>
          </a:p>
          <a:p>
            <a:pPr algn="just"/>
            <a:r>
              <a:rPr lang="en-US" b="1" dirty="0" smtClean="0">
                <a:solidFill>
                  <a:schemeClr val="tx2">
                    <a:lumMod val="60000"/>
                    <a:lumOff val="40000"/>
                  </a:schemeClr>
                </a:solidFill>
              </a:rPr>
              <a:t>1735 – George Hadley described the </a:t>
            </a:r>
            <a:r>
              <a:rPr lang="en-US" b="1" dirty="0">
                <a:solidFill>
                  <a:schemeClr val="accent5">
                    <a:lumMod val="50000"/>
                  </a:schemeClr>
                </a:solidFill>
                <a:effectLst>
                  <a:outerShdw blurRad="38100" dist="38100" dir="2700000" algn="tl">
                    <a:srgbClr val="000000">
                      <a:alpha val="43137"/>
                    </a:srgbClr>
                  </a:outerShdw>
                </a:effectLst>
              </a:rPr>
              <a:t>trade winds and effects of earth’s rotation </a:t>
            </a:r>
            <a:r>
              <a:rPr lang="en-US" b="1" dirty="0" smtClean="0">
                <a:solidFill>
                  <a:schemeClr val="accent5">
                    <a:lumMod val="50000"/>
                  </a:schemeClr>
                </a:solidFill>
                <a:effectLst>
                  <a:outerShdw blurRad="38100" dist="38100" dir="2700000" algn="tl">
                    <a:srgbClr val="000000">
                      <a:alpha val="43137"/>
                    </a:srgbClr>
                  </a:outerShdw>
                </a:effectLst>
              </a:rPr>
              <a:t>	on the </a:t>
            </a:r>
            <a:r>
              <a:rPr lang="en-US" b="1" dirty="0">
                <a:solidFill>
                  <a:schemeClr val="accent5">
                    <a:lumMod val="50000"/>
                  </a:schemeClr>
                </a:solidFill>
                <a:effectLst>
                  <a:outerShdw blurRad="38100" dist="38100" dir="2700000" algn="tl">
                    <a:srgbClr val="000000">
                      <a:alpha val="43137"/>
                    </a:srgbClr>
                  </a:outerShdw>
                </a:effectLst>
              </a:rPr>
              <a:t>direction of wind </a:t>
            </a:r>
          </a:p>
          <a:p>
            <a:pPr algn="just"/>
            <a:r>
              <a:rPr lang="en-US" b="1" dirty="0" smtClean="0">
                <a:solidFill>
                  <a:schemeClr val="tx2">
                    <a:lumMod val="60000"/>
                    <a:lumOff val="40000"/>
                  </a:schemeClr>
                </a:solidFill>
              </a:rPr>
              <a:t>1736 </a:t>
            </a:r>
            <a:r>
              <a:rPr lang="en-US" b="1" dirty="0">
                <a:solidFill>
                  <a:schemeClr val="tx2">
                    <a:lumMod val="60000"/>
                    <a:lumOff val="40000"/>
                  </a:schemeClr>
                </a:solidFill>
              </a:rPr>
              <a:t>– The centigrade scale was introduced (It was first formally proposed by </a:t>
            </a:r>
            <a:r>
              <a:rPr lang="en-US" b="1" dirty="0" smtClean="0">
                <a:solidFill>
                  <a:schemeClr val="tx2">
                    <a:lumMod val="60000"/>
                    <a:lumOff val="40000"/>
                  </a:schemeClr>
                </a:solidFill>
              </a:rPr>
              <a:t>	Du </a:t>
            </a:r>
            <a:r>
              <a:rPr lang="en-US" b="1" dirty="0">
                <a:solidFill>
                  <a:schemeClr val="tx2">
                    <a:lumMod val="60000"/>
                    <a:lumOff val="40000"/>
                  </a:schemeClr>
                </a:solidFill>
              </a:rPr>
              <a:t>Crest in 1641) </a:t>
            </a:r>
          </a:p>
          <a:p>
            <a:pPr algn="just"/>
            <a:r>
              <a:rPr lang="en-US" b="1" dirty="0">
                <a:solidFill>
                  <a:schemeClr val="tx2">
                    <a:lumMod val="60000"/>
                    <a:lumOff val="40000"/>
                  </a:schemeClr>
                </a:solidFill>
              </a:rPr>
              <a:t>1779 – </a:t>
            </a:r>
            <a:r>
              <a:rPr lang="en-US" b="1" dirty="0">
                <a:solidFill>
                  <a:schemeClr val="accent5">
                    <a:lumMod val="50000"/>
                  </a:schemeClr>
                </a:solidFill>
                <a:effectLst>
                  <a:outerShdw blurRad="38100" dist="38100" dir="2700000" algn="tl">
                    <a:srgbClr val="000000">
                      <a:alpha val="43137"/>
                    </a:srgbClr>
                  </a:outerShdw>
                </a:effectLst>
              </a:rPr>
              <a:t>Weather observations began </a:t>
            </a:r>
            <a:r>
              <a:rPr lang="en-US" b="1" dirty="0">
                <a:solidFill>
                  <a:schemeClr val="tx2">
                    <a:lumMod val="60000"/>
                    <a:lumOff val="40000"/>
                  </a:schemeClr>
                </a:solidFill>
              </a:rPr>
              <a:t>at New Haven Conn, the longest continuous </a:t>
            </a:r>
            <a:r>
              <a:rPr lang="en-US" b="1" dirty="0" smtClean="0">
                <a:solidFill>
                  <a:schemeClr val="tx2">
                    <a:lumMod val="60000"/>
                    <a:lumOff val="40000"/>
                  </a:schemeClr>
                </a:solidFill>
              </a:rPr>
              <a:t>	sequence </a:t>
            </a:r>
            <a:r>
              <a:rPr lang="en-US" b="1" dirty="0">
                <a:solidFill>
                  <a:schemeClr val="tx2">
                    <a:lumMod val="60000"/>
                    <a:lumOff val="40000"/>
                  </a:schemeClr>
                </a:solidFill>
              </a:rPr>
              <a:t>of records in the United States </a:t>
            </a:r>
          </a:p>
          <a:p>
            <a:pPr algn="just"/>
            <a:r>
              <a:rPr lang="en-US" b="1" dirty="0">
                <a:solidFill>
                  <a:schemeClr val="tx2">
                    <a:lumMod val="60000"/>
                    <a:lumOff val="40000"/>
                  </a:schemeClr>
                </a:solidFill>
              </a:rPr>
              <a:t>1783 – The hair hygrometer was invented for </a:t>
            </a:r>
            <a:r>
              <a:rPr lang="en-US" b="1" dirty="0">
                <a:solidFill>
                  <a:schemeClr val="accent5">
                    <a:lumMod val="50000"/>
                  </a:schemeClr>
                </a:solidFill>
                <a:effectLst>
                  <a:outerShdw blurRad="38100" dist="38100" dir="2700000" algn="tl">
                    <a:srgbClr val="000000">
                      <a:alpha val="43137"/>
                    </a:srgbClr>
                  </a:outerShdw>
                </a:effectLst>
              </a:rPr>
              <a:t>recording moisture content </a:t>
            </a:r>
            <a:r>
              <a:rPr lang="en-US" b="1" dirty="0">
                <a:solidFill>
                  <a:schemeClr val="tx2">
                    <a:lumMod val="60000"/>
                    <a:lumOff val="40000"/>
                  </a:schemeClr>
                </a:solidFill>
              </a:rPr>
              <a:t>in the </a:t>
            </a:r>
            <a:r>
              <a:rPr lang="en-US" b="1" dirty="0" smtClean="0">
                <a:solidFill>
                  <a:schemeClr val="tx2">
                    <a:lumMod val="60000"/>
                    <a:lumOff val="40000"/>
                  </a:schemeClr>
                </a:solidFill>
              </a:rPr>
              <a:t>	air</a:t>
            </a:r>
            <a:r>
              <a:rPr lang="en-US" b="1" dirty="0">
                <a:solidFill>
                  <a:schemeClr val="tx2">
                    <a:lumMod val="60000"/>
                    <a:lumOff val="40000"/>
                  </a:schemeClr>
                </a:solidFill>
              </a:rPr>
              <a:t>. </a:t>
            </a:r>
          </a:p>
          <a:p>
            <a:pPr algn="just"/>
            <a:r>
              <a:rPr lang="en-US" b="1" dirty="0">
                <a:solidFill>
                  <a:schemeClr val="tx2">
                    <a:lumMod val="60000"/>
                    <a:lumOff val="40000"/>
                  </a:schemeClr>
                </a:solidFill>
              </a:rPr>
              <a:t>1783 – For the </a:t>
            </a:r>
            <a:r>
              <a:rPr lang="en-US" b="1" dirty="0">
                <a:solidFill>
                  <a:schemeClr val="accent5">
                    <a:lumMod val="50000"/>
                  </a:schemeClr>
                </a:solidFill>
                <a:effectLst>
                  <a:outerShdw blurRad="38100" dist="38100" dir="2700000" algn="tl">
                    <a:srgbClr val="000000">
                      <a:alpha val="43137"/>
                    </a:srgbClr>
                  </a:outerShdw>
                </a:effectLst>
              </a:rPr>
              <a:t>first time daily weather charts </a:t>
            </a:r>
            <a:r>
              <a:rPr lang="en-US" b="1" dirty="0">
                <a:solidFill>
                  <a:schemeClr val="tx2">
                    <a:lumMod val="60000"/>
                    <a:lumOff val="40000"/>
                  </a:schemeClr>
                </a:solidFill>
              </a:rPr>
              <a:t>containing deviations of pressure </a:t>
            </a:r>
            <a:r>
              <a:rPr lang="en-US" b="1" dirty="0" smtClean="0">
                <a:solidFill>
                  <a:schemeClr val="tx2">
                    <a:lumMod val="60000"/>
                    <a:lumOff val="40000"/>
                  </a:schemeClr>
                </a:solidFill>
              </a:rPr>
              <a:t>	from </a:t>
            </a:r>
            <a:r>
              <a:rPr lang="en-US" b="1" dirty="0">
                <a:solidFill>
                  <a:schemeClr val="tx2">
                    <a:lumMod val="60000"/>
                    <a:lumOff val="40000"/>
                  </a:schemeClr>
                </a:solidFill>
              </a:rPr>
              <a:t>normal were prepared by </a:t>
            </a:r>
            <a:r>
              <a:rPr lang="en-US" b="1" dirty="0" err="1">
                <a:solidFill>
                  <a:schemeClr val="tx2">
                    <a:lumMod val="60000"/>
                    <a:lumOff val="40000"/>
                  </a:schemeClr>
                </a:solidFill>
              </a:rPr>
              <a:t>Brandes</a:t>
            </a:r>
            <a:r>
              <a:rPr lang="en-US" b="1" dirty="0">
                <a:solidFill>
                  <a:schemeClr val="tx2">
                    <a:lumMod val="60000"/>
                    <a:lumOff val="40000"/>
                  </a:schemeClr>
                </a:solidFill>
              </a:rPr>
              <a:t>. The charts showed the </a:t>
            </a:r>
            <a:r>
              <a:rPr lang="en-US" b="1" dirty="0" smtClean="0">
                <a:solidFill>
                  <a:schemeClr val="tx2">
                    <a:lumMod val="60000"/>
                    <a:lumOff val="40000"/>
                  </a:schemeClr>
                </a:solidFill>
              </a:rPr>
              <a:t>	movement </a:t>
            </a:r>
            <a:r>
              <a:rPr lang="en-US" b="1" dirty="0">
                <a:solidFill>
                  <a:schemeClr val="tx2">
                    <a:lumMod val="60000"/>
                    <a:lumOff val="40000"/>
                  </a:schemeClr>
                </a:solidFill>
              </a:rPr>
              <a:t>of low pressure system from one chart to other. But they </a:t>
            </a:r>
            <a:r>
              <a:rPr lang="en-US" b="1" dirty="0" smtClean="0">
                <a:solidFill>
                  <a:schemeClr val="tx2">
                    <a:lumMod val="60000"/>
                    <a:lumOff val="40000"/>
                  </a:schemeClr>
                </a:solidFill>
              </a:rPr>
              <a:t>	were </a:t>
            </a:r>
            <a:r>
              <a:rPr lang="en-US" b="1" dirty="0">
                <a:solidFill>
                  <a:schemeClr val="tx2">
                    <a:lumMod val="60000"/>
                    <a:lumOff val="40000"/>
                  </a:schemeClr>
                </a:solidFill>
              </a:rPr>
              <a:t>only of historical importance and were</a:t>
            </a:r>
          </a:p>
        </p:txBody>
      </p:sp>
      <p:sp>
        <p:nvSpPr>
          <p:cNvPr id="3" name="Rectangle 2"/>
          <p:cNvSpPr/>
          <p:nvPr/>
        </p:nvSpPr>
        <p:spPr>
          <a:xfrm>
            <a:off x="609600" y="4343400"/>
            <a:ext cx="7772400" cy="2031325"/>
          </a:xfrm>
          <a:prstGeom prst="rect">
            <a:avLst/>
          </a:prstGeom>
        </p:spPr>
        <p:txBody>
          <a:bodyPr wrap="square">
            <a:spAutoFit/>
          </a:bodyPr>
          <a:lstStyle/>
          <a:p>
            <a:pPr algn="just"/>
            <a:r>
              <a:rPr lang="en-US" b="1" dirty="0">
                <a:solidFill>
                  <a:schemeClr val="tx2">
                    <a:lumMod val="60000"/>
                    <a:lumOff val="40000"/>
                  </a:schemeClr>
                </a:solidFill>
              </a:rPr>
              <a:t>1802 – </a:t>
            </a:r>
            <a:r>
              <a:rPr lang="en-US" b="1" dirty="0" err="1">
                <a:solidFill>
                  <a:schemeClr val="tx2">
                    <a:lumMod val="60000"/>
                    <a:lumOff val="40000"/>
                  </a:schemeClr>
                </a:solidFill>
              </a:rPr>
              <a:t>Lamark</a:t>
            </a:r>
            <a:r>
              <a:rPr lang="en-US" b="1" dirty="0">
                <a:solidFill>
                  <a:schemeClr val="tx2">
                    <a:lumMod val="60000"/>
                    <a:lumOff val="40000"/>
                  </a:schemeClr>
                </a:solidFill>
              </a:rPr>
              <a:t> and Howard suggested the </a:t>
            </a:r>
            <a:r>
              <a:rPr lang="en-US" b="1" dirty="0">
                <a:solidFill>
                  <a:schemeClr val="accent5">
                    <a:lumMod val="50000"/>
                  </a:schemeClr>
                </a:solidFill>
                <a:effectLst>
                  <a:outerShdw blurRad="38100" dist="38100" dir="2700000" algn="tl">
                    <a:srgbClr val="000000">
                      <a:alpha val="43137"/>
                    </a:srgbClr>
                  </a:outerShdw>
                </a:effectLst>
              </a:rPr>
              <a:t>first cloud classification system </a:t>
            </a:r>
          </a:p>
          <a:p>
            <a:pPr algn="just"/>
            <a:r>
              <a:rPr lang="en-US" b="1" dirty="0">
                <a:solidFill>
                  <a:schemeClr val="tx2">
                    <a:lumMod val="60000"/>
                    <a:lumOff val="40000"/>
                  </a:schemeClr>
                </a:solidFill>
              </a:rPr>
              <a:t>1817 – Alexander Von Humboldt constructed the </a:t>
            </a:r>
            <a:r>
              <a:rPr lang="en-US" b="1" dirty="0">
                <a:solidFill>
                  <a:schemeClr val="accent5">
                    <a:lumMod val="50000"/>
                  </a:schemeClr>
                </a:solidFill>
                <a:effectLst>
                  <a:outerShdw blurRad="38100" dist="38100" dir="2700000" algn="tl">
                    <a:srgbClr val="000000">
                      <a:alpha val="43137"/>
                    </a:srgbClr>
                  </a:outerShdw>
                </a:effectLst>
              </a:rPr>
              <a:t>first map showing the mean 	annual temperature over the globe </a:t>
            </a:r>
          </a:p>
          <a:p>
            <a:pPr algn="just"/>
            <a:r>
              <a:rPr lang="en-US" b="1" dirty="0">
                <a:solidFill>
                  <a:schemeClr val="tx2">
                    <a:lumMod val="60000"/>
                    <a:lumOff val="40000"/>
                  </a:schemeClr>
                </a:solidFill>
              </a:rPr>
              <a:t>1825 – The </a:t>
            </a:r>
            <a:r>
              <a:rPr lang="en-US" b="1" dirty="0" err="1">
                <a:solidFill>
                  <a:schemeClr val="tx2">
                    <a:lumMod val="60000"/>
                    <a:lumOff val="40000"/>
                  </a:schemeClr>
                </a:solidFill>
              </a:rPr>
              <a:t>Psychrometer</a:t>
            </a:r>
            <a:r>
              <a:rPr lang="en-US" b="1" dirty="0">
                <a:solidFill>
                  <a:schemeClr val="tx2">
                    <a:lumMod val="60000"/>
                    <a:lumOff val="40000"/>
                  </a:schemeClr>
                </a:solidFill>
              </a:rPr>
              <a:t> was devised by August for </a:t>
            </a:r>
            <a:r>
              <a:rPr lang="en-US" b="1" dirty="0">
                <a:solidFill>
                  <a:schemeClr val="accent5">
                    <a:lumMod val="50000"/>
                  </a:schemeClr>
                </a:solidFill>
                <a:effectLst>
                  <a:outerShdw blurRad="38100" dist="38100" dir="2700000" algn="tl">
                    <a:srgbClr val="000000">
                      <a:alpha val="43137"/>
                    </a:srgbClr>
                  </a:outerShdw>
                </a:effectLst>
              </a:rPr>
              <a:t>recording relative 	humidity </a:t>
            </a:r>
          </a:p>
          <a:p>
            <a:pPr algn="just"/>
            <a:r>
              <a:rPr lang="en-US" b="1" dirty="0">
                <a:solidFill>
                  <a:schemeClr val="tx2">
                    <a:lumMod val="60000"/>
                    <a:lumOff val="40000"/>
                  </a:schemeClr>
                </a:solidFill>
              </a:rPr>
              <a:t>1827 – Beginning of the period during which H.W. Dove developed the laws of </a:t>
            </a:r>
            <a:r>
              <a:rPr lang="en-US" b="1" dirty="0" smtClean="0">
                <a:solidFill>
                  <a:schemeClr val="tx2">
                    <a:lumMod val="60000"/>
                    <a:lumOff val="40000"/>
                  </a:schemeClr>
                </a:solidFill>
              </a:rPr>
              <a:t>	storm </a:t>
            </a:r>
            <a:endParaRPr lang="en-US" b="1" dirty="0">
              <a:solidFill>
                <a:schemeClr val="tx2">
                  <a:lumMod val="60000"/>
                  <a:lumOff val="40000"/>
                </a:schemeClr>
              </a:solidFill>
            </a:endParaRPr>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533400"/>
            <a:ext cx="7924800" cy="1754326"/>
          </a:xfrm>
          <a:prstGeom prst="rect">
            <a:avLst/>
          </a:prstGeom>
        </p:spPr>
        <p:txBody>
          <a:bodyPr wrap="square">
            <a:spAutoFit/>
          </a:bodyPr>
          <a:lstStyle/>
          <a:p>
            <a:pPr algn="just"/>
            <a:r>
              <a:rPr lang="en-US" b="1" dirty="0">
                <a:solidFill>
                  <a:schemeClr val="tx2">
                    <a:lumMod val="60000"/>
                    <a:lumOff val="40000"/>
                  </a:schemeClr>
                </a:solidFill>
              </a:rPr>
              <a:t>1831 – William Redfield produced the </a:t>
            </a:r>
            <a:r>
              <a:rPr lang="en-US" b="1" dirty="0">
                <a:solidFill>
                  <a:schemeClr val="accent5">
                    <a:lumMod val="50000"/>
                  </a:schemeClr>
                </a:solidFill>
                <a:effectLst>
                  <a:outerShdw blurRad="38100" dist="38100" dir="2700000" algn="tl">
                    <a:srgbClr val="000000">
                      <a:alpha val="43137"/>
                    </a:srgbClr>
                  </a:outerShdw>
                </a:effectLst>
              </a:rPr>
              <a:t>first weather map of U.S.A. </a:t>
            </a:r>
          </a:p>
          <a:p>
            <a:pPr algn="just"/>
            <a:r>
              <a:rPr lang="en-US" b="1" dirty="0">
                <a:solidFill>
                  <a:schemeClr val="tx2">
                    <a:lumMod val="60000"/>
                    <a:lumOff val="40000"/>
                  </a:schemeClr>
                </a:solidFill>
              </a:rPr>
              <a:t>1837 – </a:t>
            </a:r>
            <a:r>
              <a:rPr lang="en-US" b="1" dirty="0" err="1">
                <a:solidFill>
                  <a:schemeClr val="tx2">
                    <a:lumMod val="60000"/>
                    <a:lumOff val="40000"/>
                  </a:schemeClr>
                </a:solidFill>
              </a:rPr>
              <a:t>Pyrheliometer</a:t>
            </a:r>
            <a:r>
              <a:rPr lang="en-US" b="1" dirty="0">
                <a:solidFill>
                  <a:schemeClr val="tx2">
                    <a:lumMod val="60000"/>
                    <a:lumOff val="40000"/>
                  </a:schemeClr>
                </a:solidFill>
              </a:rPr>
              <a:t> for </a:t>
            </a:r>
            <a:r>
              <a:rPr lang="en-US" b="1" dirty="0">
                <a:solidFill>
                  <a:schemeClr val="accent5">
                    <a:lumMod val="50000"/>
                  </a:schemeClr>
                </a:solidFill>
                <a:effectLst>
                  <a:outerShdw blurRad="38100" dist="38100" dir="2700000" algn="tl">
                    <a:srgbClr val="000000">
                      <a:alpha val="43137"/>
                    </a:srgbClr>
                  </a:outerShdw>
                </a:effectLst>
              </a:rPr>
              <a:t>measuring </a:t>
            </a:r>
            <a:r>
              <a:rPr lang="en-US" b="1" dirty="0" err="1">
                <a:solidFill>
                  <a:schemeClr val="accent5">
                    <a:lumMod val="50000"/>
                  </a:schemeClr>
                </a:solidFill>
                <a:effectLst>
                  <a:outerShdw blurRad="38100" dist="38100" dir="2700000" algn="tl">
                    <a:srgbClr val="000000">
                      <a:alpha val="43137"/>
                    </a:srgbClr>
                  </a:outerShdw>
                </a:effectLst>
              </a:rPr>
              <a:t>insolation</a:t>
            </a:r>
            <a:r>
              <a:rPr lang="en-US" b="1" dirty="0">
                <a:solidFill>
                  <a:schemeClr val="accent5">
                    <a:lumMod val="50000"/>
                  </a:schemeClr>
                </a:solidFill>
                <a:effectLst>
                  <a:outerShdw blurRad="38100" dist="38100" dir="2700000" algn="tl">
                    <a:srgbClr val="000000">
                      <a:alpha val="43137"/>
                    </a:srgbClr>
                  </a:outerShdw>
                </a:effectLst>
              </a:rPr>
              <a:t> </a:t>
            </a:r>
            <a:r>
              <a:rPr lang="en-US" b="1" dirty="0">
                <a:solidFill>
                  <a:schemeClr val="tx2">
                    <a:lumMod val="60000"/>
                    <a:lumOff val="40000"/>
                  </a:schemeClr>
                </a:solidFill>
              </a:rPr>
              <a:t>was constructed. </a:t>
            </a:r>
          </a:p>
          <a:p>
            <a:pPr algn="just"/>
            <a:r>
              <a:rPr lang="en-US" b="1" dirty="0">
                <a:solidFill>
                  <a:schemeClr val="tx2">
                    <a:lumMod val="60000"/>
                    <a:lumOff val="40000"/>
                  </a:schemeClr>
                </a:solidFill>
              </a:rPr>
              <a:t>1841 – </a:t>
            </a:r>
            <a:r>
              <a:rPr lang="en-US" b="1" dirty="0">
                <a:solidFill>
                  <a:schemeClr val="accent5">
                    <a:lumMod val="50000"/>
                  </a:schemeClr>
                </a:solidFill>
                <a:effectLst>
                  <a:outerShdw blurRad="38100" dist="38100" dir="2700000" algn="tl">
                    <a:srgbClr val="000000">
                      <a:alpha val="43137"/>
                    </a:srgbClr>
                  </a:outerShdw>
                </a:effectLst>
              </a:rPr>
              <a:t>Movement and development of storm </a:t>
            </a:r>
            <a:r>
              <a:rPr lang="en-US" b="1" dirty="0">
                <a:solidFill>
                  <a:schemeClr val="tx2">
                    <a:lumMod val="60000"/>
                    <a:lumOff val="40000"/>
                  </a:schemeClr>
                </a:solidFill>
              </a:rPr>
              <a:t>was given by Espy. </a:t>
            </a:r>
          </a:p>
          <a:p>
            <a:pPr algn="just"/>
            <a:r>
              <a:rPr lang="en-US" b="1" dirty="0">
                <a:solidFill>
                  <a:schemeClr val="tx2">
                    <a:lumMod val="60000"/>
                    <a:lumOff val="40000"/>
                  </a:schemeClr>
                </a:solidFill>
              </a:rPr>
              <a:t>1843 – Samuel Morse invented electric telegraphy and made it possible to quickly </a:t>
            </a:r>
            <a:r>
              <a:rPr lang="en-US" b="1" dirty="0" smtClean="0">
                <a:solidFill>
                  <a:schemeClr val="tx2">
                    <a:lumMod val="60000"/>
                    <a:lumOff val="40000"/>
                  </a:schemeClr>
                </a:solidFill>
              </a:rPr>
              <a:t>	collect </a:t>
            </a:r>
            <a:r>
              <a:rPr lang="en-US" b="1" dirty="0">
                <a:solidFill>
                  <a:schemeClr val="tx2">
                    <a:lumMod val="60000"/>
                    <a:lumOff val="40000"/>
                  </a:schemeClr>
                </a:solidFill>
              </a:rPr>
              <a:t>meteorological data from far off places for </a:t>
            </a:r>
            <a:r>
              <a:rPr lang="en-US" b="1" dirty="0">
                <a:solidFill>
                  <a:schemeClr val="accent5">
                    <a:lumMod val="50000"/>
                  </a:schemeClr>
                </a:solidFill>
                <a:effectLst>
                  <a:outerShdw blurRad="38100" dist="38100" dir="2700000" algn="tl">
                    <a:srgbClr val="000000">
                      <a:alpha val="43137"/>
                    </a:srgbClr>
                  </a:outerShdw>
                </a:effectLst>
              </a:rPr>
              <a:t>preparation of 	weather charts on real time basis. </a:t>
            </a:r>
          </a:p>
        </p:txBody>
      </p:sp>
      <p:sp>
        <p:nvSpPr>
          <p:cNvPr id="3" name="Rectangle 2"/>
          <p:cNvSpPr/>
          <p:nvPr/>
        </p:nvSpPr>
        <p:spPr>
          <a:xfrm>
            <a:off x="533400" y="2438400"/>
            <a:ext cx="7620000" cy="923330"/>
          </a:xfrm>
          <a:prstGeom prst="rect">
            <a:avLst/>
          </a:prstGeom>
        </p:spPr>
        <p:txBody>
          <a:bodyPr wrap="square">
            <a:spAutoFit/>
          </a:bodyPr>
          <a:lstStyle/>
          <a:p>
            <a:r>
              <a:rPr lang="en-US" b="1" dirty="0">
                <a:solidFill>
                  <a:schemeClr val="tx2">
                    <a:lumMod val="60000"/>
                    <a:lumOff val="40000"/>
                  </a:schemeClr>
                </a:solidFill>
              </a:rPr>
              <a:t>1844 -G.D. </a:t>
            </a:r>
            <a:r>
              <a:rPr lang="en-US" b="1" dirty="0" err="1">
                <a:solidFill>
                  <a:schemeClr val="tx2">
                    <a:lumMod val="60000"/>
                    <a:lumOff val="40000"/>
                  </a:schemeClr>
                </a:solidFill>
              </a:rPr>
              <a:t>Coriolis</a:t>
            </a:r>
            <a:r>
              <a:rPr lang="en-US" b="1" dirty="0">
                <a:solidFill>
                  <a:schemeClr val="tx2">
                    <a:lumMod val="60000"/>
                    <a:lumOff val="40000"/>
                  </a:schemeClr>
                </a:solidFill>
              </a:rPr>
              <a:t> formulated the </a:t>
            </a:r>
            <a:r>
              <a:rPr lang="en-US" b="1" dirty="0" err="1">
                <a:solidFill>
                  <a:schemeClr val="accent5">
                    <a:lumMod val="50000"/>
                  </a:schemeClr>
                </a:solidFill>
                <a:effectLst>
                  <a:outerShdw blurRad="38100" dist="38100" dir="2700000" algn="tl">
                    <a:srgbClr val="000000">
                      <a:alpha val="43137"/>
                    </a:srgbClr>
                  </a:outerShdw>
                </a:effectLst>
              </a:rPr>
              <a:t>coriolis</a:t>
            </a:r>
            <a:r>
              <a:rPr lang="en-US" b="1" dirty="0">
                <a:solidFill>
                  <a:schemeClr val="accent5">
                    <a:lumMod val="50000"/>
                  </a:schemeClr>
                </a:solidFill>
                <a:effectLst>
                  <a:outerShdw blurRad="38100" dist="38100" dir="2700000" algn="tl">
                    <a:srgbClr val="000000">
                      <a:alpha val="43137"/>
                    </a:srgbClr>
                  </a:outerShdw>
                </a:effectLst>
              </a:rPr>
              <a:t> force generated by earth’s rotation</a:t>
            </a:r>
            <a:r>
              <a:rPr lang="en-US" b="1" dirty="0">
                <a:solidFill>
                  <a:schemeClr val="tx2">
                    <a:lumMod val="60000"/>
                    <a:lumOff val="40000"/>
                  </a:schemeClr>
                </a:solidFill>
              </a:rPr>
              <a:t>. </a:t>
            </a:r>
          </a:p>
          <a:p>
            <a:r>
              <a:rPr lang="en-US" b="1" dirty="0">
                <a:solidFill>
                  <a:schemeClr val="tx2">
                    <a:lumMod val="60000"/>
                    <a:lumOff val="40000"/>
                  </a:schemeClr>
                </a:solidFill>
              </a:rPr>
              <a:t>1845 – </a:t>
            </a:r>
            <a:r>
              <a:rPr lang="en-US" b="1" dirty="0" err="1">
                <a:solidFill>
                  <a:schemeClr val="accent5">
                    <a:lumMod val="50000"/>
                  </a:schemeClr>
                </a:solidFill>
                <a:effectLst>
                  <a:outerShdw blurRad="38100" dist="38100" dir="2700000" algn="tl">
                    <a:srgbClr val="000000">
                      <a:alpha val="43137"/>
                    </a:srgbClr>
                  </a:outerShdw>
                </a:effectLst>
              </a:rPr>
              <a:t>First world map of precipitation </a:t>
            </a:r>
            <a:r>
              <a:rPr lang="en-US" b="1" dirty="0">
                <a:solidFill>
                  <a:schemeClr val="tx2">
                    <a:lumMod val="60000"/>
                    <a:lumOff val="40000"/>
                  </a:schemeClr>
                </a:solidFill>
              </a:rPr>
              <a:t>was prepared by </a:t>
            </a:r>
            <a:r>
              <a:rPr lang="en-US" b="1" dirty="0" err="1">
                <a:solidFill>
                  <a:schemeClr val="tx2">
                    <a:lumMod val="60000"/>
                    <a:lumOff val="40000"/>
                  </a:schemeClr>
                </a:solidFill>
              </a:rPr>
              <a:t>Berghans</a:t>
            </a:r>
            <a:r>
              <a:rPr lang="en-US" b="1" dirty="0">
                <a:solidFill>
                  <a:schemeClr val="tx2">
                    <a:lumMod val="60000"/>
                    <a:lumOff val="40000"/>
                  </a:schemeClr>
                </a:solidFill>
              </a:rPr>
              <a:t>. </a:t>
            </a:r>
          </a:p>
          <a:p>
            <a:r>
              <a:rPr lang="en-US" b="1" dirty="0">
                <a:solidFill>
                  <a:schemeClr val="tx2">
                    <a:lumMod val="60000"/>
                    <a:lumOff val="40000"/>
                  </a:schemeClr>
                </a:solidFill>
              </a:rPr>
              <a:t>1848 – Beginning of M.F. </a:t>
            </a:r>
            <a:r>
              <a:rPr lang="en-US" b="1" dirty="0" err="1">
                <a:solidFill>
                  <a:schemeClr val="tx2">
                    <a:lumMod val="60000"/>
                    <a:lumOff val="40000"/>
                  </a:schemeClr>
                </a:solidFill>
              </a:rPr>
              <a:t>Maury’s</a:t>
            </a:r>
            <a:r>
              <a:rPr lang="en-US" b="1" dirty="0">
                <a:solidFill>
                  <a:schemeClr val="tx2">
                    <a:lumMod val="60000"/>
                    <a:lumOff val="40000"/>
                  </a:schemeClr>
                </a:solidFill>
              </a:rPr>
              <a:t> publications on </a:t>
            </a:r>
            <a:r>
              <a:rPr lang="en-US" b="1" dirty="0" err="1">
                <a:solidFill>
                  <a:schemeClr val="accent5">
                    <a:lumMod val="50000"/>
                  </a:schemeClr>
                </a:solidFill>
                <a:effectLst>
                  <a:outerShdw blurRad="38100" dist="38100" dir="2700000" algn="tl">
                    <a:srgbClr val="000000">
                      <a:alpha val="43137"/>
                    </a:srgbClr>
                  </a:outerShdw>
                </a:effectLst>
              </a:rPr>
              <a:t>winds and currents at sea </a:t>
            </a:r>
          </a:p>
        </p:txBody>
      </p:sp>
      <p:sp>
        <p:nvSpPr>
          <p:cNvPr id="4" name="Rectangle 3"/>
          <p:cNvSpPr/>
          <p:nvPr/>
        </p:nvSpPr>
        <p:spPr>
          <a:xfrm>
            <a:off x="533400" y="3657600"/>
            <a:ext cx="8001000" cy="2585323"/>
          </a:xfrm>
          <a:prstGeom prst="rect">
            <a:avLst/>
          </a:prstGeom>
        </p:spPr>
        <p:txBody>
          <a:bodyPr wrap="square">
            <a:spAutoFit/>
          </a:bodyPr>
          <a:lstStyle/>
          <a:p>
            <a:r>
              <a:rPr lang="en-US" b="1" dirty="0">
                <a:solidFill>
                  <a:schemeClr val="tx2">
                    <a:lumMod val="60000"/>
                    <a:lumOff val="40000"/>
                  </a:schemeClr>
                </a:solidFill>
              </a:rPr>
              <a:t>1849 – </a:t>
            </a:r>
            <a:r>
              <a:rPr lang="en-US" b="1" dirty="0">
                <a:solidFill>
                  <a:schemeClr val="accent5">
                    <a:lumMod val="50000"/>
                  </a:schemeClr>
                </a:solidFill>
                <a:effectLst>
                  <a:outerShdw blurRad="38100" dist="38100" dir="2700000" algn="tl">
                    <a:srgbClr val="000000">
                      <a:alpha val="43137"/>
                    </a:srgbClr>
                  </a:outerShdw>
                </a:effectLst>
              </a:rPr>
              <a:t>Regular daily weather charts </a:t>
            </a:r>
            <a:r>
              <a:rPr lang="en-US" b="1" dirty="0">
                <a:solidFill>
                  <a:schemeClr val="tx2">
                    <a:lumMod val="60000"/>
                    <a:lumOff val="40000"/>
                  </a:schemeClr>
                </a:solidFill>
              </a:rPr>
              <a:t>began appearing in ‘Daily News’ in U.S.A. </a:t>
            </a:r>
            <a:r>
              <a:rPr lang="en-US" b="1" dirty="0" smtClean="0">
                <a:solidFill>
                  <a:schemeClr val="tx2">
                    <a:lumMod val="60000"/>
                    <a:lumOff val="40000"/>
                  </a:schemeClr>
                </a:solidFill>
              </a:rPr>
              <a:t>	From June </a:t>
            </a:r>
            <a:r>
              <a:rPr lang="en-US" b="1" dirty="0">
                <a:solidFill>
                  <a:schemeClr val="tx2">
                    <a:lumMod val="60000"/>
                    <a:lumOff val="40000"/>
                  </a:schemeClr>
                </a:solidFill>
              </a:rPr>
              <a:t>14 </a:t>
            </a:r>
          </a:p>
          <a:p>
            <a:r>
              <a:rPr lang="en-US" b="1" dirty="0">
                <a:solidFill>
                  <a:schemeClr val="tx2">
                    <a:lumMod val="60000"/>
                    <a:lumOff val="40000"/>
                  </a:schemeClr>
                </a:solidFill>
              </a:rPr>
              <a:t>1862 – </a:t>
            </a:r>
            <a:r>
              <a:rPr lang="en-US" b="1" dirty="0">
                <a:solidFill>
                  <a:schemeClr val="accent5">
                    <a:lumMod val="50000"/>
                  </a:schemeClr>
                </a:solidFill>
                <a:effectLst>
                  <a:outerShdw blurRad="38100" dist="38100" dir="2700000" algn="tl">
                    <a:srgbClr val="000000">
                      <a:alpha val="43137"/>
                    </a:srgbClr>
                  </a:outerShdw>
                </a:effectLst>
              </a:rPr>
              <a:t>First map (showing western Europe) of mean pressure was </a:t>
            </a:r>
            <a:r>
              <a:rPr lang="en-US" b="1" dirty="0">
                <a:solidFill>
                  <a:schemeClr val="tx2">
                    <a:lumMod val="60000"/>
                    <a:lumOff val="40000"/>
                  </a:schemeClr>
                </a:solidFill>
              </a:rPr>
              <a:t>produced by 	</a:t>
            </a:r>
            <a:r>
              <a:rPr lang="en-US" b="1" dirty="0" err="1">
                <a:solidFill>
                  <a:schemeClr val="tx2">
                    <a:lumMod val="60000"/>
                    <a:lumOff val="40000"/>
                  </a:schemeClr>
                </a:solidFill>
              </a:rPr>
              <a:t>Renou</a:t>
            </a:r>
            <a:r>
              <a:rPr lang="en-US" b="1" dirty="0">
                <a:solidFill>
                  <a:schemeClr val="tx2">
                    <a:lumMod val="60000"/>
                    <a:lumOff val="40000"/>
                  </a:schemeClr>
                </a:solidFill>
              </a:rPr>
              <a:t> </a:t>
            </a:r>
          </a:p>
          <a:p>
            <a:r>
              <a:rPr lang="en-US" b="1" dirty="0">
                <a:solidFill>
                  <a:schemeClr val="tx2">
                    <a:lumMod val="60000"/>
                    <a:lumOff val="40000"/>
                  </a:schemeClr>
                </a:solidFill>
              </a:rPr>
              <a:t>1875 – </a:t>
            </a:r>
            <a:r>
              <a:rPr lang="en-US" b="1" dirty="0">
                <a:solidFill>
                  <a:schemeClr val="accent5">
                    <a:lumMod val="50000"/>
                  </a:schemeClr>
                </a:solidFill>
                <a:effectLst>
                  <a:outerShdw blurRad="38100" dist="38100" dir="2700000" algn="tl">
                    <a:srgbClr val="000000">
                      <a:alpha val="43137"/>
                    </a:srgbClr>
                  </a:outerShdw>
                </a:effectLst>
              </a:rPr>
              <a:t>India Meteorological Department came into existence </a:t>
            </a:r>
          </a:p>
          <a:p>
            <a:r>
              <a:rPr lang="en-US" b="1" dirty="0" smtClean="0">
                <a:solidFill>
                  <a:schemeClr val="tx2">
                    <a:lumMod val="60000"/>
                    <a:lumOff val="40000"/>
                  </a:schemeClr>
                </a:solidFill>
              </a:rPr>
              <a:t>1879 -</a:t>
            </a:r>
            <a:r>
              <a:rPr lang="en-US" b="1" dirty="0" err="1" smtClean="0">
                <a:solidFill>
                  <a:schemeClr val="tx2">
                    <a:lumMod val="60000"/>
                    <a:lumOff val="40000"/>
                  </a:schemeClr>
                </a:solidFill>
              </a:rPr>
              <a:t>Supan</a:t>
            </a:r>
            <a:r>
              <a:rPr lang="en-US" b="1" dirty="0" smtClean="0">
                <a:solidFill>
                  <a:schemeClr val="tx2">
                    <a:lumMod val="60000"/>
                    <a:lumOff val="40000"/>
                  </a:schemeClr>
                </a:solidFill>
              </a:rPr>
              <a:t> published map showing world temperature regions </a:t>
            </a:r>
          </a:p>
          <a:p>
            <a:r>
              <a:rPr lang="en-US" b="1" dirty="0" smtClean="0">
                <a:solidFill>
                  <a:schemeClr val="tx2">
                    <a:lumMod val="60000"/>
                    <a:lumOff val="40000"/>
                  </a:schemeClr>
                </a:solidFill>
              </a:rPr>
              <a:t>1892 – Beginning of systematic </a:t>
            </a:r>
            <a:r>
              <a:rPr lang="en-US" b="1" dirty="0">
                <a:solidFill>
                  <a:schemeClr val="accent5">
                    <a:lumMod val="50000"/>
                  </a:schemeClr>
                </a:solidFill>
                <a:effectLst>
                  <a:outerShdw blurRad="38100" dist="38100" dir="2700000" algn="tl">
                    <a:srgbClr val="000000">
                      <a:alpha val="43137"/>
                    </a:srgbClr>
                  </a:outerShdw>
                </a:effectLst>
              </a:rPr>
              <a:t>use of balloons to monitor free air </a:t>
            </a:r>
          </a:p>
          <a:p>
            <a:endParaRPr lang="en-US" b="1" dirty="0" smtClean="0">
              <a:solidFill>
                <a:schemeClr val="tx2">
                  <a:lumMod val="60000"/>
                  <a:lumOff val="40000"/>
                </a:schemeClr>
              </a:solidFill>
            </a:endParaRPr>
          </a:p>
          <a:p>
            <a:endParaRPr lang="en-US" b="1" dirty="0">
              <a:solidFill>
                <a:schemeClr val="tx2">
                  <a:lumMod val="60000"/>
                  <a:lumOff val="40000"/>
                </a:schemeClr>
              </a:solidFill>
            </a:endParaRPr>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304800"/>
            <a:ext cx="7924800" cy="4108817"/>
          </a:xfrm>
          <a:prstGeom prst="rect">
            <a:avLst/>
          </a:prstGeom>
        </p:spPr>
        <p:txBody>
          <a:bodyPr wrap="square">
            <a:spAutoFit/>
          </a:bodyPr>
          <a:lstStyle/>
          <a:p>
            <a:r>
              <a:rPr lang="en-US" b="1" dirty="0" smtClean="0">
                <a:solidFill>
                  <a:srgbClr val="C00000"/>
                </a:solidFill>
                <a:effectLst>
                  <a:outerShdw blurRad="38100" dist="38100" dir="2700000" algn="tl">
                    <a:srgbClr val="000000">
                      <a:alpha val="43137"/>
                    </a:srgbClr>
                  </a:outerShdw>
                </a:effectLst>
              </a:rPr>
              <a:t>Period of modern Climatology (20th Century)</a:t>
            </a:r>
          </a:p>
          <a:p>
            <a:pPr>
              <a:lnSpc>
                <a:spcPct val="150000"/>
              </a:lnSpc>
            </a:pPr>
            <a:r>
              <a:rPr lang="en-US" b="1" dirty="0" smtClean="0">
                <a:solidFill>
                  <a:schemeClr val="tx2">
                    <a:lumMod val="60000"/>
                    <a:lumOff val="40000"/>
                  </a:schemeClr>
                </a:solidFill>
              </a:rPr>
              <a:t>1900 – The term ‘</a:t>
            </a:r>
            <a:r>
              <a:rPr lang="en-US" b="1" dirty="0">
                <a:solidFill>
                  <a:schemeClr val="accent5">
                    <a:lumMod val="50000"/>
                  </a:schemeClr>
                </a:solidFill>
                <a:effectLst>
                  <a:outerShdw blurRad="38100" dist="38100" dir="2700000" algn="tl">
                    <a:srgbClr val="000000">
                      <a:alpha val="43137"/>
                    </a:srgbClr>
                  </a:outerShdw>
                </a:effectLst>
              </a:rPr>
              <a:t>classification of climate</a:t>
            </a:r>
            <a:r>
              <a:rPr lang="en-US" b="1" dirty="0" smtClean="0">
                <a:solidFill>
                  <a:schemeClr val="tx2">
                    <a:lumMod val="60000"/>
                    <a:lumOff val="40000"/>
                  </a:schemeClr>
                </a:solidFill>
              </a:rPr>
              <a:t>’ was first used by </a:t>
            </a:r>
            <a:r>
              <a:rPr lang="en-US" b="1" dirty="0" err="1" smtClean="0">
                <a:solidFill>
                  <a:schemeClr val="tx2">
                    <a:lumMod val="60000"/>
                    <a:lumOff val="40000"/>
                  </a:schemeClr>
                </a:solidFill>
              </a:rPr>
              <a:t>Koppen</a:t>
            </a:r>
            <a:r>
              <a:rPr lang="en-US" b="1" dirty="0" smtClean="0">
                <a:solidFill>
                  <a:schemeClr val="tx2">
                    <a:lumMod val="60000"/>
                    <a:lumOff val="40000"/>
                  </a:schemeClr>
                </a:solidFill>
              </a:rPr>
              <a:t> </a:t>
            </a:r>
          </a:p>
          <a:p>
            <a:pPr>
              <a:lnSpc>
                <a:spcPct val="150000"/>
              </a:lnSpc>
            </a:pPr>
            <a:r>
              <a:rPr lang="en-US" b="1" dirty="0" smtClean="0">
                <a:solidFill>
                  <a:schemeClr val="tx2">
                    <a:lumMod val="60000"/>
                    <a:lumOff val="40000"/>
                  </a:schemeClr>
                </a:solidFill>
              </a:rPr>
              <a:t>1902 – </a:t>
            </a:r>
            <a:r>
              <a:rPr lang="en-US" b="1" dirty="0">
                <a:solidFill>
                  <a:schemeClr val="accent5">
                    <a:lumMod val="50000"/>
                  </a:schemeClr>
                </a:solidFill>
                <a:effectLst>
                  <a:outerShdw blurRad="38100" dist="38100" dir="2700000" algn="tl">
                    <a:srgbClr val="000000">
                      <a:alpha val="43137"/>
                    </a:srgbClr>
                  </a:outerShdw>
                </a:effectLst>
              </a:rPr>
              <a:t>Existence of stratosphere was discovered </a:t>
            </a:r>
          </a:p>
          <a:p>
            <a:pPr>
              <a:lnSpc>
                <a:spcPct val="150000"/>
              </a:lnSpc>
            </a:pPr>
            <a:r>
              <a:rPr lang="en-US" b="1" dirty="0" smtClean="0">
                <a:solidFill>
                  <a:schemeClr val="tx2">
                    <a:lumMod val="60000"/>
                    <a:lumOff val="40000"/>
                  </a:schemeClr>
                </a:solidFill>
              </a:rPr>
              <a:t>1913 – The </a:t>
            </a:r>
            <a:r>
              <a:rPr lang="en-US" b="1" dirty="0">
                <a:solidFill>
                  <a:schemeClr val="accent5">
                    <a:lumMod val="50000"/>
                  </a:schemeClr>
                </a:solidFill>
                <a:effectLst>
                  <a:outerShdw blurRad="38100" dist="38100" dir="2700000" algn="tl">
                    <a:srgbClr val="000000">
                      <a:alpha val="43137"/>
                    </a:srgbClr>
                  </a:outerShdw>
                </a:effectLst>
              </a:rPr>
              <a:t>ozone layer was discovered </a:t>
            </a:r>
          </a:p>
          <a:p>
            <a:pPr>
              <a:lnSpc>
                <a:spcPct val="150000"/>
              </a:lnSpc>
            </a:pPr>
            <a:r>
              <a:rPr lang="en-US" b="1" dirty="0" smtClean="0">
                <a:solidFill>
                  <a:schemeClr val="tx2">
                    <a:lumMod val="60000"/>
                    <a:lumOff val="40000"/>
                  </a:schemeClr>
                </a:solidFill>
              </a:rPr>
              <a:t>1918 – </a:t>
            </a:r>
            <a:r>
              <a:rPr lang="en-US" b="1" dirty="0">
                <a:solidFill>
                  <a:schemeClr val="accent5">
                    <a:lumMod val="50000"/>
                  </a:schemeClr>
                </a:solidFill>
                <a:effectLst>
                  <a:outerShdw blurRad="38100" dist="38100" dir="2700000" algn="tl">
                    <a:srgbClr val="000000">
                      <a:alpha val="43137"/>
                    </a:srgbClr>
                  </a:outerShdw>
                </a:effectLst>
              </a:rPr>
              <a:t>Polar front theory </a:t>
            </a:r>
            <a:r>
              <a:rPr lang="en-US" b="1" dirty="0" smtClean="0">
                <a:solidFill>
                  <a:schemeClr val="tx2">
                    <a:lumMod val="60000"/>
                    <a:lumOff val="40000"/>
                  </a:schemeClr>
                </a:solidFill>
              </a:rPr>
              <a:t>was propounded by V. </a:t>
            </a:r>
            <a:r>
              <a:rPr lang="en-US" b="1" dirty="0" err="1" smtClean="0">
                <a:solidFill>
                  <a:schemeClr val="tx2">
                    <a:lumMod val="60000"/>
                    <a:lumOff val="40000"/>
                  </a:schemeClr>
                </a:solidFill>
              </a:rPr>
              <a:t>Bjerknes</a:t>
            </a:r>
            <a:r>
              <a:rPr lang="en-US" b="1" dirty="0" smtClean="0">
                <a:solidFill>
                  <a:schemeClr val="tx2">
                    <a:lumMod val="60000"/>
                    <a:lumOff val="40000"/>
                  </a:schemeClr>
                </a:solidFill>
              </a:rPr>
              <a:t> </a:t>
            </a:r>
          </a:p>
          <a:p>
            <a:pPr>
              <a:lnSpc>
                <a:spcPct val="150000"/>
              </a:lnSpc>
            </a:pPr>
            <a:r>
              <a:rPr lang="en-US" b="1" dirty="0" smtClean="0">
                <a:solidFill>
                  <a:schemeClr val="tx2">
                    <a:lumMod val="60000"/>
                    <a:lumOff val="40000"/>
                  </a:schemeClr>
                </a:solidFill>
              </a:rPr>
              <a:t>1925 </a:t>
            </a:r>
            <a:r>
              <a:rPr lang="en-US" b="1" dirty="0">
                <a:solidFill>
                  <a:schemeClr val="tx2">
                    <a:lumMod val="60000"/>
                    <a:lumOff val="40000"/>
                  </a:schemeClr>
                </a:solidFill>
              </a:rPr>
              <a:t>– </a:t>
            </a:r>
            <a:r>
              <a:rPr lang="en-US" b="1" dirty="0">
                <a:solidFill>
                  <a:schemeClr val="accent5">
                    <a:lumMod val="50000"/>
                  </a:schemeClr>
                </a:solidFill>
                <a:effectLst>
                  <a:outerShdw blurRad="38100" dist="38100" dir="2700000" algn="tl">
                    <a:srgbClr val="000000">
                      <a:alpha val="43137"/>
                    </a:srgbClr>
                  </a:outerShdw>
                </a:effectLst>
              </a:rPr>
              <a:t>Systematic data collection by air craft </a:t>
            </a:r>
            <a:r>
              <a:rPr lang="en-US" b="1" dirty="0">
                <a:solidFill>
                  <a:schemeClr val="tx2">
                    <a:lumMod val="60000"/>
                    <a:lumOff val="40000"/>
                  </a:schemeClr>
                </a:solidFill>
              </a:rPr>
              <a:t>was started </a:t>
            </a:r>
          </a:p>
          <a:p>
            <a:pPr>
              <a:lnSpc>
                <a:spcPct val="150000"/>
              </a:lnSpc>
            </a:pPr>
            <a:r>
              <a:rPr lang="en-US" b="1" dirty="0">
                <a:solidFill>
                  <a:schemeClr val="tx2">
                    <a:lumMod val="60000"/>
                    <a:lumOff val="40000"/>
                  </a:schemeClr>
                </a:solidFill>
              </a:rPr>
              <a:t>1928 </a:t>
            </a:r>
            <a:r>
              <a:rPr lang="en-US" b="1" dirty="0" smtClean="0">
                <a:solidFill>
                  <a:schemeClr val="tx2">
                    <a:lumMod val="60000"/>
                    <a:lumOff val="40000"/>
                  </a:schemeClr>
                </a:solidFill>
              </a:rPr>
              <a:t>- </a:t>
            </a:r>
            <a:r>
              <a:rPr lang="en-US" b="1" dirty="0" err="1">
                <a:solidFill>
                  <a:schemeClr val="accent5">
                    <a:lumMod val="50000"/>
                  </a:schemeClr>
                </a:solidFill>
                <a:effectLst>
                  <a:outerShdw blurRad="38100" dist="38100" dir="2700000" algn="tl">
                    <a:srgbClr val="000000">
                      <a:alpha val="43137"/>
                    </a:srgbClr>
                  </a:outerShdw>
                </a:effectLst>
              </a:rPr>
              <a:t>Radiosondes</a:t>
            </a:r>
            <a:r>
              <a:rPr lang="en-US" b="1" dirty="0">
                <a:solidFill>
                  <a:schemeClr val="accent5">
                    <a:lumMod val="50000"/>
                  </a:schemeClr>
                </a:solidFill>
                <a:effectLst>
                  <a:outerShdw blurRad="38100" dist="38100" dir="2700000" algn="tl">
                    <a:srgbClr val="000000">
                      <a:alpha val="43137"/>
                    </a:srgbClr>
                  </a:outerShdw>
                </a:effectLst>
              </a:rPr>
              <a:t> were first used </a:t>
            </a:r>
            <a:r>
              <a:rPr lang="en-US" b="1" dirty="0">
                <a:solidFill>
                  <a:schemeClr val="tx2">
                    <a:lumMod val="60000"/>
                    <a:lumOff val="40000"/>
                  </a:schemeClr>
                </a:solidFill>
              </a:rPr>
              <a:t>to record upper air temperature, R.H. and pressure at various heights. </a:t>
            </a:r>
          </a:p>
          <a:p>
            <a:pPr>
              <a:lnSpc>
                <a:spcPct val="150000"/>
              </a:lnSpc>
            </a:pPr>
            <a:r>
              <a:rPr lang="en-US" b="1" dirty="0">
                <a:solidFill>
                  <a:schemeClr val="tx2">
                    <a:lumMod val="60000"/>
                    <a:lumOff val="40000"/>
                  </a:schemeClr>
                </a:solidFill>
              </a:rPr>
              <a:t>1940 – </a:t>
            </a:r>
            <a:r>
              <a:rPr lang="en-US" b="1" dirty="0" err="1">
                <a:solidFill>
                  <a:schemeClr val="accent5">
                    <a:lumMod val="50000"/>
                  </a:schemeClr>
                </a:solidFill>
                <a:effectLst>
                  <a:outerShdw blurRad="38100" dist="38100" dir="2700000" algn="tl">
                    <a:srgbClr val="000000">
                      <a:alpha val="43137"/>
                    </a:srgbClr>
                  </a:outerShdw>
                </a:effectLst>
              </a:rPr>
              <a:t>Nature of jet streams </a:t>
            </a:r>
            <a:r>
              <a:rPr lang="en-US" b="1" dirty="0">
                <a:solidFill>
                  <a:schemeClr val="tx2">
                    <a:lumMod val="60000"/>
                    <a:lumOff val="40000"/>
                  </a:schemeClr>
                </a:solidFill>
              </a:rPr>
              <a:t>was first investigated </a:t>
            </a:r>
          </a:p>
          <a:p>
            <a:pPr>
              <a:lnSpc>
                <a:spcPct val="150000"/>
              </a:lnSpc>
            </a:pPr>
            <a:r>
              <a:rPr lang="en-US" b="1" dirty="0">
                <a:solidFill>
                  <a:schemeClr val="tx2">
                    <a:lumMod val="60000"/>
                    <a:lumOff val="40000"/>
                  </a:schemeClr>
                </a:solidFill>
              </a:rPr>
              <a:t>1960 – </a:t>
            </a:r>
            <a:r>
              <a:rPr lang="en-US" b="1" dirty="0" err="1">
                <a:solidFill>
                  <a:schemeClr val="accent5">
                    <a:lumMod val="50000"/>
                  </a:schemeClr>
                </a:solidFill>
                <a:effectLst>
                  <a:outerShdw blurRad="38100" dist="38100" dir="2700000" algn="tl">
                    <a:srgbClr val="000000">
                      <a:alpha val="43137"/>
                    </a:srgbClr>
                  </a:outerShdw>
                </a:effectLst>
              </a:rPr>
              <a:t>First meteorological satellite TIROS-1 was launched </a:t>
            </a:r>
            <a:r>
              <a:rPr lang="en-US" b="1" dirty="0">
                <a:solidFill>
                  <a:schemeClr val="tx2">
                    <a:lumMod val="60000"/>
                    <a:lumOff val="40000"/>
                  </a:schemeClr>
                </a:solidFill>
              </a:rPr>
              <a:t>by U.S.A. </a:t>
            </a:r>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28600" y="304800"/>
            <a:ext cx="8686800" cy="5355312"/>
          </a:xfrm>
          <a:prstGeom prst="rect">
            <a:avLst/>
          </a:prstGeom>
        </p:spPr>
        <p:txBody>
          <a:bodyPr wrap="square">
            <a:spAutoFit/>
          </a:bodyPr>
          <a:lstStyle/>
          <a:p>
            <a:pPr lvl="0" algn="just"/>
            <a:r>
              <a:rPr lang="en-US" b="1" dirty="0">
                <a:solidFill>
                  <a:prstClr val="black"/>
                </a:solidFill>
                <a:effectLst>
                  <a:outerShdw blurRad="38100" dist="38100" dir="2700000" algn="tl">
                    <a:srgbClr val="000000">
                      <a:alpha val="43137"/>
                    </a:srgbClr>
                  </a:outerShdw>
                </a:effectLst>
              </a:rPr>
              <a:t>Some latest significant events in the development of climatology are given below </a:t>
            </a:r>
            <a:endParaRPr lang="en-US" b="1" dirty="0" smtClean="0">
              <a:solidFill>
                <a:schemeClr val="tx2">
                  <a:lumMod val="60000"/>
                  <a:lumOff val="40000"/>
                </a:schemeClr>
              </a:solidFill>
              <a:effectLst>
                <a:outerShdw blurRad="38100" dist="38100" dir="2700000" algn="tl">
                  <a:srgbClr val="000000">
                    <a:alpha val="43137"/>
                  </a:srgbClr>
                </a:outerShdw>
              </a:effectLst>
            </a:endParaRPr>
          </a:p>
          <a:p>
            <a:pPr algn="just"/>
            <a:r>
              <a:rPr lang="en-US" b="1" dirty="0" smtClean="0">
                <a:solidFill>
                  <a:schemeClr val="tx2">
                    <a:lumMod val="60000"/>
                    <a:lumOff val="40000"/>
                  </a:schemeClr>
                </a:solidFill>
              </a:rPr>
              <a:t>1972 –</a:t>
            </a:r>
            <a:r>
              <a:rPr lang="en-US" b="1" dirty="0">
                <a:solidFill>
                  <a:schemeClr val="accent5">
                    <a:lumMod val="50000"/>
                  </a:schemeClr>
                </a:solidFill>
                <a:effectLst>
                  <a:outerShdw blurRad="38100" dist="38100" dir="2700000" algn="tl">
                    <a:srgbClr val="000000">
                      <a:alpha val="43137"/>
                    </a:srgbClr>
                  </a:outerShdw>
                </a:effectLst>
              </a:rPr>
              <a:t>LANDSAT-1 was launched by NASA</a:t>
            </a:r>
            <a:r>
              <a:rPr lang="en-US" b="1" dirty="0" smtClean="0">
                <a:solidFill>
                  <a:schemeClr val="tx2">
                    <a:lumMod val="60000"/>
                    <a:lumOff val="40000"/>
                  </a:schemeClr>
                </a:solidFill>
              </a:rPr>
              <a:t>, which represented a major 	technological advance i.e. the use of space platform instead of aircraft 	and use of multispectral sensor with four wavelength bands. </a:t>
            </a:r>
          </a:p>
          <a:p>
            <a:pPr algn="just"/>
            <a:r>
              <a:rPr lang="en-US" b="1" dirty="0" smtClean="0">
                <a:solidFill>
                  <a:schemeClr val="tx2">
                    <a:lumMod val="60000"/>
                    <a:lumOff val="40000"/>
                  </a:schemeClr>
                </a:solidFill>
              </a:rPr>
              <a:t>1975 </a:t>
            </a:r>
            <a:r>
              <a:rPr lang="en-US" b="1" dirty="0">
                <a:solidFill>
                  <a:schemeClr val="tx2">
                    <a:lumMod val="60000"/>
                    <a:lumOff val="40000"/>
                  </a:schemeClr>
                </a:solidFill>
              </a:rPr>
              <a:t>– </a:t>
            </a:r>
            <a:r>
              <a:rPr lang="en-US" b="1" dirty="0" smtClean="0">
                <a:solidFill>
                  <a:schemeClr val="tx2">
                    <a:lumMod val="60000"/>
                    <a:lumOff val="40000"/>
                  </a:schemeClr>
                </a:solidFill>
              </a:rPr>
              <a:t>    </a:t>
            </a:r>
            <a:r>
              <a:rPr lang="en-US" b="1" dirty="0">
                <a:solidFill>
                  <a:schemeClr val="accent5">
                    <a:lumMod val="50000"/>
                  </a:schemeClr>
                </a:solidFill>
                <a:effectLst>
                  <a:outerShdw blurRad="38100" dist="38100" dir="2700000" algn="tl">
                    <a:srgbClr val="000000">
                      <a:alpha val="43137"/>
                    </a:srgbClr>
                  </a:outerShdw>
                </a:effectLst>
              </a:rPr>
              <a:t>LANDSAT-2 was launched </a:t>
            </a:r>
          </a:p>
          <a:p>
            <a:pPr algn="just"/>
            <a:r>
              <a:rPr lang="en-US" b="1" dirty="0">
                <a:solidFill>
                  <a:schemeClr val="tx2">
                    <a:lumMod val="60000"/>
                    <a:lumOff val="40000"/>
                  </a:schemeClr>
                </a:solidFill>
              </a:rPr>
              <a:t>1975 </a:t>
            </a:r>
            <a:r>
              <a:rPr lang="en-US" b="1" dirty="0" smtClean="0">
                <a:solidFill>
                  <a:schemeClr val="tx2">
                    <a:lumMod val="60000"/>
                    <a:lumOff val="40000"/>
                  </a:schemeClr>
                </a:solidFill>
              </a:rPr>
              <a:t>–  </a:t>
            </a:r>
            <a:r>
              <a:rPr lang="en-US" b="1" dirty="0">
                <a:solidFill>
                  <a:schemeClr val="accent5">
                    <a:lumMod val="50000"/>
                  </a:schemeClr>
                </a:solidFill>
                <a:effectLst>
                  <a:outerShdw blurRad="38100" dist="38100" dir="2700000" algn="tl">
                    <a:srgbClr val="000000">
                      <a:alpha val="43137"/>
                    </a:srgbClr>
                  </a:outerShdw>
                </a:effectLst>
              </a:rPr>
              <a:t>First Indian experimental satellite ‘</a:t>
            </a:r>
            <a:r>
              <a:rPr lang="en-US" b="1" dirty="0" err="1">
                <a:solidFill>
                  <a:schemeClr val="accent5">
                    <a:lumMod val="50000"/>
                  </a:schemeClr>
                </a:solidFill>
                <a:effectLst>
                  <a:outerShdw blurRad="38100" dist="38100" dir="2700000" algn="tl">
                    <a:srgbClr val="000000">
                      <a:alpha val="43137"/>
                    </a:srgbClr>
                  </a:outerShdw>
                </a:effectLst>
              </a:rPr>
              <a:t>Aryabhatta</a:t>
            </a:r>
            <a:r>
              <a:rPr lang="en-US" b="1" dirty="0">
                <a:solidFill>
                  <a:schemeClr val="tx2">
                    <a:lumMod val="60000"/>
                    <a:lumOff val="40000"/>
                  </a:schemeClr>
                </a:solidFill>
              </a:rPr>
              <a:t>’ was launched by using Soviet 	</a:t>
            </a:r>
            <a:r>
              <a:rPr lang="en-US" b="1" dirty="0" smtClean="0">
                <a:solidFill>
                  <a:schemeClr val="tx2">
                    <a:lumMod val="60000"/>
                    <a:lumOff val="40000"/>
                  </a:schemeClr>
                </a:solidFill>
              </a:rPr>
              <a:t>Inter-cosmos </a:t>
            </a:r>
            <a:r>
              <a:rPr lang="en-US" b="1" dirty="0">
                <a:solidFill>
                  <a:schemeClr val="tx2">
                    <a:lumMod val="60000"/>
                    <a:lumOff val="40000"/>
                  </a:schemeClr>
                </a:solidFill>
              </a:rPr>
              <a:t>rocket with the objective to indigenously design and fabricate </a:t>
            </a:r>
            <a:r>
              <a:rPr lang="en-US" b="1" dirty="0" smtClean="0">
                <a:solidFill>
                  <a:schemeClr val="tx2">
                    <a:lumMod val="60000"/>
                    <a:lumOff val="40000"/>
                  </a:schemeClr>
                </a:solidFill>
              </a:rPr>
              <a:t>	a 	space-worthy </a:t>
            </a:r>
            <a:r>
              <a:rPr lang="en-US" b="1" dirty="0">
                <a:solidFill>
                  <a:schemeClr val="tx2">
                    <a:lumMod val="60000"/>
                    <a:lumOff val="40000"/>
                  </a:schemeClr>
                </a:solidFill>
              </a:rPr>
              <a:t>satellite system and evaluate its performance in orbit. </a:t>
            </a:r>
          </a:p>
          <a:p>
            <a:pPr algn="just"/>
            <a:r>
              <a:rPr lang="en-US" b="1" dirty="0">
                <a:solidFill>
                  <a:schemeClr val="tx2">
                    <a:lumMod val="60000"/>
                    <a:lumOff val="40000"/>
                  </a:schemeClr>
                </a:solidFill>
              </a:rPr>
              <a:t>1978 – </a:t>
            </a:r>
            <a:r>
              <a:rPr lang="en-US" b="1" dirty="0" smtClean="0">
                <a:solidFill>
                  <a:schemeClr val="tx2">
                    <a:lumMod val="60000"/>
                    <a:lumOff val="40000"/>
                  </a:schemeClr>
                </a:solidFill>
              </a:rPr>
              <a:t> </a:t>
            </a:r>
            <a:r>
              <a:rPr lang="en-US" b="1" dirty="0">
                <a:solidFill>
                  <a:schemeClr val="accent5">
                    <a:lumMod val="50000"/>
                  </a:schemeClr>
                </a:solidFill>
                <a:effectLst>
                  <a:outerShdw blurRad="38100" dist="38100" dir="2700000" algn="tl">
                    <a:srgbClr val="000000">
                      <a:alpha val="43137"/>
                    </a:srgbClr>
                  </a:outerShdw>
                </a:effectLst>
              </a:rPr>
              <a:t>LANDSAT-3 was launched</a:t>
            </a:r>
            <a:r>
              <a:rPr lang="en-US" b="1" dirty="0">
                <a:solidFill>
                  <a:schemeClr val="tx2">
                    <a:lumMod val="60000"/>
                    <a:lumOff val="40000"/>
                  </a:schemeClr>
                </a:solidFill>
              </a:rPr>
              <a:t> with the addition of fifth band in </a:t>
            </a:r>
            <a:r>
              <a:rPr lang="en-US" b="1" dirty="0">
                <a:solidFill>
                  <a:schemeClr val="accent5">
                    <a:lumMod val="50000"/>
                  </a:schemeClr>
                </a:solidFill>
                <a:effectLst>
                  <a:outerShdw blurRad="38100" dist="38100" dir="2700000" algn="tl">
                    <a:srgbClr val="000000">
                      <a:alpha val="43137"/>
                    </a:srgbClr>
                  </a:outerShdw>
                </a:effectLst>
              </a:rPr>
              <a:t>thermal infra-red 	region </a:t>
            </a:r>
            <a:r>
              <a:rPr lang="en-US" b="1" dirty="0">
                <a:solidFill>
                  <a:schemeClr val="tx2">
                    <a:lumMod val="60000"/>
                    <a:lumOff val="40000"/>
                  </a:schemeClr>
                </a:solidFill>
              </a:rPr>
              <a:t>(10.4 to 12.5 μ), valuable for estimating soil moisture. Later on, </a:t>
            </a:r>
            <a:r>
              <a:rPr lang="en-US" b="1" dirty="0" smtClean="0">
                <a:solidFill>
                  <a:schemeClr val="tx2">
                    <a:lumMod val="60000"/>
                    <a:lumOff val="40000"/>
                  </a:schemeClr>
                </a:solidFill>
              </a:rPr>
              <a:t>	LANDSAT-4,5 </a:t>
            </a:r>
            <a:r>
              <a:rPr lang="en-US" b="1" dirty="0">
                <a:solidFill>
                  <a:schemeClr val="tx2">
                    <a:lumMod val="60000"/>
                    <a:lumOff val="40000"/>
                  </a:schemeClr>
                </a:solidFill>
              </a:rPr>
              <a:t>were launched carrying a second generation scanner, the </a:t>
            </a:r>
            <a:r>
              <a:rPr lang="en-US" b="1" dirty="0" smtClean="0">
                <a:solidFill>
                  <a:schemeClr val="tx2">
                    <a:lumMod val="60000"/>
                    <a:lumOff val="40000"/>
                  </a:schemeClr>
                </a:solidFill>
              </a:rPr>
              <a:t>	thematic </a:t>
            </a:r>
            <a:r>
              <a:rPr lang="en-US" b="1" dirty="0" err="1">
                <a:solidFill>
                  <a:schemeClr val="tx2">
                    <a:lumMod val="60000"/>
                    <a:lumOff val="40000"/>
                  </a:schemeClr>
                </a:solidFill>
              </a:rPr>
              <a:t>mapper</a:t>
            </a:r>
            <a:r>
              <a:rPr lang="en-US" b="1" dirty="0">
                <a:solidFill>
                  <a:schemeClr val="tx2">
                    <a:lumMod val="60000"/>
                    <a:lumOff val="40000"/>
                  </a:schemeClr>
                </a:solidFill>
              </a:rPr>
              <a:t> equipped with six spectral bands of 30 m resolution. </a:t>
            </a:r>
          </a:p>
          <a:p>
            <a:pPr algn="just"/>
            <a:r>
              <a:rPr lang="en-US" b="1" dirty="0">
                <a:solidFill>
                  <a:schemeClr val="tx2">
                    <a:lumMod val="60000"/>
                    <a:lumOff val="40000"/>
                  </a:schemeClr>
                </a:solidFill>
              </a:rPr>
              <a:t>1979 </a:t>
            </a:r>
            <a:r>
              <a:rPr lang="en-US" b="1" dirty="0" smtClean="0">
                <a:solidFill>
                  <a:schemeClr val="tx2">
                    <a:lumMod val="60000"/>
                    <a:lumOff val="40000"/>
                  </a:schemeClr>
                </a:solidFill>
              </a:rPr>
              <a:t>–   </a:t>
            </a:r>
            <a:r>
              <a:rPr lang="en-US" b="1" dirty="0">
                <a:solidFill>
                  <a:schemeClr val="accent5">
                    <a:lumMod val="50000"/>
                  </a:schemeClr>
                </a:solidFill>
                <a:effectLst>
                  <a:outerShdw blurRad="38100" dist="38100" dir="2700000" algn="tl">
                    <a:srgbClr val="000000">
                      <a:alpha val="43137"/>
                    </a:srgbClr>
                  </a:outerShdw>
                </a:effectLst>
              </a:rPr>
              <a:t>First Indian low orbit earth observation satellite ‘Bhaskara-1’ was launched </a:t>
            </a:r>
            <a:r>
              <a:rPr lang="en-US" b="1" dirty="0">
                <a:solidFill>
                  <a:schemeClr val="tx2">
                    <a:lumMod val="60000"/>
                    <a:lumOff val="40000"/>
                  </a:schemeClr>
                </a:solidFill>
              </a:rPr>
              <a:t>by </a:t>
            </a:r>
            <a:r>
              <a:rPr lang="en-US" b="1" dirty="0" smtClean="0">
                <a:solidFill>
                  <a:schemeClr val="tx2">
                    <a:lumMod val="60000"/>
                    <a:lumOff val="40000"/>
                  </a:schemeClr>
                </a:solidFill>
              </a:rPr>
              <a:t>	using </a:t>
            </a:r>
            <a:r>
              <a:rPr lang="en-US" b="1" dirty="0">
                <a:solidFill>
                  <a:schemeClr val="tx2">
                    <a:lumMod val="60000"/>
                    <a:lumOff val="40000"/>
                  </a:schemeClr>
                </a:solidFill>
              </a:rPr>
              <a:t>Soviet Inter-cosmos rocket to collect data on hydrology, forestry, </a:t>
            </a:r>
            <a:r>
              <a:rPr lang="en-US" b="1" dirty="0" smtClean="0">
                <a:solidFill>
                  <a:schemeClr val="tx2">
                    <a:lumMod val="60000"/>
                    <a:lumOff val="40000"/>
                  </a:schemeClr>
                </a:solidFill>
              </a:rPr>
              <a:t>	geology</a:t>
            </a:r>
            <a:r>
              <a:rPr lang="en-US" b="1" dirty="0">
                <a:solidFill>
                  <a:schemeClr val="tx2">
                    <a:lumMod val="60000"/>
                    <a:lumOff val="40000"/>
                  </a:schemeClr>
                </a:solidFill>
              </a:rPr>
              <a:t>, ocean state, water </a:t>
            </a:r>
            <a:r>
              <a:rPr lang="en-US" b="1" dirty="0" err="1">
                <a:solidFill>
                  <a:schemeClr val="tx2">
                    <a:lumMod val="60000"/>
                    <a:lumOff val="40000"/>
                  </a:schemeClr>
                </a:solidFill>
              </a:rPr>
              <a:t>vapour</a:t>
            </a:r>
            <a:r>
              <a:rPr lang="en-US" b="1" dirty="0">
                <a:solidFill>
                  <a:schemeClr val="tx2">
                    <a:lumMod val="60000"/>
                    <a:lumOff val="40000"/>
                  </a:schemeClr>
                </a:solidFill>
              </a:rPr>
              <a:t> and liquid water content in the </a:t>
            </a:r>
            <a:r>
              <a:rPr lang="en-US" b="1" dirty="0" smtClean="0">
                <a:solidFill>
                  <a:schemeClr val="tx2">
                    <a:lumMod val="60000"/>
                    <a:lumOff val="40000"/>
                  </a:schemeClr>
                </a:solidFill>
              </a:rPr>
              <a:t>	atmosphere 	etc</a:t>
            </a:r>
            <a:r>
              <a:rPr lang="en-US" b="1" dirty="0">
                <a:solidFill>
                  <a:schemeClr val="tx2">
                    <a:lumMod val="60000"/>
                    <a:lumOff val="40000"/>
                  </a:schemeClr>
                </a:solidFill>
              </a:rPr>
              <a:t>. </a:t>
            </a:r>
          </a:p>
          <a:p>
            <a:pPr algn="just"/>
            <a:r>
              <a:rPr lang="en-US" b="1" dirty="0">
                <a:solidFill>
                  <a:schemeClr val="tx2">
                    <a:lumMod val="60000"/>
                    <a:lumOff val="40000"/>
                  </a:schemeClr>
                </a:solidFill>
              </a:rPr>
              <a:t>1981 – </a:t>
            </a:r>
            <a:r>
              <a:rPr lang="en-US" b="1" dirty="0" smtClean="0">
                <a:solidFill>
                  <a:schemeClr val="tx2">
                    <a:lumMod val="60000"/>
                    <a:lumOff val="40000"/>
                  </a:schemeClr>
                </a:solidFill>
              </a:rPr>
              <a:t>    </a:t>
            </a:r>
            <a:r>
              <a:rPr lang="en-US" b="1" dirty="0">
                <a:solidFill>
                  <a:schemeClr val="accent5">
                    <a:lumMod val="50000"/>
                  </a:schemeClr>
                </a:solidFill>
                <a:effectLst>
                  <a:outerShdw blurRad="38100" dist="38100" dir="2700000" algn="tl">
                    <a:srgbClr val="000000">
                      <a:alpha val="43137"/>
                    </a:srgbClr>
                  </a:outerShdw>
                </a:effectLst>
              </a:rPr>
              <a:t>Second RS-1 satellite was launched </a:t>
            </a:r>
            <a:r>
              <a:rPr lang="en-US" b="1" dirty="0">
                <a:solidFill>
                  <a:schemeClr val="tx2">
                    <a:lumMod val="60000"/>
                    <a:lumOff val="40000"/>
                  </a:schemeClr>
                </a:solidFill>
              </a:rPr>
              <a:t>by India with SLV-3 (D-1) rocket. </a:t>
            </a:r>
          </a:p>
          <a:p>
            <a:pPr algn="just"/>
            <a:r>
              <a:rPr lang="en-US" b="1" dirty="0">
                <a:solidFill>
                  <a:schemeClr val="tx2">
                    <a:lumMod val="60000"/>
                    <a:lumOff val="40000"/>
                  </a:schemeClr>
                </a:solidFill>
              </a:rPr>
              <a:t>1983 – </a:t>
            </a:r>
            <a:r>
              <a:rPr lang="en-US" b="1" dirty="0" smtClean="0">
                <a:solidFill>
                  <a:schemeClr val="tx2">
                    <a:lumMod val="60000"/>
                    <a:lumOff val="40000"/>
                  </a:schemeClr>
                </a:solidFill>
              </a:rPr>
              <a:t> </a:t>
            </a:r>
            <a:r>
              <a:rPr lang="en-US" b="1" dirty="0">
                <a:solidFill>
                  <a:schemeClr val="accent5">
                    <a:lumMod val="50000"/>
                  </a:schemeClr>
                </a:solidFill>
                <a:effectLst>
                  <a:outerShdw blurRad="38100" dist="38100" dir="2700000" algn="tl">
                    <a:srgbClr val="000000">
                      <a:alpha val="43137"/>
                    </a:srgbClr>
                  </a:outerShdw>
                </a:effectLst>
              </a:rPr>
              <a:t>Third RS-1 satellite was launched </a:t>
            </a:r>
            <a:r>
              <a:rPr lang="en-US" b="1" dirty="0">
                <a:solidFill>
                  <a:schemeClr val="tx2">
                    <a:lumMod val="60000"/>
                    <a:lumOff val="40000"/>
                  </a:schemeClr>
                </a:solidFill>
              </a:rPr>
              <a:t>by India with SLV-3 (D-2) rocket with orbit </a:t>
            </a:r>
            <a:r>
              <a:rPr lang="en-US" b="1" dirty="0" smtClean="0">
                <a:solidFill>
                  <a:schemeClr val="tx2">
                    <a:lumMod val="60000"/>
                    <a:lumOff val="40000"/>
                  </a:schemeClr>
                </a:solidFill>
              </a:rPr>
              <a:t>	period </a:t>
            </a:r>
            <a:r>
              <a:rPr lang="en-US" b="1" dirty="0">
                <a:solidFill>
                  <a:schemeClr val="tx2">
                    <a:lumMod val="60000"/>
                    <a:lumOff val="40000"/>
                  </a:schemeClr>
                </a:solidFill>
              </a:rPr>
              <a:t>of 97 minutes. </a:t>
            </a:r>
          </a:p>
        </p:txBody>
      </p:sp>
    </p:spTree>
  </p:cSld>
  <p:clrMapOvr>
    <a:masterClrMapping/>
  </p:clrMapOvr>
  <p:transition>
    <p:dissolv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3557</TotalTime>
  <Words>598</Words>
  <Application>Microsoft Office PowerPoint</Application>
  <PresentationFormat>On-screen Show (4:3)</PresentationFormat>
  <Paragraphs>91</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18</cp:revision>
  <dcterms:created xsi:type="dcterms:W3CDTF">2021-04-07T20:38:39Z</dcterms:created>
  <dcterms:modified xsi:type="dcterms:W3CDTF">2021-05-20T20:11:57Z</dcterms:modified>
</cp:coreProperties>
</file>