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2412E-9571-4BFD-941B-C9ACEB932D60}" type="datetimeFigureOut">
              <a:rPr lang="en-US" smtClean="0"/>
              <a:pPr/>
              <a:t>21-May-21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804BB-C4A0-4D73-B891-BB91C59993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/poormansfriend" TargetMode="External"/><Relationship Id="rId2" Type="http://schemas.openxmlformats.org/officeDocument/2006/relationships/hyperlink" Target="https://www.pmfias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rarticlelibrary.com/climatology/climatology-development-division-and-climatic-data/88757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590800"/>
            <a:ext cx="255108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Humidity </a:t>
            </a:r>
            <a:endParaRPr lang="en-US" sz="32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</a:t>
            </a:r>
          </a:p>
          <a:p>
            <a:pPr algn="ctr"/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Precipitation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990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Rain</a:t>
            </a:r>
            <a:r>
              <a:rPr lang="en-US" b="1" dirty="0" smtClean="0"/>
              <a:t> (</a:t>
            </a:r>
            <a:r>
              <a:rPr lang="hi-IN" b="1" dirty="0" smtClean="0"/>
              <a:t>वर्षा </a:t>
            </a:r>
            <a:r>
              <a:rPr lang="en-US" b="1" dirty="0" smtClean="0"/>
              <a:t>) is </a:t>
            </a:r>
            <a:r>
              <a:rPr lang="en-US" b="1" dirty="0"/>
              <a:t>the most widespread and </a:t>
            </a:r>
            <a:r>
              <a:rPr lang="en-US" b="1" dirty="0" smtClean="0"/>
              <a:t>important form </a:t>
            </a:r>
            <a:r>
              <a:rPr lang="en-US" b="1" dirty="0"/>
              <a:t>of precipitation. It occurs when there </a:t>
            </a:r>
            <a:r>
              <a:rPr lang="en-US" b="1" dirty="0" smtClean="0"/>
              <a:t>is sufficient </a:t>
            </a:r>
            <a:r>
              <a:rPr lang="en-US" b="1" dirty="0"/>
              <a:t>moisture in the air and </a:t>
            </a:r>
            <a:r>
              <a:rPr lang="en-US" b="1" dirty="0" smtClean="0"/>
              <a:t>condensation occurs </a:t>
            </a:r>
            <a:r>
              <a:rPr lang="en-US" b="1" dirty="0"/>
              <a:t>above freezing point (</a:t>
            </a:r>
            <a:r>
              <a:rPr lang="en-US" b="1" i="1" dirty="0" err="1"/>
              <a:t>i</a:t>
            </a:r>
            <a:r>
              <a:rPr lang="en-US" b="1" i="1" dirty="0"/>
              <a:t>. e. above 0°C). </a:t>
            </a:r>
            <a:r>
              <a:rPr lang="en-US" b="1" i="1" dirty="0" smtClean="0"/>
              <a:t>Rain </a:t>
            </a:r>
            <a:r>
              <a:rPr lang="en-US" b="1" dirty="0" smtClean="0"/>
              <a:t>is</a:t>
            </a:r>
            <a:r>
              <a:rPr lang="en-US" b="1" dirty="0"/>
              <a:t>, in fact, liquid water, in the form of raindrops </a:t>
            </a:r>
            <a:r>
              <a:rPr lang="en-US" b="1" dirty="0" smtClean="0"/>
              <a:t>with diameter </a:t>
            </a:r>
            <a:r>
              <a:rPr lang="en-US" b="1" dirty="0"/>
              <a:t>of more than 5 mm.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360474"/>
            <a:ext cx="8458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Drizzle (</a:t>
            </a:r>
            <a:r>
              <a:rPr lang="hi-IN" b="1" dirty="0" smtClean="0"/>
              <a:t>फुहार</a:t>
            </a:r>
            <a:r>
              <a:rPr lang="hi-IN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  <a:r>
              <a:rPr lang="en-US" b="1" dirty="0" smtClean="0"/>
              <a:t> </a:t>
            </a:r>
            <a:r>
              <a:rPr lang="en-US" b="1" dirty="0"/>
              <a:t>is defined as the fall of </a:t>
            </a:r>
            <a:r>
              <a:rPr lang="en-US" b="1" dirty="0" smtClean="0"/>
              <a:t>numerous </a:t>
            </a:r>
            <a:r>
              <a:rPr lang="en-US" dirty="0" smtClean="0"/>
              <a:t>uniform </a:t>
            </a:r>
            <a:r>
              <a:rPr lang="en-US" dirty="0"/>
              <a:t>tiny droplets of water having diameter </a:t>
            </a:r>
            <a:r>
              <a:rPr lang="en-US" dirty="0" smtClean="0"/>
              <a:t>of less </a:t>
            </a:r>
            <a:r>
              <a:rPr lang="en-US" dirty="0"/>
              <a:t>than 0.5 mm. Drizzles fall continuously </a:t>
            </a:r>
            <a:r>
              <a:rPr lang="en-US" dirty="0" smtClean="0"/>
              <a:t>from low </a:t>
            </a:r>
            <a:r>
              <a:rPr lang="en-US" dirty="0"/>
              <a:t>stratus clouds but the total amount of </a:t>
            </a:r>
            <a:r>
              <a:rPr lang="en-US" dirty="0" smtClean="0"/>
              <a:t>water received </a:t>
            </a:r>
            <a:r>
              <a:rPr lang="en-US" dirty="0"/>
              <a:t>at the ground surface is significantly </a:t>
            </a:r>
            <a:r>
              <a:rPr lang="en-US" dirty="0" smtClean="0"/>
              <a:t>low. Sometimes </a:t>
            </a:r>
            <a:r>
              <a:rPr lang="en-US" dirty="0"/>
              <a:t>drizzles are combined with fog </a:t>
            </a:r>
            <a:r>
              <a:rPr lang="en-US" dirty="0" smtClean="0"/>
              <a:t>and hence </a:t>
            </a:r>
            <a:r>
              <a:rPr lang="en-US" dirty="0"/>
              <a:t>reduce visibility. The drizzle intensity </a:t>
            </a:r>
            <a:r>
              <a:rPr lang="en-US" dirty="0" smtClean="0"/>
              <a:t>is generally </a:t>
            </a:r>
            <a:r>
              <a:rPr lang="en-US" dirty="0"/>
              <a:t>one mm per hour.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4036874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C00000"/>
                </a:solidFill>
              </a:rPr>
              <a:t>Snow</a:t>
            </a:r>
            <a:r>
              <a:rPr lang="en-US" b="1" dirty="0"/>
              <a:t> </a:t>
            </a:r>
            <a:r>
              <a:rPr lang="en-US" b="1" dirty="0" smtClean="0"/>
              <a:t>(</a:t>
            </a:r>
            <a:r>
              <a:rPr lang="hi-IN" b="1" dirty="0" smtClean="0"/>
              <a:t>हिम</a:t>
            </a:r>
            <a:r>
              <a:rPr lang="en-US" b="1" dirty="0" smtClean="0"/>
              <a:t>) is </a:t>
            </a:r>
            <a:r>
              <a:rPr lang="en-US" b="1" dirty="0"/>
              <a:t>formed when condensation </a:t>
            </a:r>
            <a:r>
              <a:rPr lang="en-US" b="1" dirty="0" smtClean="0"/>
              <a:t>occurs </a:t>
            </a:r>
            <a:r>
              <a:rPr lang="en-US" dirty="0" smtClean="0"/>
              <a:t>below </a:t>
            </a:r>
            <a:r>
              <a:rPr lang="en-US" dirty="0"/>
              <a:t>freezing point (less than </a:t>
            </a:r>
            <a:r>
              <a:rPr lang="en-US" dirty="0" err="1"/>
              <a:t>o°C</a:t>
            </a:r>
            <a:r>
              <a:rPr lang="en-US" dirty="0"/>
              <a:t>)- The fall </a:t>
            </a:r>
            <a:r>
              <a:rPr lang="en-US" dirty="0" smtClean="0"/>
              <a:t>of snow </a:t>
            </a:r>
            <a:r>
              <a:rPr lang="en-US" dirty="0"/>
              <a:t>flakes is called snow-fall. Snowflakes </a:t>
            </a:r>
            <a:r>
              <a:rPr lang="en-US" dirty="0" smtClean="0"/>
              <a:t>are formed </a:t>
            </a:r>
            <a:r>
              <a:rPr lang="en-US" dirty="0"/>
              <a:t>when air temperature is greater </a:t>
            </a:r>
            <a:r>
              <a:rPr lang="en-US" dirty="0" smtClean="0"/>
              <a:t>than-5°C but </a:t>
            </a:r>
            <a:r>
              <a:rPr lang="en-US" dirty="0"/>
              <a:t>less than 0°C. In fact, snowfall is ‘</a:t>
            </a:r>
            <a:r>
              <a:rPr lang="en-US" dirty="0" smtClean="0"/>
              <a:t>precipitation of </a:t>
            </a:r>
            <a:r>
              <a:rPr lang="en-US" dirty="0"/>
              <a:t>white and opaque grains of ice’. The </a:t>
            </a:r>
            <a:r>
              <a:rPr lang="en-US" dirty="0" smtClean="0"/>
              <a:t>snowfall occurs </a:t>
            </a:r>
            <a:r>
              <a:rPr lang="en-US" dirty="0"/>
              <a:t>when the freezing level is so close to </a:t>
            </a:r>
            <a:r>
              <a:rPr lang="en-US" dirty="0" smtClean="0"/>
              <a:t>the ground </a:t>
            </a:r>
            <a:r>
              <a:rPr lang="en-US" dirty="0"/>
              <a:t>surface (less than 300 m from the </a:t>
            </a:r>
            <a:r>
              <a:rPr lang="en-US" dirty="0" smtClean="0"/>
              <a:t>ground surface</a:t>
            </a:r>
            <a:r>
              <a:rPr lang="en-US" dirty="0"/>
              <a:t>) that aggregations of ice crystals reach </a:t>
            </a:r>
            <a:r>
              <a:rPr lang="en-US" dirty="0" smtClean="0"/>
              <a:t>the ground </a:t>
            </a:r>
            <a:r>
              <a:rPr lang="en-US" dirty="0"/>
              <a:t>without being melted in solid form </a:t>
            </a:r>
            <a:r>
              <a:rPr lang="en-US" dirty="0" smtClean="0"/>
              <a:t>of precipitation </a:t>
            </a:r>
            <a:r>
              <a:rPr lang="en-US" dirty="0"/>
              <a:t>as snow.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85800"/>
            <a:ext cx="7848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Snow</a:t>
            </a:r>
            <a:r>
              <a:rPr lang="en-US" b="1" dirty="0" smtClean="0"/>
              <a:t> pellets (</a:t>
            </a:r>
            <a:r>
              <a:rPr lang="hi-IN" b="1" dirty="0" smtClean="0"/>
              <a:t>हिम गुटिका </a:t>
            </a:r>
            <a:r>
              <a:rPr lang="en-US" b="1" dirty="0" smtClean="0"/>
              <a:t>) </a:t>
            </a:r>
            <a:r>
              <a:rPr lang="en-US" dirty="0"/>
              <a:t>having white and </a:t>
            </a:r>
            <a:r>
              <a:rPr lang="en-US" dirty="0" smtClean="0"/>
              <a:t>opaque grains </a:t>
            </a:r>
            <a:r>
              <a:rPr lang="en-US" dirty="0"/>
              <a:t>of ice of spherical shape are formed </a:t>
            </a:r>
            <a:r>
              <a:rPr lang="en-US" dirty="0" smtClean="0"/>
              <a:t>when condensation </a:t>
            </a:r>
            <a:r>
              <a:rPr lang="en-US" dirty="0"/>
              <a:t>takes place around freezing </a:t>
            </a:r>
            <a:r>
              <a:rPr lang="en-US" dirty="0" smtClean="0"/>
              <a:t>point. The </a:t>
            </a:r>
            <a:r>
              <a:rPr lang="en-US" dirty="0"/>
              <a:t>diameter of snow pellets ranges between </a:t>
            </a:r>
            <a:r>
              <a:rPr lang="en-US" dirty="0" smtClean="0"/>
              <a:t>2mm to </a:t>
            </a:r>
            <a:r>
              <a:rPr lang="en-US" dirty="0"/>
              <a:t>5mm. The grains involved in the formation </a:t>
            </a:r>
            <a:r>
              <a:rPr lang="en-US" dirty="0" smtClean="0"/>
              <a:t>of snow </a:t>
            </a:r>
            <a:r>
              <a:rPr lang="en-US" dirty="0"/>
              <a:t>pellets are so brittle that they break in </a:t>
            </a:r>
            <a:r>
              <a:rPr lang="en-US" dirty="0" smtClean="0"/>
              <a:t>pieces after </a:t>
            </a:r>
            <a:r>
              <a:rPr lang="en-US" dirty="0"/>
              <a:t>being pelted by the ground surface. </a:t>
            </a:r>
            <a:r>
              <a:rPr lang="en-US" dirty="0" smtClean="0"/>
              <a:t>Snow pellets </a:t>
            </a:r>
            <a:r>
              <a:rPr lang="en-US" dirty="0"/>
              <a:t>are also considered as soft variety of hails</a:t>
            </a:r>
            <a:r>
              <a:rPr lang="en-US" dirty="0" smtClean="0"/>
              <a:t>.</a:t>
            </a:r>
            <a:endParaRPr lang="en-US" b="1" dirty="0" smtClean="0"/>
          </a:p>
          <a:p>
            <a:pPr algn="just"/>
            <a:r>
              <a:rPr lang="en-US" b="1" dirty="0"/>
              <a:t>	</a:t>
            </a:r>
            <a:r>
              <a:rPr lang="en-US" b="1" dirty="0" err="1" smtClean="0">
                <a:solidFill>
                  <a:srgbClr val="C00000"/>
                </a:solidFill>
              </a:rPr>
              <a:t>Graupel</a:t>
            </a:r>
            <a:r>
              <a:rPr lang="en-US" b="1" dirty="0"/>
              <a:t>, </a:t>
            </a:r>
            <a:r>
              <a:rPr lang="en-US" b="1" dirty="0" smtClean="0"/>
              <a:t>(</a:t>
            </a:r>
            <a:r>
              <a:rPr lang="hi-IN" b="1" dirty="0" smtClean="0"/>
              <a:t>ग्रापेल</a:t>
            </a:r>
            <a:r>
              <a:rPr lang="en-US" b="1" dirty="0" smtClean="0"/>
              <a:t>) a </a:t>
            </a:r>
            <a:r>
              <a:rPr lang="en-US" b="1" dirty="0"/>
              <a:t>form of precipitation in </a:t>
            </a:r>
            <a:r>
              <a:rPr lang="en-US" b="1" dirty="0" smtClean="0"/>
              <a:t>solid </a:t>
            </a:r>
            <a:r>
              <a:rPr lang="en-US" dirty="0" smtClean="0"/>
              <a:t>form</a:t>
            </a:r>
            <a:r>
              <a:rPr lang="en-US" dirty="0"/>
              <a:t>, is comprised of ice grains of white </a:t>
            </a:r>
            <a:r>
              <a:rPr lang="en-US" dirty="0" err="1" smtClean="0"/>
              <a:t>colour</a:t>
            </a:r>
            <a:r>
              <a:rPr lang="en-US" dirty="0" smtClean="0"/>
              <a:t> and </a:t>
            </a:r>
            <a:r>
              <a:rPr lang="en-US" dirty="0"/>
              <a:t>is opaque for light. The diameter of </a:t>
            </a:r>
            <a:r>
              <a:rPr lang="en-US" dirty="0" err="1" smtClean="0"/>
              <a:t>graupel</a:t>
            </a:r>
            <a:r>
              <a:rPr lang="en-US" dirty="0" smtClean="0"/>
              <a:t>, also </a:t>
            </a:r>
            <a:r>
              <a:rPr lang="en-US" dirty="0"/>
              <a:t>called as snow grain, is less than one mm.</a:t>
            </a:r>
          </a:p>
          <a:p>
            <a:pPr algn="just"/>
            <a:r>
              <a:rPr lang="en-US" b="1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Ice </a:t>
            </a:r>
            <a:r>
              <a:rPr lang="en-US" b="1" dirty="0">
                <a:solidFill>
                  <a:srgbClr val="C00000"/>
                </a:solidFill>
              </a:rPr>
              <a:t>pellets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hi-IN" b="1" dirty="0"/>
              <a:t>बर्फ गुटिका </a:t>
            </a:r>
            <a:r>
              <a:rPr lang="en-US" b="1" dirty="0"/>
              <a:t>) </a:t>
            </a:r>
            <a:r>
              <a:rPr lang="en-US" b="1" dirty="0" smtClean="0"/>
              <a:t>are</a:t>
            </a:r>
            <a:r>
              <a:rPr lang="en-US" b="1" dirty="0"/>
              <a:t>, </a:t>
            </a:r>
            <a:r>
              <a:rPr lang="en-US" dirty="0"/>
              <a:t>unlike </a:t>
            </a:r>
            <a:r>
              <a:rPr lang="en-US" dirty="0" err="1"/>
              <a:t>graupel</a:t>
            </a:r>
            <a:r>
              <a:rPr lang="en-US" dirty="0"/>
              <a:t> or </a:t>
            </a:r>
            <a:r>
              <a:rPr lang="en-US" dirty="0" smtClean="0"/>
              <a:t>snow grains</a:t>
            </a:r>
            <a:r>
              <a:rPr lang="en-US" dirty="0"/>
              <a:t>, transparent or translucent grains of </a:t>
            </a:r>
            <a:r>
              <a:rPr lang="en-US" dirty="0" smtClean="0"/>
              <a:t>ice which </a:t>
            </a:r>
            <a:r>
              <a:rPr lang="en-US" dirty="0"/>
              <a:t>are formed when condensation takes </a:t>
            </a:r>
            <a:r>
              <a:rPr lang="en-US" dirty="0" smtClean="0"/>
              <a:t>place below </a:t>
            </a:r>
            <a:r>
              <a:rPr lang="en-US" dirty="0"/>
              <a:t>freezing point. The diameter of ice pellets </a:t>
            </a:r>
            <a:r>
              <a:rPr lang="en-US" dirty="0" smtClean="0"/>
              <a:t>is </a:t>
            </a:r>
            <a:r>
              <a:rPr lang="en-US" dirty="0" err="1" smtClean="0"/>
              <a:t>upto</a:t>
            </a:r>
            <a:r>
              <a:rPr lang="en-US" dirty="0" smtClean="0"/>
              <a:t> </a:t>
            </a:r>
            <a:r>
              <a:rPr lang="en-US" dirty="0"/>
              <a:t>5 mm and the shape of the pellets is </a:t>
            </a:r>
            <a:r>
              <a:rPr lang="en-US" dirty="0" smtClean="0"/>
              <a:t>highly irregular </a:t>
            </a:r>
            <a:r>
              <a:rPr lang="en-US" dirty="0"/>
              <a:t>depending upon the conditions </a:t>
            </a:r>
            <a:r>
              <a:rPr lang="en-US" dirty="0" err="1"/>
              <a:t>ol</a:t>
            </a:r>
            <a:r>
              <a:rPr lang="en-US" dirty="0"/>
              <a:t> </a:t>
            </a:r>
            <a:r>
              <a:rPr lang="en-US" dirty="0" smtClean="0"/>
              <a:t>condensation. Ice </a:t>
            </a:r>
            <a:r>
              <a:rPr lang="en-US" dirty="0"/>
              <a:t>pellets are, </a:t>
            </a:r>
            <a:r>
              <a:rPr lang="en-US" dirty="0" err="1"/>
              <a:t>infact</a:t>
            </a:r>
            <a:r>
              <a:rPr lang="en-US" dirty="0"/>
              <a:t>, frozen </a:t>
            </a:r>
            <a:r>
              <a:rPr lang="en-US" dirty="0" smtClean="0"/>
              <a:t> raindrops. Sometimes </a:t>
            </a:r>
            <a:r>
              <a:rPr lang="en-US" dirty="0"/>
              <a:t>they are also formed when </a:t>
            </a:r>
            <a:r>
              <a:rPr lang="en-US" dirty="0" smtClean="0"/>
              <a:t>snow flake </a:t>
            </a:r>
            <a:r>
              <a:rPr lang="en-US" dirty="0" err="1" smtClean="0"/>
              <a:t>sare</a:t>
            </a:r>
            <a:r>
              <a:rPr lang="en-US" dirty="0" smtClean="0"/>
              <a:t> </a:t>
            </a:r>
            <a:r>
              <a:rPr lang="en-US" dirty="0"/>
              <a:t>melted and refrozen</a:t>
            </a:r>
            <a:r>
              <a:rPr lang="en-US" dirty="0" smtClean="0"/>
              <a:t>.</a:t>
            </a:r>
          </a:p>
          <a:p>
            <a:pPr algn="just"/>
            <a:r>
              <a:rPr lang="en-US" b="1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Hail </a:t>
            </a:r>
            <a:r>
              <a:rPr lang="en-US" b="1" dirty="0">
                <a:solidFill>
                  <a:srgbClr val="C00000"/>
                </a:solidFill>
              </a:rPr>
              <a:t>consists </a:t>
            </a:r>
            <a:r>
              <a:rPr lang="en-US" b="1" dirty="0" smtClean="0"/>
              <a:t>(</a:t>
            </a:r>
            <a:r>
              <a:rPr lang="hi-IN" b="1" dirty="0" smtClean="0"/>
              <a:t>ओला </a:t>
            </a:r>
            <a:r>
              <a:rPr lang="en-US" b="1" dirty="0" smtClean="0">
                <a:solidFill>
                  <a:srgbClr val="C00000"/>
                </a:solidFill>
              </a:rPr>
              <a:t>) </a:t>
            </a:r>
            <a:r>
              <a:rPr lang="en-US" dirty="0" smtClean="0"/>
              <a:t>of </a:t>
            </a:r>
            <a:r>
              <a:rPr lang="en-US" dirty="0"/>
              <a:t>large pellets or </a:t>
            </a:r>
            <a:r>
              <a:rPr lang="en-US" dirty="0" smtClean="0"/>
              <a:t>spheres (balls</a:t>
            </a:r>
            <a:r>
              <a:rPr lang="en-US" dirty="0"/>
              <a:t>) of ice. In fact, hail is a form of </a:t>
            </a:r>
            <a:r>
              <a:rPr lang="en-US" dirty="0" smtClean="0"/>
              <a:t>solid precipitation </a:t>
            </a:r>
            <a:r>
              <a:rPr lang="en-US" dirty="0"/>
              <a:t>wherein small balls or pieces of </a:t>
            </a:r>
            <a:r>
              <a:rPr lang="en-US" dirty="0" smtClean="0"/>
              <a:t>ice, known as hailstones</a:t>
            </a:r>
            <a:r>
              <a:rPr lang="en-US" dirty="0"/>
              <a:t>, having a diameter of 5mm </a:t>
            </a:r>
            <a:r>
              <a:rPr lang="en-US" dirty="0" smtClean="0"/>
              <a:t>to 50mm </a:t>
            </a:r>
            <a:r>
              <a:rPr lang="en-US" dirty="0"/>
              <a:t>fall downward known as hailstorms.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334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Sleet (</a:t>
            </a:r>
            <a:r>
              <a:rPr lang="hi-IN" b="1" dirty="0" smtClean="0">
                <a:solidFill>
                  <a:srgbClr val="C00000"/>
                </a:solidFill>
              </a:rPr>
              <a:t>सहिम वृष्टि </a:t>
            </a:r>
            <a:r>
              <a:rPr lang="en-US" b="1" dirty="0" smtClean="0">
                <a:solidFill>
                  <a:srgbClr val="C00000"/>
                </a:solidFill>
              </a:rPr>
              <a:t>)</a:t>
            </a:r>
            <a:r>
              <a:rPr lang="en-US" b="1" dirty="0" smtClean="0"/>
              <a:t> </a:t>
            </a:r>
            <a:r>
              <a:rPr lang="en-US" b="1" dirty="0"/>
              <a:t>refers to mixture of snow and rain </a:t>
            </a:r>
            <a:r>
              <a:rPr lang="en-US" b="1" dirty="0" smtClean="0"/>
              <a:t>but </a:t>
            </a:r>
            <a:r>
              <a:rPr lang="en-US" dirty="0" smtClean="0"/>
              <a:t>in </a:t>
            </a:r>
            <a:r>
              <a:rPr lang="en-US" dirty="0"/>
              <a:t>American terminology sleet means falling </a:t>
            </a:r>
            <a:r>
              <a:rPr lang="en-US" dirty="0" smtClean="0"/>
              <a:t>of small </a:t>
            </a:r>
            <a:r>
              <a:rPr lang="en-US" dirty="0"/>
              <a:t>pellets of transparent or translucent </a:t>
            </a:r>
            <a:r>
              <a:rPr lang="en-US" dirty="0" smtClean="0"/>
              <a:t>ice having </a:t>
            </a:r>
            <a:r>
              <a:rPr lang="en-US" dirty="0"/>
              <a:t>a diameter of 5mm or less.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1524000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	</a:t>
            </a:r>
            <a:r>
              <a:rPr lang="en-US" b="1" dirty="0" smtClean="0">
                <a:solidFill>
                  <a:srgbClr val="C00000"/>
                </a:solidFill>
              </a:rPr>
              <a:t>Freezing</a:t>
            </a:r>
            <a:r>
              <a:rPr lang="en-US" b="1" dirty="0" smtClean="0"/>
              <a:t> </a:t>
            </a:r>
            <a:r>
              <a:rPr lang="en-US" b="1" dirty="0"/>
              <a:t>rains or freezing drizzles </a:t>
            </a:r>
            <a:r>
              <a:rPr lang="en-US" b="1" dirty="0" smtClean="0"/>
              <a:t>are </a:t>
            </a:r>
            <a:r>
              <a:rPr lang="en-US" dirty="0" smtClean="0"/>
              <a:t>formed </a:t>
            </a:r>
            <a:r>
              <a:rPr lang="en-US" dirty="0"/>
              <a:t>when the drizzles or very light rains </a:t>
            </a:r>
            <a:r>
              <a:rPr lang="en-US" dirty="0" smtClean="0"/>
              <a:t>occur below </a:t>
            </a:r>
            <a:r>
              <a:rPr lang="en-US" dirty="0"/>
              <a:t>0°C temperature, they are frozen </a:t>
            </a:r>
            <a:r>
              <a:rPr lang="en-US" dirty="0" smtClean="0"/>
              <a:t>before reaching </a:t>
            </a:r>
            <a:r>
              <a:rPr lang="en-US" dirty="0"/>
              <a:t>the ground surface and hence they </a:t>
            </a:r>
            <a:r>
              <a:rPr lang="en-US" dirty="0" smtClean="0"/>
              <a:t>are called </a:t>
            </a:r>
            <a:r>
              <a:rPr lang="en-US" dirty="0"/>
              <a:t>freezing rains or freezing drizzles. They </a:t>
            </a:r>
            <a:r>
              <a:rPr lang="en-US" dirty="0" smtClean="0"/>
              <a:t>are also </a:t>
            </a:r>
            <a:r>
              <a:rPr lang="en-US" dirty="0"/>
              <a:t>called as </a:t>
            </a:r>
            <a:r>
              <a:rPr lang="en-US" b="1" dirty="0" err="1"/>
              <a:t>crachins</a:t>
            </a:r>
            <a:r>
              <a:rPr lang="en-US" b="1" dirty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35052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2286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Reference: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mtClean="0"/>
              <a:t>Internet </a:t>
            </a:r>
            <a:r>
              <a:rPr lang="en-US" dirty="0" smtClean="0"/>
              <a:t>sources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Savindra</a:t>
            </a:r>
            <a:r>
              <a:rPr lang="en-US" dirty="0" smtClean="0"/>
              <a:t> Singh (2011) Climatology, </a:t>
            </a:r>
            <a:r>
              <a:rPr lang="en-US" dirty="0" err="1" smtClean="0"/>
              <a:t>Prayag</a:t>
            </a:r>
            <a:r>
              <a:rPr lang="en-US" dirty="0" smtClean="0"/>
              <a:t> </a:t>
            </a:r>
            <a:r>
              <a:rPr lang="en-US" dirty="0" err="1" smtClean="0"/>
              <a:t>Pustak</a:t>
            </a:r>
            <a:r>
              <a:rPr lang="en-US" dirty="0" smtClean="0"/>
              <a:t> </a:t>
            </a:r>
            <a:r>
              <a:rPr lang="en-US" dirty="0" err="1" smtClean="0"/>
              <a:t>bhawan</a:t>
            </a:r>
            <a:r>
              <a:rPr lang="en-US" dirty="0" smtClean="0"/>
              <a:t>., Allahabad. 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Savindra</a:t>
            </a:r>
            <a:r>
              <a:rPr lang="en-US" dirty="0" smtClean="0"/>
              <a:t> Singh (2015) Physical Geography, </a:t>
            </a:r>
            <a:r>
              <a:rPr lang="en-US" dirty="0" err="1" smtClean="0"/>
              <a:t>Prayag</a:t>
            </a:r>
            <a:r>
              <a:rPr lang="en-US" dirty="0" smtClean="0"/>
              <a:t> </a:t>
            </a:r>
            <a:r>
              <a:rPr lang="en-US" dirty="0" err="1" smtClean="0"/>
              <a:t>Pustak</a:t>
            </a:r>
            <a:r>
              <a:rPr lang="en-US" dirty="0" smtClean="0"/>
              <a:t> </a:t>
            </a:r>
            <a:r>
              <a:rPr lang="en-US" dirty="0" err="1" smtClean="0"/>
              <a:t>bhawan</a:t>
            </a:r>
            <a:r>
              <a:rPr lang="en-US" dirty="0" smtClean="0"/>
              <a:t>., Allahabad.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b="1" dirty="0" smtClean="0"/>
              <a:t>Websites: </a:t>
            </a:r>
            <a:r>
              <a:rPr lang="en-US" b="1" dirty="0" smtClean="0">
                <a:hlinkClick r:id="rId2"/>
              </a:rPr>
              <a:t>https://www.pmfias.com</a:t>
            </a:r>
            <a:endParaRPr lang="en-US" b="1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b="1" dirty="0" smtClean="0"/>
              <a:t>YouTube: </a:t>
            </a:r>
            <a:r>
              <a:rPr lang="en-US" b="1" dirty="0" smtClean="0">
                <a:hlinkClick r:id="rId3"/>
              </a:rPr>
              <a:t>https://www.youtube.com/c/poormansfriend</a:t>
            </a:r>
            <a:endParaRPr lang="en-US" b="1" dirty="0" smtClean="0"/>
          </a:p>
          <a:p>
            <a:pPr marL="342900" indent="-342900" algn="just">
              <a:buFont typeface="Wingdings" pitchFamily="2" charset="2"/>
              <a:buChar char="v"/>
            </a:pPr>
            <a:r>
              <a:rPr lang="fi-FI" dirty="0" smtClean="0"/>
              <a:t>Costas G. Helmis l Panagiotis T. Nastos </a:t>
            </a:r>
            <a:r>
              <a:rPr lang="en-US" dirty="0" smtClean="0"/>
              <a:t>Editors (2012) Advances in Meteorology, Climatology and Atmospheric Physics. Springer, New York.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err="1" smtClean="0"/>
              <a:t>Rachita</a:t>
            </a:r>
            <a:r>
              <a:rPr lang="en-US" dirty="0" smtClean="0"/>
              <a:t> G., </a:t>
            </a:r>
            <a:r>
              <a:rPr lang="en-US" b="1" dirty="0" smtClean="0"/>
              <a:t>Climatology: Development, Division and Climatic Data. Available at </a:t>
            </a:r>
            <a:r>
              <a:rPr lang="en-US" b="1" dirty="0" smtClean="0">
                <a:hlinkClick r:id="rId4"/>
              </a:rPr>
              <a:t>https:// www. Your article library. com/ climatology/ climatology-</a:t>
            </a:r>
            <a:r>
              <a:rPr lang="en-US" b="1" dirty="0" err="1" smtClean="0">
                <a:hlinkClick r:id="rId4"/>
              </a:rPr>
              <a:t>develo</a:t>
            </a:r>
            <a:r>
              <a:rPr lang="en-US" b="1" dirty="0" smtClean="0">
                <a:hlinkClick r:id="rId4"/>
              </a:rPr>
              <a:t> -</a:t>
            </a:r>
            <a:r>
              <a:rPr lang="en-US" b="1" dirty="0" err="1" smtClean="0">
                <a:hlinkClick r:id="rId4"/>
              </a:rPr>
              <a:t>pment</a:t>
            </a:r>
            <a:r>
              <a:rPr lang="en-US" b="1" dirty="0" smtClean="0">
                <a:hlinkClick r:id="rId4"/>
              </a:rPr>
              <a:t> –division -and-climatic-data/88757</a:t>
            </a:r>
            <a:r>
              <a:rPr lang="en-US" b="1" dirty="0" smtClean="0"/>
              <a:t>, accessed on 27-05-21.</a:t>
            </a:r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0400" y="762000"/>
            <a:ext cx="2971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Water </a:t>
            </a:r>
            <a:r>
              <a:rPr lang="en-US" b="1" dirty="0" err="1"/>
              <a:t>Vapour</a:t>
            </a:r>
            <a:r>
              <a:rPr lang="en-US" b="1" dirty="0"/>
              <a:t> in Atmosphere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90600" y="1524000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Amount of water </a:t>
            </a:r>
            <a:r>
              <a:rPr lang="en-US" b="1" dirty="0" err="1"/>
              <a:t>vapour</a:t>
            </a:r>
            <a:r>
              <a:rPr lang="en-US" b="1" dirty="0"/>
              <a:t> in atmosphere (</a:t>
            </a:r>
            <a:r>
              <a:rPr lang="en-US" b="1" dirty="0" smtClean="0"/>
              <a:t>humidity) is </a:t>
            </a:r>
            <a:r>
              <a:rPr lang="en-US" b="1" dirty="0"/>
              <a:t>measured by, an instrument called hygrometer.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667000"/>
            <a:ext cx="7010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u="sng" dirty="0"/>
              <a:t>Significance of Atmospheric Moisture</a:t>
            </a:r>
          </a:p>
          <a:p>
            <a:pPr algn="just"/>
            <a:r>
              <a:rPr lang="en-US" dirty="0"/>
              <a:t>• Water </a:t>
            </a:r>
            <a:r>
              <a:rPr lang="en-US" dirty="0" err="1"/>
              <a:t>vapour</a:t>
            </a:r>
            <a:r>
              <a:rPr lang="en-US" dirty="0"/>
              <a:t> absorbs </a:t>
            </a:r>
            <a:r>
              <a:rPr lang="en-US" b="1" dirty="0"/>
              <a:t>both incoming </a:t>
            </a:r>
            <a:r>
              <a:rPr lang="en-US" b="1" dirty="0" smtClean="0"/>
              <a:t>and outgoing </a:t>
            </a:r>
            <a:r>
              <a:rPr lang="en-US" b="1" dirty="0"/>
              <a:t>radiation and hence plays a </a:t>
            </a:r>
            <a:r>
              <a:rPr lang="en-US" b="1" dirty="0" smtClean="0"/>
              <a:t>crucial </a:t>
            </a:r>
            <a:r>
              <a:rPr lang="en-US" dirty="0" smtClean="0"/>
              <a:t>role </a:t>
            </a:r>
            <a:r>
              <a:rPr lang="en-US" dirty="0"/>
              <a:t>in the </a:t>
            </a:r>
            <a:r>
              <a:rPr lang="en-US" b="1" dirty="0"/>
              <a:t>earth’s heat budget.</a:t>
            </a:r>
          </a:p>
          <a:p>
            <a:pPr algn="just"/>
            <a:r>
              <a:rPr lang="en-US" dirty="0"/>
              <a:t>• The amount of water </a:t>
            </a:r>
            <a:r>
              <a:rPr lang="en-US" dirty="0" err="1"/>
              <a:t>vapour</a:t>
            </a:r>
            <a:r>
              <a:rPr lang="en-US" dirty="0"/>
              <a:t> present </a:t>
            </a:r>
            <a:r>
              <a:rPr lang="en-US" dirty="0" smtClean="0"/>
              <a:t>decides the </a:t>
            </a:r>
            <a:r>
              <a:rPr lang="en-US" b="1" dirty="0"/>
              <a:t>quantity of latent energy stored up in </a:t>
            </a:r>
            <a:r>
              <a:rPr lang="en-US" b="1" dirty="0" smtClean="0"/>
              <a:t>the </a:t>
            </a:r>
            <a:r>
              <a:rPr lang="en-US" dirty="0" smtClean="0"/>
              <a:t>atmosphere </a:t>
            </a:r>
            <a:r>
              <a:rPr lang="en-US" dirty="0"/>
              <a:t>for development of storms and cyclones.</a:t>
            </a:r>
          </a:p>
          <a:p>
            <a:pPr algn="just"/>
            <a:r>
              <a:rPr lang="en-US" dirty="0"/>
              <a:t>• The atmospheric moisture affects the </a:t>
            </a:r>
            <a:r>
              <a:rPr lang="en-US" dirty="0" smtClean="0"/>
              <a:t>human body’s </a:t>
            </a:r>
            <a:r>
              <a:rPr lang="en-US" dirty="0"/>
              <a:t>rate of cooling by influencing the </a:t>
            </a:r>
            <a:r>
              <a:rPr lang="en-US" dirty="0" smtClean="0"/>
              <a:t>sensible temperature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954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Humidity</a:t>
            </a:r>
            <a:r>
              <a:rPr lang="en-US" b="1" dirty="0"/>
              <a:t> A measure of the amount of water in the </a:t>
            </a:r>
            <a:r>
              <a:rPr lang="en-US" b="1" dirty="0" smtClean="0"/>
              <a:t>air.</a:t>
            </a:r>
          </a:p>
          <a:p>
            <a:r>
              <a:rPr lang="en-US" b="1" dirty="0"/>
              <a:t>	</a:t>
            </a:r>
            <a:r>
              <a:rPr lang="en-US" b="1" dirty="0" smtClean="0"/>
              <a:t>Water </a:t>
            </a:r>
            <a:r>
              <a:rPr lang="en-US" b="1" dirty="0"/>
              <a:t>is added to the air by the process of EVAPORATION.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2362200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Humidity indicates the likelihood of precipitation, dew, or </a:t>
            </a:r>
            <a:r>
              <a:rPr lang="en-US" b="1" dirty="0" smtClean="0"/>
              <a:t>fog.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533400" y="29718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Humidity is as well as relative humidity measured in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%</a:t>
            </a:r>
          </a:p>
          <a:p>
            <a:r>
              <a:rPr lang="en-US" b="1" dirty="0" smtClean="0"/>
              <a:t> </a:t>
            </a:r>
            <a:r>
              <a:rPr lang="en-US" b="1" dirty="0"/>
              <a:t>The amount of water that is actually in the air measured 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g/mᵌ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838200"/>
            <a:ext cx="64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Water </a:t>
            </a:r>
            <a:r>
              <a:rPr lang="en-US" b="1" dirty="0" err="1"/>
              <a:t>vapour</a:t>
            </a:r>
            <a:r>
              <a:rPr lang="en-US" b="1" dirty="0"/>
              <a:t> present in the air is known </a:t>
            </a:r>
            <a:r>
              <a:rPr lang="en-US" b="1" dirty="0" smtClean="0"/>
              <a:t>as humidity</a:t>
            </a:r>
            <a:r>
              <a:rPr lang="en-US" b="1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3600" y="4267200"/>
            <a:ext cx="4510402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Humidity type: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b="1" dirty="0" smtClean="0"/>
              <a:t>Absolute Humidity (</a:t>
            </a:r>
            <a:r>
              <a:rPr lang="hi-I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निरपेक्ष आर्द्रता </a:t>
            </a:r>
            <a:r>
              <a:rPr lang="en-US" b="1" dirty="0" smtClean="0"/>
              <a:t>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b="1" dirty="0" smtClean="0"/>
              <a:t>Relative humidity (</a:t>
            </a:r>
            <a:r>
              <a:rPr lang="hi-IN" b="1" dirty="0" smtClean="0"/>
              <a:t>सापेक्षित आर्द्रता </a:t>
            </a:r>
            <a:r>
              <a:rPr lang="en-US" b="1" dirty="0" smtClean="0"/>
              <a:t>)</a:t>
            </a:r>
          </a:p>
          <a:p>
            <a:pPr marL="857250" lvl="1" indent="-400050">
              <a:buFont typeface="+mj-lt"/>
              <a:buAutoNum type="romanUcPeriod"/>
            </a:pPr>
            <a:r>
              <a:rPr lang="en-US" b="1" dirty="0" smtClean="0"/>
              <a:t>Specific Humidity (</a:t>
            </a:r>
            <a:r>
              <a:rPr lang="hi-IN" b="1" dirty="0" smtClean="0"/>
              <a:t>विशिष्ट आर्द्रता </a:t>
            </a:r>
            <a:r>
              <a:rPr lang="en-US" b="1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762000"/>
            <a:ext cx="7696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u="sng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</a:t>
            </a:r>
            <a:r>
              <a:rPr lang="en-US" sz="2000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Humidity: </a:t>
            </a:r>
            <a:r>
              <a:rPr lang="hi-IN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वायु के निश्चित आयतन पर उसमे उपस्थित कुल नमी की मात्रा निरपेक्ष आर्द्रता कहते है</a:t>
            </a:r>
            <a:r>
              <a:rPr lang="hi-I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। </a:t>
            </a:r>
            <a:endParaRPr lang="en-US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000" dirty="0" smtClean="0"/>
              <a:t>The </a:t>
            </a:r>
            <a:r>
              <a:rPr lang="en-US" sz="2000" b="1" dirty="0"/>
              <a:t>actual amount of the water </a:t>
            </a:r>
            <a:r>
              <a:rPr lang="en-US" sz="2000" b="1" dirty="0" err="1"/>
              <a:t>vapour</a:t>
            </a:r>
            <a:r>
              <a:rPr lang="en-US" sz="2000" b="1" dirty="0"/>
              <a:t> </a:t>
            </a:r>
            <a:r>
              <a:rPr lang="en-US" sz="2000" b="1" dirty="0" smtClean="0"/>
              <a:t>present </a:t>
            </a:r>
            <a:r>
              <a:rPr lang="en-US" sz="2000" dirty="0" smtClean="0"/>
              <a:t>in </a:t>
            </a:r>
            <a:r>
              <a:rPr lang="en-US" sz="2000" dirty="0"/>
              <a:t>the atmosphere is known as the </a:t>
            </a:r>
            <a:r>
              <a:rPr lang="en-US" sz="2000" b="1" dirty="0" smtClean="0"/>
              <a:t>absolute humidity</a:t>
            </a:r>
            <a:r>
              <a:rPr lang="en-US" sz="2000" b="1" dirty="0"/>
              <a:t>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000" dirty="0" smtClean="0"/>
              <a:t>It </a:t>
            </a:r>
            <a:r>
              <a:rPr lang="en-US" sz="2000" dirty="0"/>
              <a:t>is the </a:t>
            </a:r>
            <a:r>
              <a:rPr lang="en-US" sz="2000" b="1" dirty="0"/>
              <a:t>weight of water </a:t>
            </a:r>
            <a:r>
              <a:rPr lang="en-US" sz="2000" b="1" dirty="0" err="1"/>
              <a:t>vapour</a:t>
            </a:r>
            <a:r>
              <a:rPr lang="en-US" sz="2000" b="1" dirty="0"/>
              <a:t> per unit </a:t>
            </a:r>
            <a:r>
              <a:rPr lang="en-US" sz="2000" b="1" dirty="0" smtClean="0"/>
              <a:t>volume </a:t>
            </a:r>
            <a:r>
              <a:rPr lang="en-US" sz="2000" dirty="0" smtClean="0"/>
              <a:t>of </a:t>
            </a:r>
            <a:r>
              <a:rPr lang="en-US" sz="2000" dirty="0"/>
              <a:t>air and is expressed in terms of grams </a:t>
            </a:r>
            <a:r>
              <a:rPr lang="en-US" sz="2000" dirty="0" smtClean="0"/>
              <a:t>per cubic </a:t>
            </a:r>
            <a:r>
              <a:rPr lang="en-US" sz="2000" dirty="0" err="1"/>
              <a:t>metre</a:t>
            </a:r>
            <a:r>
              <a:rPr lang="en-US" sz="2000" dirty="0" smtClean="0"/>
              <a:t>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000" dirty="0"/>
              <a:t>The absolute humidity </a:t>
            </a:r>
            <a:r>
              <a:rPr lang="en-US" sz="2000" b="1" dirty="0"/>
              <a:t>differs from place </a:t>
            </a:r>
            <a:r>
              <a:rPr lang="en-US" sz="2000" b="1" dirty="0" smtClean="0"/>
              <a:t>to </a:t>
            </a:r>
            <a:r>
              <a:rPr lang="en-US" sz="2000" dirty="0" smtClean="0"/>
              <a:t>place on the surface of the earth.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000" dirty="0" smtClean="0"/>
              <a:t>The ability of the air to hold water </a:t>
            </a:r>
            <a:r>
              <a:rPr lang="en-US" sz="2000" dirty="0" err="1" smtClean="0"/>
              <a:t>vapour</a:t>
            </a:r>
            <a:r>
              <a:rPr lang="en-US" sz="2000" dirty="0" smtClean="0"/>
              <a:t> depends entirely on its </a:t>
            </a:r>
            <a:r>
              <a:rPr lang="en-US" sz="2000" b="1" dirty="0" smtClean="0"/>
              <a:t>temperature.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000" b="1" dirty="0" smtClean="0"/>
              <a:t>Warm air can hold more moisture than cold air.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en-US" sz="2000" dirty="0" smtClean="0"/>
              <a:t>Absolute humidity is greater over oceans because of greater availability of water for evaporation.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8305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Relative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Humidity</a:t>
            </a:r>
            <a:r>
              <a:rPr lang="en-US" b="1" dirty="0" smtClean="0"/>
              <a:t>: </a:t>
            </a:r>
            <a:r>
              <a:rPr lang="hi-IN" sz="1400" b="1" dirty="0" smtClean="0"/>
              <a:t>किसी निश्चित तापमान पर निश्चित आयतन वाली हवा की आर्द्रता सामर्थ्य (अत्यधिक नमी धारण करने की क्षमता ) तथा उसमे मौजूद आर्द्रता की वास्तविक मात्रा (निरपेक्ष आर्द्रता) के अनुपात को सापेक्षित आर्द्रता कहते है। </a:t>
            </a:r>
            <a:endParaRPr lang="en-US" b="1" dirty="0"/>
          </a:p>
          <a:p>
            <a:r>
              <a:rPr lang="en-US" dirty="0"/>
              <a:t>• The percentage of moisture present in the </a:t>
            </a:r>
            <a:r>
              <a:rPr lang="en-US" dirty="0" smtClean="0"/>
              <a:t>atmosphere as </a:t>
            </a:r>
            <a:r>
              <a:rPr lang="en-US" dirty="0"/>
              <a:t>compared to its full capacity at </a:t>
            </a:r>
            <a:r>
              <a:rPr lang="en-US" dirty="0" smtClean="0"/>
              <a:t>a given </a:t>
            </a:r>
            <a:r>
              <a:rPr lang="en-US" dirty="0"/>
              <a:t>temperature is known as the </a:t>
            </a:r>
            <a:r>
              <a:rPr lang="en-US" b="1" dirty="0" smtClean="0"/>
              <a:t>relative humidity</a:t>
            </a:r>
            <a:r>
              <a:rPr lang="en-US" b="1" dirty="0"/>
              <a:t>.</a:t>
            </a:r>
          </a:p>
          <a:p>
            <a:pPr algn="ctr"/>
            <a:r>
              <a:rPr lang="en-US" b="1" i="1" dirty="0"/>
              <a:t>Relative Humidity </a:t>
            </a:r>
            <a:r>
              <a:rPr lang="en-US" i="1" dirty="0"/>
              <a:t>= [Actual amount of water </a:t>
            </a:r>
            <a:r>
              <a:rPr lang="en-US" i="1" dirty="0" err="1" smtClean="0"/>
              <a:t>vapour</a:t>
            </a:r>
            <a:r>
              <a:rPr lang="en-US" i="1" dirty="0" smtClean="0"/>
              <a:t> in </a:t>
            </a:r>
            <a:r>
              <a:rPr lang="en-US" i="1" dirty="0"/>
              <a:t>air (absolute humidity</a:t>
            </a:r>
            <a:r>
              <a:rPr lang="en-US" i="1" dirty="0" smtClean="0"/>
              <a:t>)/</a:t>
            </a:r>
          </a:p>
          <a:p>
            <a:pPr algn="ctr"/>
            <a:r>
              <a:rPr lang="en-US" i="1" dirty="0" smtClean="0"/>
              <a:t>humidity </a:t>
            </a:r>
            <a:r>
              <a:rPr lang="en-US" i="1" dirty="0"/>
              <a:t>at </a:t>
            </a:r>
            <a:r>
              <a:rPr lang="en-US" i="1" dirty="0" smtClean="0"/>
              <a:t>saturation point </a:t>
            </a:r>
            <a:r>
              <a:rPr lang="en-US" i="1" dirty="0"/>
              <a:t>(the maximum water </a:t>
            </a:r>
            <a:r>
              <a:rPr lang="en-US" i="1" dirty="0" err="1"/>
              <a:t>vapour</a:t>
            </a:r>
            <a:r>
              <a:rPr lang="en-US" i="1" dirty="0"/>
              <a:t> air can hold at a</a:t>
            </a:r>
          </a:p>
          <a:p>
            <a:pPr algn="ctr"/>
            <a:r>
              <a:rPr lang="en-US" i="1" dirty="0"/>
              <a:t>given temperature)] X 100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With </a:t>
            </a:r>
            <a:r>
              <a:rPr lang="en-US" dirty="0"/>
              <a:t>the change of air temperature, the </a:t>
            </a:r>
            <a:r>
              <a:rPr lang="en-US" dirty="0" smtClean="0"/>
              <a:t>capacity to </a:t>
            </a:r>
            <a:r>
              <a:rPr lang="en-US" dirty="0"/>
              <a:t>retain moisture increases or decreases </a:t>
            </a:r>
            <a:r>
              <a:rPr lang="en-US" dirty="0" smtClean="0"/>
              <a:t>and the </a:t>
            </a:r>
            <a:r>
              <a:rPr lang="en-US" dirty="0"/>
              <a:t>relative humidity is also affected.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relative humidity determines the </a:t>
            </a:r>
            <a:r>
              <a:rPr lang="en-US" dirty="0" smtClean="0"/>
              <a:t>amount and </a:t>
            </a:r>
            <a:r>
              <a:rPr lang="en-US" dirty="0"/>
              <a:t>rate of evaporation, and hence it is an </a:t>
            </a:r>
            <a:r>
              <a:rPr lang="en-US" dirty="0" smtClean="0"/>
              <a:t>important climatic </a:t>
            </a:r>
            <a:r>
              <a:rPr lang="en-US" dirty="0"/>
              <a:t>factor.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Air </a:t>
            </a:r>
            <a:r>
              <a:rPr lang="en-US" dirty="0"/>
              <a:t>containing moisture to its full capacity at </a:t>
            </a:r>
            <a:r>
              <a:rPr lang="en-US" dirty="0" smtClean="0"/>
              <a:t>a given </a:t>
            </a:r>
            <a:r>
              <a:rPr lang="en-US" dirty="0"/>
              <a:t>temperature is said to be </a:t>
            </a:r>
            <a:r>
              <a:rPr lang="en-US" b="1" dirty="0"/>
              <a:t>saturated.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At </a:t>
            </a:r>
            <a:r>
              <a:rPr lang="en-US" dirty="0"/>
              <a:t>this temperature, the air cannot hold any </a:t>
            </a:r>
            <a:r>
              <a:rPr lang="en-US" dirty="0" smtClean="0"/>
              <a:t>additional amount </a:t>
            </a:r>
            <a:r>
              <a:rPr lang="en-US" dirty="0"/>
              <a:t>of moisture. Thus, </a:t>
            </a:r>
            <a:r>
              <a:rPr lang="en-US" b="1" dirty="0" smtClean="0"/>
              <a:t>relative humidity </a:t>
            </a:r>
            <a:r>
              <a:rPr lang="en-US" b="1" dirty="0"/>
              <a:t>of the saturated air is 100%.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If </a:t>
            </a:r>
            <a:r>
              <a:rPr lang="en-US" dirty="0"/>
              <a:t>the air has half the amount of moisture that </a:t>
            </a:r>
            <a:r>
              <a:rPr lang="en-US" dirty="0" smtClean="0"/>
              <a:t>it can </a:t>
            </a:r>
            <a:r>
              <a:rPr lang="en-US" dirty="0"/>
              <a:t>carry, then it is unsaturated, and its </a:t>
            </a:r>
            <a:r>
              <a:rPr lang="en-US" dirty="0" smtClean="0"/>
              <a:t>relative humidity </a:t>
            </a:r>
            <a:r>
              <a:rPr lang="en-US" dirty="0"/>
              <a:t>is only 50%.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b="1" dirty="0" smtClean="0"/>
              <a:t>Relative </a:t>
            </a:r>
            <a:r>
              <a:rPr lang="en-US" b="1" dirty="0"/>
              <a:t>humidity is greater over the </a:t>
            </a:r>
            <a:r>
              <a:rPr lang="en-US" b="1" dirty="0" smtClean="0"/>
              <a:t>oceans and </a:t>
            </a:r>
            <a:r>
              <a:rPr lang="en-US" b="1" dirty="0"/>
              <a:t>least over the continents (absolute </a:t>
            </a:r>
            <a:r>
              <a:rPr lang="en-US" b="1" dirty="0" smtClean="0"/>
              <a:t>humidity </a:t>
            </a:r>
            <a:r>
              <a:rPr lang="en-US" dirty="0" smtClean="0"/>
              <a:t>is </a:t>
            </a:r>
            <a:r>
              <a:rPr lang="en-US" dirty="0"/>
              <a:t>greater over oceans because of </a:t>
            </a:r>
            <a:r>
              <a:rPr lang="en-US" dirty="0" smtClean="0"/>
              <a:t>greater availability </a:t>
            </a:r>
            <a:r>
              <a:rPr lang="en-US" dirty="0"/>
              <a:t>of water </a:t>
            </a:r>
            <a:r>
              <a:rPr lang="en-US" dirty="0" smtClean="0"/>
              <a:t>for evaporation</a:t>
            </a:r>
            <a:r>
              <a:rPr lang="en-US" dirty="0"/>
              <a:t>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457200"/>
            <a:ext cx="7620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Change in Relative humidity</a:t>
            </a:r>
          </a:p>
          <a:p>
            <a:r>
              <a:rPr lang="en-US" dirty="0"/>
              <a:t>Relative humidity can be changed in either of </a:t>
            </a:r>
            <a:r>
              <a:rPr lang="en-US" dirty="0" smtClean="0"/>
              <a:t>the two </a:t>
            </a:r>
            <a:r>
              <a:rPr lang="en-US" dirty="0"/>
              <a:t>ways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342900" indent="-342900" algn="just"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By </a:t>
            </a:r>
            <a:r>
              <a:rPr lang="en-US" b="1" dirty="0">
                <a:solidFill>
                  <a:srgbClr val="0070C0"/>
                </a:solidFill>
              </a:rPr>
              <a:t>adding moisture through </a:t>
            </a:r>
            <a:r>
              <a:rPr lang="en-US" b="1" dirty="0" smtClean="0">
                <a:solidFill>
                  <a:srgbClr val="0070C0"/>
                </a:solidFill>
              </a:rPr>
              <a:t>evaporation </a:t>
            </a:r>
            <a:r>
              <a:rPr lang="en-US" dirty="0" smtClean="0">
                <a:solidFill>
                  <a:srgbClr val="0070C0"/>
                </a:solidFill>
              </a:rPr>
              <a:t>(by </a:t>
            </a:r>
            <a:r>
              <a:rPr lang="en-US" dirty="0">
                <a:solidFill>
                  <a:srgbClr val="0070C0"/>
                </a:solidFill>
              </a:rPr>
              <a:t>increasing absolute humidity): </a:t>
            </a:r>
            <a:r>
              <a:rPr lang="en-US" b="1" dirty="0">
                <a:solidFill>
                  <a:srgbClr val="0070C0"/>
                </a:solidFill>
              </a:rPr>
              <a:t>if </a:t>
            </a:r>
            <a:r>
              <a:rPr lang="en-US" b="1" dirty="0" smtClean="0">
                <a:solidFill>
                  <a:srgbClr val="0070C0"/>
                </a:solidFill>
              </a:rPr>
              <a:t>moisture is </a:t>
            </a:r>
            <a:r>
              <a:rPr lang="en-US" b="1" dirty="0">
                <a:solidFill>
                  <a:srgbClr val="0070C0"/>
                </a:solidFill>
              </a:rPr>
              <a:t>added by evaporation, the </a:t>
            </a:r>
            <a:r>
              <a:rPr lang="en-US" b="1" dirty="0" smtClean="0">
                <a:solidFill>
                  <a:srgbClr val="0070C0"/>
                </a:solidFill>
              </a:rPr>
              <a:t>relative humidity </a:t>
            </a:r>
            <a:r>
              <a:rPr lang="en-US" b="1" dirty="0">
                <a:solidFill>
                  <a:srgbClr val="0070C0"/>
                </a:solidFill>
              </a:rPr>
              <a:t>will increase and vice versa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en-US" b="1" dirty="0" smtClean="0">
                <a:solidFill>
                  <a:srgbClr val="0070C0"/>
                </a:solidFill>
              </a:rPr>
              <a:t>By changing temperature of air (by hanging </a:t>
            </a:r>
            <a:r>
              <a:rPr lang="en-US" dirty="0" smtClean="0">
                <a:solidFill>
                  <a:srgbClr val="0070C0"/>
                </a:solidFill>
              </a:rPr>
              <a:t>the saturation point): </a:t>
            </a:r>
            <a:r>
              <a:rPr lang="en-US" b="1" dirty="0" smtClean="0">
                <a:solidFill>
                  <a:srgbClr val="0070C0"/>
                </a:solidFill>
              </a:rPr>
              <a:t>a decrease in temperature (hence, decrease in moisture holding capacity/decrease in saturation point) will cause an increase in relative humidity and vice versa.</a:t>
            </a:r>
            <a:endParaRPr lang="en-US" dirty="0" smtClean="0">
              <a:solidFill>
                <a:srgbClr val="0070C0"/>
              </a:solidFill>
            </a:endParaRPr>
          </a:p>
          <a:p>
            <a:pPr marL="342900" indent="-342900" algn="just">
              <a:buAutoNum type="arabicPeriod"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3058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>Specific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Humidity: </a:t>
            </a:r>
            <a:r>
              <a:rPr lang="hi-IN" b="1" dirty="0" smtClean="0"/>
              <a:t>एक किलोग्राम आर्द्र वायु में मौजूद  ग्राम इकाई जलवाष्प के सकल द्रव्यमान को विशिष्ट आर्द्रता कहते है। </a:t>
            </a:r>
            <a:endParaRPr lang="en-US" sz="2400" b="1" dirty="0"/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It </a:t>
            </a:r>
            <a:r>
              <a:rPr lang="en-US" dirty="0"/>
              <a:t>is expressed as the </a:t>
            </a:r>
            <a:r>
              <a:rPr lang="en-US" b="1" dirty="0"/>
              <a:t>weight of water </a:t>
            </a:r>
            <a:r>
              <a:rPr lang="en-US" b="1" dirty="0" err="1" smtClean="0"/>
              <a:t>vapour</a:t>
            </a:r>
            <a:r>
              <a:rPr lang="en-US" b="1" dirty="0" smtClean="0"/>
              <a:t> per </a:t>
            </a:r>
            <a:r>
              <a:rPr lang="en-US" b="1" dirty="0"/>
              <a:t>unit weight of air (grams of water </a:t>
            </a:r>
            <a:r>
              <a:rPr lang="en-US" b="1" dirty="0" err="1" smtClean="0"/>
              <a:t>vapour</a:t>
            </a:r>
            <a:r>
              <a:rPr lang="en-US" b="1" dirty="0" smtClean="0"/>
              <a:t> </a:t>
            </a:r>
            <a:r>
              <a:rPr lang="en-US" dirty="0" smtClean="0"/>
              <a:t>per </a:t>
            </a:r>
            <a:r>
              <a:rPr lang="en-US" dirty="0"/>
              <a:t>kilogram of air).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Specific </a:t>
            </a:r>
            <a:r>
              <a:rPr lang="en-US" dirty="0"/>
              <a:t>humidity is </a:t>
            </a:r>
            <a:r>
              <a:rPr lang="en-US" b="1" dirty="0"/>
              <a:t>not affected (does not </a:t>
            </a:r>
            <a:r>
              <a:rPr lang="en-US" b="1" dirty="0" smtClean="0"/>
              <a:t>vary) </a:t>
            </a:r>
            <a:r>
              <a:rPr lang="en-US" dirty="0" smtClean="0"/>
              <a:t>by </a:t>
            </a:r>
            <a:r>
              <a:rPr lang="en-US" dirty="0"/>
              <a:t>changes in </a:t>
            </a:r>
            <a:r>
              <a:rPr lang="en-US" b="1" dirty="0"/>
              <a:t>pressure or temperature</a:t>
            </a:r>
            <a:r>
              <a:rPr lang="en-US" dirty="0"/>
              <a:t> (</a:t>
            </a:r>
            <a:r>
              <a:rPr lang="en-US" dirty="0" smtClean="0"/>
              <a:t>because weight </a:t>
            </a:r>
            <a:r>
              <a:rPr lang="en-US" dirty="0"/>
              <a:t>of water </a:t>
            </a:r>
            <a:r>
              <a:rPr lang="en-US" dirty="0" err="1"/>
              <a:t>vapour</a:t>
            </a:r>
            <a:r>
              <a:rPr lang="en-US" dirty="0"/>
              <a:t> in atmosphere is </a:t>
            </a:r>
            <a:r>
              <a:rPr lang="en-US" dirty="0" smtClean="0"/>
              <a:t>not significantly </a:t>
            </a:r>
            <a:r>
              <a:rPr lang="en-US" dirty="0"/>
              <a:t>influenced by temperature).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only way of changing specific humidity is </a:t>
            </a:r>
            <a:r>
              <a:rPr lang="en-US" dirty="0" smtClean="0"/>
              <a:t>by adding </a:t>
            </a:r>
            <a:r>
              <a:rPr lang="en-US" dirty="0"/>
              <a:t>(evaporation) or removing (</a:t>
            </a:r>
            <a:r>
              <a:rPr lang="en-US" dirty="0" smtClean="0"/>
              <a:t>precipitation) of </a:t>
            </a:r>
            <a:r>
              <a:rPr lang="en-US" dirty="0"/>
              <a:t>moisture.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66800"/>
            <a:ext cx="800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	Precipitation </a:t>
            </a:r>
            <a:r>
              <a:rPr lang="en-US" b="1" dirty="0">
                <a:solidFill>
                  <a:srgbClr val="002060"/>
                </a:solidFill>
              </a:rPr>
              <a:t>refers to fall of </a:t>
            </a:r>
            <a:r>
              <a:rPr lang="en-US" b="1" dirty="0" smtClean="0">
                <a:solidFill>
                  <a:srgbClr val="002060"/>
                </a:solidFill>
              </a:rPr>
              <a:t>atmospheric moisture </a:t>
            </a:r>
            <a:r>
              <a:rPr lang="en-US" b="1" dirty="0">
                <a:solidFill>
                  <a:srgbClr val="002060"/>
                </a:solidFill>
              </a:rPr>
              <a:t>either in liquid form (such as </a:t>
            </a:r>
            <a:r>
              <a:rPr lang="en-US" b="1" dirty="0" smtClean="0">
                <a:solidFill>
                  <a:srgbClr val="002060"/>
                </a:solidFill>
              </a:rPr>
              <a:t>water through </a:t>
            </a:r>
            <a:r>
              <a:rPr lang="en-US" b="1" dirty="0">
                <a:solidFill>
                  <a:srgbClr val="002060"/>
                </a:solidFill>
              </a:rPr>
              <a:t>rainfall) or in solid form (such </a:t>
            </a:r>
            <a:r>
              <a:rPr lang="en-US" b="1" dirty="0" smtClean="0">
                <a:solidFill>
                  <a:srgbClr val="002060"/>
                </a:solidFill>
              </a:rPr>
              <a:t>as snowfall</a:t>
            </a:r>
            <a:r>
              <a:rPr lang="en-US" b="1" dirty="0">
                <a:solidFill>
                  <a:srgbClr val="002060"/>
                </a:solidFill>
              </a:rPr>
              <a:t>) after cooling and </a:t>
            </a:r>
            <a:r>
              <a:rPr lang="en-US" b="1" dirty="0" smtClean="0">
                <a:solidFill>
                  <a:srgbClr val="002060"/>
                </a:solidFill>
              </a:rPr>
              <a:t>condensation </a:t>
            </a:r>
            <a:r>
              <a:rPr lang="en-US" b="1" dirty="0">
                <a:solidFill>
                  <a:srgbClr val="002060"/>
                </a:solidFill>
              </a:rPr>
              <a:t>of </a:t>
            </a:r>
            <a:r>
              <a:rPr lang="en-US" b="1" dirty="0" smtClean="0">
                <a:solidFill>
                  <a:srgbClr val="002060"/>
                </a:solidFill>
              </a:rPr>
              <a:t>ascending moist </a:t>
            </a:r>
            <a:r>
              <a:rPr lang="en-US" b="1" dirty="0">
                <a:solidFill>
                  <a:srgbClr val="002060"/>
                </a:solidFill>
              </a:rPr>
              <a:t>air after dew point is reached.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6600" y="381000"/>
            <a:ext cx="24581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Precipitation 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362200"/>
            <a:ext cx="268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FORMS OF PRECIPITATION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6670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precipitation of atmospheric </a:t>
            </a:r>
            <a:r>
              <a:rPr lang="en-US" dirty="0" smtClean="0">
                <a:solidFill>
                  <a:srgbClr val="C00000"/>
                </a:solidFill>
              </a:rPr>
              <a:t>moisture occurs </a:t>
            </a:r>
            <a:r>
              <a:rPr lang="en-US" dirty="0">
                <a:solidFill>
                  <a:srgbClr val="C00000"/>
                </a:solidFill>
              </a:rPr>
              <a:t>in a number of ways depending </a:t>
            </a:r>
            <a:r>
              <a:rPr lang="en-US" dirty="0" smtClean="0">
                <a:solidFill>
                  <a:srgbClr val="C00000"/>
                </a:solidFill>
              </a:rPr>
              <a:t>upon: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The temperature </a:t>
            </a:r>
            <a:r>
              <a:rPr lang="en-US" dirty="0"/>
              <a:t>of dew point at which the air </a:t>
            </a:r>
            <a:r>
              <a:rPr lang="en-US" dirty="0" smtClean="0"/>
              <a:t>is saturated </a:t>
            </a:r>
            <a:r>
              <a:rPr lang="en-US" dirty="0"/>
              <a:t>and condensation begins</a:t>
            </a:r>
            <a:r>
              <a:rPr lang="en-US" dirty="0" smtClean="0"/>
              <a:t>,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the altitude and </a:t>
            </a:r>
            <a:r>
              <a:rPr lang="en-US" dirty="0"/>
              <a:t>types of clouds, </a:t>
            </a:r>
            <a:endParaRPr lang="en-US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the </a:t>
            </a:r>
            <a:r>
              <a:rPr lang="en-US" dirty="0"/>
              <a:t>atmospheric </a:t>
            </a:r>
            <a:r>
              <a:rPr lang="en-US" dirty="0" smtClean="0"/>
              <a:t>conditions through </a:t>
            </a:r>
            <a:r>
              <a:rPr lang="en-US" dirty="0"/>
              <a:t>which the cloud droplets pass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dirty="0"/>
              <a:t>through mainly in terms of temperature, </a:t>
            </a:r>
            <a:endParaRPr lang="en-US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dirty="0" smtClean="0"/>
              <a:t>The process </a:t>
            </a:r>
            <a:r>
              <a:rPr lang="en-US" dirty="0"/>
              <a:t>of adiabatic cooling </a:t>
            </a:r>
            <a:r>
              <a:rPr lang="en-US" i="1" dirty="0" err="1"/>
              <a:t>i</a:t>
            </a:r>
            <a:r>
              <a:rPr lang="en-US" i="1" dirty="0"/>
              <a:t>. e. the cooling </a:t>
            </a:r>
            <a:r>
              <a:rPr lang="en-US" i="1" dirty="0" smtClean="0"/>
              <a:t>either </a:t>
            </a:r>
            <a:r>
              <a:rPr lang="en-US" dirty="0" smtClean="0"/>
              <a:t>caused </a:t>
            </a:r>
            <a:r>
              <a:rPr lang="en-US" dirty="0"/>
              <a:t>by mechanical lifting of moist air </a:t>
            </a:r>
            <a:r>
              <a:rPr lang="en-US" dirty="0" smtClean="0"/>
              <a:t>and consequent </a:t>
            </a:r>
            <a:r>
              <a:rPr lang="en-US" dirty="0"/>
              <a:t>expansion of air leading to decrease </a:t>
            </a:r>
            <a:r>
              <a:rPr lang="en-US" dirty="0" smtClean="0"/>
              <a:t>in temperature</a:t>
            </a:r>
            <a:r>
              <a:rPr lang="en-US" dirty="0"/>
              <a:t>, increase in relative humidity </a:t>
            </a:r>
            <a:r>
              <a:rPr lang="en-US" dirty="0" smtClean="0"/>
              <a:t>and ultimately </a:t>
            </a:r>
            <a:r>
              <a:rPr lang="en-US" dirty="0"/>
              <a:t>condensation of moisture or by </a:t>
            </a:r>
            <a:r>
              <a:rPr lang="en-US" dirty="0" smtClean="0"/>
              <a:t>dynamic lifting </a:t>
            </a:r>
            <a:r>
              <a:rPr lang="en-US" dirty="0"/>
              <a:t>of moist air (either by radiation or </a:t>
            </a:r>
            <a:r>
              <a:rPr lang="en-US" dirty="0" smtClean="0"/>
              <a:t>by frontal </a:t>
            </a:r>
            <a:r>
              <a:rPr lang="en-US" dirty="0"/>
              <a:t>activity).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/>
              <a:t>	If </a:t>
            </a:r>
            <a:r>
              <a:rPr lang="en-US" sz="2400" b="1" dirty="0"/>
              <a:t>the condensation occurs at </a:t>
            </a:r>
            <a:r>
              <a:rPr lang="en-US" sz="2400" b="1" dirty="0" smtClean="0"/>
              <a:t>the temperature </a:t>
            </a:r>
            <a:r>
              <a:rPr lang="en-US" sz="2400" b="1" dirty="0"/>
              <a:t>above freezing point </a:t>
            </a:r>
            <a:r>
              <a:rPr lang="en-US" sz="2400" b="1" i="1" dirty="0"/>
              <a:t>(i.e. above 0°C</a:t>
            </a:r>
            <a:r>
              <a:rPr lang="en-US" sz="2400" b="1" i="1" dirty="0" smtClean="0"/>
              <a:t>), </a:t>
            </a:r>
            <a:r>
              <a:rPr lang="en-US" sz="2400" b="1" dirty="0" smtClean="0"/>
              <a:t>the </a:t>
            </a:r>
            <a:r>
              <a:rPr lang="en-US" sz="2400" b="1" dirty="0"/>
              <a:t>precipitation takes place in liquid state </a:t>
            </a:r>
            <a:r>
              <a:rPr lang="en-US" sz="2400" b="1" dirty="0" smtClean="0"/>
              <a:t>namely rainfall</a:t>
            </a:r>
            <a:r>
              <a:rPr lang="en-US" sz="2400" b="1" dirty="0"/>
              <a:t>, on the other hand if condensation </a:t>
            </a:r>
            <a:r>
              <a:rPr lang="en-US" sz="2400" b="1" dirty="0" smtClean="0"/>
              <a:t>occurs below </a:t>
            </a:r>
            <a:r>
              <a:rPr lang="en-US" sz="2400" b="1" dirty="0"/>
              <a:t>freezing point </a:t>
            </a:r>
            <a:r>
              <a:rPr lang="en-US" sz="2400" b="1" i="1" dirty="0"/>
              <a:t>(</a:t>
            </a:r>
            <a:r>
              <a:rPr lang="en-US" sz="2400" b="1" i="1" dirty="0" err="1"/>
              <a:t>i</a:t>
            </a:r>
            <a:r>
              <a:rPr lang="en-US" sz="2400" b="1" i="1" dirty="0"/>
              <a:t>. e. below 0°C), the </a:t>
            </a:r>
            <a:r>
              <a:rPr lang="en-US" sz="2400" b="1" i="1" dirty="0" smtClean="0"/>
              <a:t>precipitation </a:t>
            </a:r>
            <a:r>
              <a:rPr lang="en-US" sz="2400" b="1" dirty="0" smtClean="0"/>
              <a:t>takes </a:t>
            </a:r>
            <a:r>
              <a:rPr lang="en-US" sz="2400" b="1" dirty="0"/>
              <a:t>place in solid state such as snowfall.</a:t>
            </a:r>
          </a:p>
          <a:p>
            <a:pPr algn="just"/>
            <a:r>
              <a:rPr lang="en-US" sz="2400" b="1" dirty="0" smtClean="0"/>
              <a:t>	The </a:t>
            </a:r>
            <a:r>
              <a:rPr lang="en-US" sz="2400" b="1" dirty="0"/>
              <a:t>types of precipitation include rain, </a:t>
            </a:r>
            <a:r>
              <a:rPr lang="en-US" sz="2400" b="1" dirty="0" smtClean="0"/>
              <a:t>drizzle, freezing </a:t>
            </a:r>
            <a:r>
              <a:rPr lang="en-US" sz="2400" b="1" dirty="0"/>
              <a:t>rain or freezing drizzle, snow, </a:t>
            </a:r>
            <a:r>
              <a:rPr lang="en-US" sz="2400" b="1" dirty="0" err="1" smtClean="0"/>
              <a:t>snowpellets</a:t>
            </a:r>
            <a:r>
              <a:rPr lang="en-US" sz="2400" b="1" dirty="0" smtClean="0"/>
              <a:t>, snow </a:t>
            </a:r>
            <a:r>
              <a:rPr lang="en-US" sz="2400" b="1" dirty="0"/>
              <a:t>flakes, snow grains, ice pellets, hail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1115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11</cp:revision>
  <dcterms:created xsi:type="dcterms:W3CDTF">2021-04-12T04:57:58Z</dcterms:created>
  <dcterms:modified xsi:type="dcterms:W3CDTF">2021-05-20T20:13:21Z</dcterms:modified>
</cp:coreProperties>
</file>