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3" r:id="rId4"/>
    <p:sldId id="259" r:id="rId5"/>
    <p:sldId id="260" r:id="rId6"/>
    <p:sldId id="266" r:id="rId7"/>
    <p:sldId id="261" r:id="rId8"/>
    <p:sldId id="262" r:id="rId9"/>
    <p:sldId id="263" r:id="rId10"/>
    <p:sldId id="264" r:id="rId11"/>
    <p:sldId id="265" r:id="rId12"/>
    <p:sldId id="274"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7" autoAdjust="0"/>
    <p:restoredTop sz="94660"/>
  </p:normalViewPr>
  <p:slideViewPr>
    <p:cSldViewPr>
      <p:cViewPr>
        <p:scale>
          <a:sx n="70" d="100"/>
          <a:sy n="70" d="100"/>
        </p:scale>
        <p:origin x="-1140"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78974-352D-42EA-B5A4-213C56F92E0B}" type="datetimeFigureOut">
              <a:rPr lang="en-US" smtClean="0"/>
              <a:pPr/>
              <a:t>21-May-21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19DD2-BEA2-4358-B711-F6B22DEB21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78974-352D-42EA-B5A4-213C56F92E0B}" type="datetimeFigureOut">
              <a:rPr lang="en-US" smtClean="0"/>
              <a:pPr/>
              <a:t>21-May-21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19DD2-BEA2-4358-B711-F6B22DEB21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78974-352D-42EA-B5A4-213C56F92E0B}" type="datetimeFigureOut">
              <a:rPr lang="en-US" smtClean="0"/>
              <a:pPr/>
              <a:t>21-May-21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19DD2-BEA2-4358-B711-F6B22DEB21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78974-352D-42EA-B5A4-213C56F92E0B}" type="datetimeFigureOut">
              <a:rPr lang="en-US" smtClean="0"/>
              <a:pPr/>
              <a:t>21-May-21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19DD2-BEA2-4358-B711-F6B22DEB21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78974-352D-42EA-B5A4-213C56F92E0B}" type="datetimeFigureOut">
              <a:rPr lang="en-US" smtClean="0"/>
              <a:pPr/>
              <a:t>21-May-21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19DD2-BEA2-4358-B711-F6B22DEB21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78974-352D-42EA-B5A4-213C56F92E0B}" type="datetimeFigureOut">
              <a:rPr lang="en-US" smtClean="0"/>
              <a:pPr/>
              <a:t>21-May-21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19DD2-BEA2-4358-B711-F6B22DEB21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78974-352D-42EA-B5A4-213C56F92E0B}" type="datetimeFigureOut">
              <a:rPr lang="en-US" smtClean="0"/>
              <a:pPr/>
              <a:t>21-May-21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F19DD2-BEA2-4358-B711-F6B22DEB21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78974-352D-42EA-B5A4-213C56F92E0B}" type="datetimeFigureOut">
              <a:rPr lang="en-US" smtClean="0"/>
              <a:pPr/>
              <a:t>21-May-21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F19DD2-BEA2-4358-B711-F6B22DEB21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78974-352D-42EA-B5A4-213C56F92E0B}" type="datetimeFigureOut">
              <a:rPr lang="en-US" smtClean="0"/>
              <a:pPr/>
              <a:t>21-May-21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F19DD2-BEA2-4358-B711-F6B22DEB21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78974-352D-42EA-B5A4-213C56F92E0B}" type="datetimeFigureOut">
              <a:rPr lang="en-US" smtClean="0"/>
              <a:pPr/>
              <a:t>21-May-21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19DD2-BEA2-4358-B711-F6B22DEB21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78974-352D-42EA-B5A4-213C56F92E0B}" type="datetimeFigureOut">
              <a:rPr lang="en-US" smtClean="0"/>
              <a:pPr/>
              <a:t>21-May-21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19DD2-BEA2-4358-B711-F6B22DEB21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78974-352D-42EA-B5A4-213C56F92E0B}" type="datetimeFigureOut">
              <a:rPr lang="en-US" smtClean="0"/>
              <a:pPr/>
              <a:t>21-May-21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19DD2-BEA2-4358-B711-F6B22DEB21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pmfias.com/"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yourarticlelibrary.com/climatology/climatology-development-division-and-climatic-data/88757" TargetMode="External"/><Relationship Id="rId4" Type="http://schemas.openxmlformats.org/officeDocument/2006/relationships/hyperlink" Target="https://www.youtube.com/c/poormansfrien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urface water in Easter U.P\PPT\blue-sky-with-clouds--the-silver-lining-news-clip-art-ppt-backgroun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1600200" y="2514600"/>
            <a:ext cx="6422079" cy="1446550"/>
          </a:xfrm>
          <a:prstGeom prst="rect">
            <a:avLst/>
          </a:prstGeom>
        </p:spPr>
        <p:txBody>
          <a:bodyPr wrap="none">
            <a:spAutoFit/>
          </a:bodyPr>
          <a:lstStyle/>
          <a:p>
            <a:pPr algn="ctr"/>
            <a:r>
              <a:rPr lang="en-US" sz="4400" b="1" dirty="0">
                <a:effectLst>
                  <a:outerShdw blurRad="38100" dist="38100" dir="2700000" algn="tl">
                    <a:srgbClr val="000000">
                      <a:alpha val="43137"/>
                    </a:srgbClr>
                  </a:outerShdw>
                </a:effectLst>
              </a:rPr>
              <a:t>Composition and </a:t>
            </a:r>
            <a:r>
              <a:rPr lang="en-US" sz="4400" b="1" dirty="0" smtClean="0">
                <a:effectLst>
                  <a:outerShdw blurRad="38100" dist="38100" dir="2700000" algn="tl">
                    <a:srgbClr val="000000">
                      <a:alpha val="43137"/>
                    </a:srgbClr>
                  </a:outerShdw>
                </a:effectLst>
              </a:rPr>
              <a:t>Structure</a:t>
            </a:r>
          </a:p>
          <a:p>
            <a:pPr algn="ctr"/>
            <a:r>
              <a:rPr lang="en-US" sz="4400" b="1" dirty="0" smtClean="0">
                <a:effectLst>
                  <a:outerShdw blurRad="38100" dist="38100" dir="2700000" algn="tl">
                    <a:srgbClr val="000000">
                      <a:alpha val="43137"/>
                    </a:srgbClr>
                  </a:outerShdw>
                </a:effectLst>
              </a:rPr>
              <a:t> </a:t>
            </a:r>
            <a:r>
              <a:rPr lang="en-US" sz="4400" b="1" dirty="0">
                <a:effectLst>
                  <a:outerShdw blurRad="38100" dist="38100" dir="2700000" algn="tl">
                    <a:srgbClr val="000000">
                      <a:alpha val="43137"/>
                    </a:srgbClr>
                  </a:outerShdw>
                </a:effectLst>
              </a:rPr>
              <a:t>of </a:t>
            </a:r>
            <a:r>
              <a:rPr lang="en-US" sz="4400" b="1" dirty="0" smtClean="0">
                <a:effectLst>
                  <a:outerShdw blurRad="38100" dist="38100" dir="2700000" algn="tl">
                    <a:srgbClr val="000000">
                      <a:alpha val="43137"/>
                    </a:srgbClr>
                  </a:outerShdw>
                </a:effectLst>
              </a:rPr>
              <a:t>Atmosphere </a:t>
            </a:r>
            <a:endParaRPr lang="en-US" sz="4400"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urface water in Easter U.P\PPT\blue-sky-with-clouds--the-silver-lining-news-clip-art-ppt-backgroun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228600"/>
            <a:ext cx="4800600" cy="6524863"/>
          </a:xfrm>
          <a:prstGeom prst="rect">
            <a:avLst/>
          </a:prstGeom>
        </p:spPr>
        <p:txBody>
          <a:bodyPr wrap="square">
            <a:spAutoFit/>
          </a:bodyPr>
          <a:lstStyle/>
          <a:p>
            <a:pPr algn="ctr"/>
            <a:r>
              <a:rPr lang="en-US" sz="2000" b="1" dirty="0">
                <a:solidFill>
                  <a:schemeClr val="accent6">
                    <a:lumMod val="75000"/>
                  </a:schemeClr>
                </a:solidFill>
              </a:rPr>
              <a:t>Atmospheric layers:</a:t>
            </a:r>
          </a:p>
          <a:p>
            <a:pPr algn="ctr"/>
            <a:r>
              <a:rPr lang="en-US" sz="2000" b="1" dirty="0">
                <a:solidFill>
                  <a:srgbClr val="0070C0"/>
                </a:solidFill>
              </a:rPr>
              <a:t> </a:t>
            </a:r>
            <a:r>
              <a:rPr lang="en-US" sz="2000" b="1" dirty="0" smtClean="0">
                <a:solidFill>
                  <a:srgbClr val="0070C0"/>
                </a:solidFill>
              </a:rPr>
              <a:t>4. Thermosphere </a:t>
            </a:r>
            <a:endParaRPr lang="en-US" sz="2000" b="1" dirty="0">
              <a:solidFill>
                <a:srgbClr val="0070C0"/>
              </a:solidFill>
            </a:endParaRPr>
          </a:p>
          <a:p>
            <a:pPr marL="342900" indent="-342900" algn="just">
              <a:buFont typeface="Wingdings" pitchFamily="2" charset="2"/>
              <a:buChar char="v"/>
            </a:pPr>
            <a:r>
              <a:rPr lang="en-US" b="1" dirty="0" smtClean="0"/>
              <a:t>Extends </a:t>
            </a:r>
            <a:r>
              <a:rPr lang="en-US" b="1" dirty="0"/>
              <a:t>from 80–85 </a:t>
            </a:r>
            <a:r>
              <a:rPr lang="en-US" b="1" dirty="0" err="1"/>
              <a:t>kM</a:t>
            </a:r>
            <a:r>
              <a:rPr lang="en-US" b="1" dirty="0"/>
              <a:t> to 690 </a:t>
            </a:r>
            <a:r>
              <a:rPr lang="en-US" b="1" dirty="0" err="1"/>
              <a:t>kM</a:t>
            </a:r>
            <a:r>
              <a:rPr lang="en-US" b="1" dirty="0"/>
              <a:t> altitude and is known as the upper atmosphere </a:t>
            </a:r>
            <a:endParaRPr lang="en-US" b="1" dirty="0" smtClean="0"/>
          </a:p>
          <a:p>
            <a:pPr marL="342900" indent="-342900" algn="just">
              <a:buFont typeface="Wingdings" pitchFamily="2" charset="2"/>
              <a:buChar char="v"/>
            </a:pPr>
            <a:r>
              <a:rPr lang="en-US" b="1" dirty="0" smtClean="0"/>
              <a:t>Gases </a:t>
            </a:r>
            <a:r>
              <a:rPr lang="en-US" b="1" dirty="0"/>
              <a:t>here are increasingly </a:t>
            </a:r>
            <a:r>
              <a:rPr lang="en-US" b="1" u="sng" dirty="0">
                <a:effectLst>
                  <a:outerShdw blurRad="38100" dist="38100" dir="2700000" algn="tl">
                    <a:srgbClr val="000000">
                      <a:alpha val="43137"/>
                    </a:srgbClr>
                  </a:outerShdw>
                </a:effectLst>
              </a:rPr>
              <a:t>thinner</a:t>
            </a:r>
            <a:r>
              <a:rPr lang="en-US" b="1" dirty="0"/>
              <a:t> than in the mesosphere, and this </a:t>
            </a:r>
            <a:r>
              <a:rPr lang="en-US" b="1" u="sng" dirty="0">
                <a:effectLst>
                  <a:outerShdw blurRad="38100" dist="38100" dir="2700000" algn="tl">
                    <a:srgbClr val="000000">
                      <a:alpha val="43137"/>
                    </a:srgbClr>
                  </a:outerShdw>
                </a:effectLst>
              </a:rPr>
              <a:t>layer is warmed </a:t>
            </a:r>
            <a:r>
              <a:rPr lang="en-US" b="1" dirty="0"/>
              <a:t>by atoms being accelerated by solar radiation – </a:t>
            </a:r>
            <a:r>
              <a:rPr lang="en-US" b="1" u="sng" dirty="0">
                <a:effectLst>
                  <a:outerShdw blurRad="38100" dist="38100" dir="2700000" algn="tl">
                    <a:srgbClr val="000000">
                      <a:alpha val="43137"/>
                    </a:srgbClr>
                  </a:outerShdw>
                </a:effectLst>
              </a:rPr>
              <a:t>Absorption of incoming high energy UV </a:t>
            </a:r>
            <a:r>
              <a:rPr lang="en-US" b="1" dirty="0"/>
              <a:t>and X-ray radiation, mainly by oxygen, causes a </a:t>
            </a:r>
            <a:r>
              <a:rPr lang="en-US" b="1" u="sng" dirty="0">
                <a:effectLst>
                  <a:outerShdw blurRad="38100" dist="38100" dir="2700000" algn="tl">
                    <a:srgbClr val="000000">
                      <a:alpha val="43137"/>
                    </a:srgbClr>
                  </a:outerShdw>
                </a:effectLst>
              </a:rPr>
              <a:t>large temperature increase </a:t>
            </a:r>
            <a:r>
              <a:rPr lang="en-US" b="1" dirty="0"/>
              <a:t>– reaches 1500C - 2000C near the top – Because of the extremely thin air, despite the high temperature, this layer of the atmosphere holds very little heat and feels very cold </a:t>
            </a:r>
            <a:endParaRPr lang="en-US" b="1" dirty="0" smtClean="0"/>
          </a:p>
          <a:p>
            <a:pPr marL="342900" indent="-342900" algn="just">
              <a:buFont typeface="Wingdings" pitchFamily="2" charset="2"/>
              <a:buChar char="v"/>
            </a:pPr>
            <a:r>
              <a:rPr lang="en-US" b="1" dirty="0" smtClean="0"/>
              <a:t>Most </a:t>
            </a:r>
            <a:r>
              <a:rPr lang="en-US" b="1" dirty="0"/>
              <a:t>small </a:t>
            </a:r>
            <a:r>
              <a:rPr lang="en-US" b="1" u="sng" dirty="0">
                <a:effectLst>
                  <a:outerShdw blurRad="38100" dist="38100" dir="2700000" algn="tl">
                    <a:srgbClr val="000000">
                      <a:alpha val="43137"/>
                    </a:srgbClr>
                  </a:outerShdw>
                </a:effectLst>
              </a:rPr>
              <a:t>meteorites burn up </a:t>
            </a:r>
            <a:r>
              <a:rPr lang="en-US" b="1" dirty="0"/>
              <a:t>in this layer and </a:t>
            </a:r>
            <a:r>
              <a:rPr lang="en-US" b="1" u="sng" dirty="0"/>
              <a:t>Northern Lights (Aurora </a:t>
            </a:r>
            <a:r>
              <a:rPr lang="en-US" b="1" u="sng" dirty="0" err="1"/>
              <a:t>Boreolis</a:t>
            </a:r>
            <a:r>
              <a:rPr lang="en-US" b="1" u="sng" dirty="0"/>
              <a:t>) occur in this layer </a:t>
            </a:r>
            <a:endParaRPr lang="en-US" b="1" u="sng" dirty="0" smtClean="0"/>
          </a:p>
          <a:p>
            <a:pPr marL="342900" indent="-342900" algn="just">
              <a:buFont typeface="Wingdings" pitchFamily="2" charset="2"/>
              <a:buChar char="v"/>
            </a:pPr>
            <a:r>
              <a:rPr lang="en-US" b="1" dirty="0" smtClean="0"/>
              <a:t>The </a:t>
            </a:r>
            <a:r>
              <a:rPr lang="en-US" b="1" u="sng" dirty="0">
                <a:effectLst>
                  <a:outerShdw blurRad="38100" dist="38100" dir="2700000" algn="tl">
                    <a:srgbClr val="000000">
                      <a:alpha val="43137"/>
                    </a:srgbClr>
                  </a:outerShdw>
                </a:effectLst>
              </a:rPr>
              <a:t>International Space Station orbits in this layer, between 320 and 380 km </a:t>
            </a:r>
            <a:endParaRPr lang="en-US" b="1" u="sng" dirty="0" smtClean="0">
              <a:effectLst>
                <a:outerShdw blurRad="38100" dist="38100" dir="2700000" algn="tl">
                  <a:srgbClr val="000000">
                    <a:alpha val="43137"/>
                  </a:srgbClr>
                </a:outerShdw>
              </a:effectLst>
            </a:endParaRPr>
          </a:p>
          <a:p>
            <a:pPr marL="342900" indent="-342900" algn="just">
              <a:buFont typeface="Wingdings" pitchFamily="2" charset="2"/>
              <a:buChar char="v"/>
            </a:pPr>
            <a:r>
              <a:rPr lang="en-US" b="1" dirty="0" smtClean="0"/>
              <a:t>Top </a:t>
            </a:r>
            <a:r>
              <a:rPr lang="en-US" b="1" dirty="0"/>
              <a:t>of this layer is often considered as the </a:t>
            </a:r>
            <a:r>
              <a:rPr lang="en-US" b="1" u="sng" dirty="0">
                <a:effectLst>
                  <a:outerShdw blurRad="38100" dist="38100" dir="2700000" algn="tl">
                    <a:srgbClr val="000000">
                      <a:alpha val="43137"/>
                    </a:srgbClr>
                  </a:outerShdw>
                </a:effectLst>
              </a:rPr>
              <a:t>bottom of the exosphere </a:t>
            </a:r>
            <a:r>
              <a:rPr lang="en-US" b="1" dirty="0"/>
              <a:t>(</a:t>
            </a:r>
            <a:r>
              <a:rPr lang="en-US" b="1" dirty="0" err="1"/>
              <a:t>exobase</a:t>
            </a:r>
            <a:r>
              <a:rPr lang="en-US" b="1" dirty="0"/>
              <a:t>) – Height of the </a:t>
            </a:r>
            <a:r>
              <a:rPr lang="en-US" b="1" dirty="0" err="1"/>
              <a:t>Exobase</a:t>
            </a:r>
            <a:r>
              <a:rPr lang="en-US" b="1" dirty="0"/>
              <a:t> varies with solar activity and ranges between </a:t>
            </a:r>
            <a:r>
              <a:rPr lang="en-US" b="1" u="sng" dirty="0">
                <a:effectLst>
                  <a:outerShdw blurRad="38100" dist="38100" dir="2700000" algn="tl">
                    <a:srgbClr val="000000">
                      <a:alpha val="43137"/>
                    </a:srgbClr>
                  </a:outerShdw>
                </a:effectLst>
              </a:rPr>
              <a:t>350–800 km</a:t>
            </a:r>
          </a:p>
        </p:txBody>
      </p:sp>
      <p:pic>
        <p:nvPicPr>
          <p:cNvPr id="4" name="Picture 4" descr="Eighth grade Lesson Layers of the Atmosphere | BetterLesson"/>
          <p:cNvPicPr>
            <a:picLocks noChangeAspect="1" noChangeArrowheads="1"/>
          </p:cNvPicPr>
          <p:nvPr/>
        </p:nvPicPr>
        <p:blipFill>
          <a:blip r:embed="rId3"/>
          <a:srcRect/>
          <a:stretch>
            <a:fillRect/>
          </a:stretch>
        </p:blipFill>
        <p:spPr bwMode="auto">
          <a:xfrm>
            <a:off x="4800600" y="381000"/>
            <a:ext cx="4114800" cy="6096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urface water in Easter U.P\PPT\blue-sky-with-clouds--the-silver-lining-news-clip-art-ppt-backgroun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228600" y="304800"/>
            <a:ext cx="4572000" cy="5970865"/>
          </a:xfrm>
          <a:prstGeom prst="rect">
            <a:avLst/>
          </a:prstGeom>
        </p:spPr>
        <p:txBody>
          <a:bodyPr wrap="square">
            <a:spAutoFit/>
          </a:bodyPr>
          <a:lstStyle/>
          <a:p>
            <a:pPr algn="just"/>
            <a:r>
              <a:rPr lang="en-US" sz="2000" b="1" dirty="0">
                <a:solidFill>
                  <a:schemeClr val="accent6">
                    <a:lumMod val="75000"/>
                  </a:schemeClr>
                </a:solidFill>
              </a:rPr>
              <a:t>Atmospheric layers:</a:t>
            </a:r>
          </a:p>
          <a:p>
            <a:pPr algn="just"/>
            <a:r>
              <a:rPr lang="en-US" sz="2000" b="1" dirty="0">
                <a:solidFill>
                  <a:srgbClr val="0070C0"/>
                </a:solidFill>
              </a:rPr>
              <a:t>Ionosphere and Exosphere Ionosphere </a:t>
            </a:r>
          </a:p>
          <a:p>
            <a:pPr marL="342900" indent="-342900" algn="just">
              <a:buFont typeface="Wingdings" pitchFamily="2" charset="2"/>
              <a:buChar char="v"/>
            </a:pPr>
            <a:r>
              <a:rPr lang="en-US" b="1" dirty="0"/>
              <a:t>Located mostly in the thermosphere and extends from </a:t>
            </a:r>
            <a:r>
              <a:rPr lang="en-US" b="1" dirty="0" smtClean="0"/>
              <a:t>60 KM to </a:t>
            </a:r>
            <a:r>
              <a:rPr lang="en-US" b="1" dirty="0"/>
              <a:t>300 </a:t>
            </a:r>
            <a:r>
              <a:rPr lang="en-US" b="1" dirty="0" smtClean="0"/>
              <a:t>KM </a:t>
            </a:r>
            <a:r>
              <a:rPr lang="en-US" b="1" dirty="0"/>
              <a:t>altitude </a:t>
            </a:r>
          </a:p>
          <a:p>
            <a:pPr marL="342900" indent="-342900" algn="just">
              <a:buFont typeface="Wingdings" pitchFamily="2" charset="2"/>
              <a:buChar char="v"/>
            </a:pPr>
            <a:r>
              <a:rPr lang="en-US" b="1" dirty="0"/>
              <a:t>May overlaps all the top three layers of the atmosphere (stratosphere, mesosphere and thermosphere). </a:t>
            </a:r>
          </a:p>
          <a:p>
            <a:pPr marL="342900" indent="-342900" algn="just">
              <a:buFont typeface="Wingdings" pitchFamily="2" charset="2"/>
              <a:buChar char="v"/>
            </a:pPr>
            <a:r>
              <a:rPr lang="en-US" b="1" dirty="0"/>
              <a:t>Made of electrically charged (ionized) gas particles – has significant concentration of ions and electrons </a:t>
            </a:r>
          </a:p>
          <a:p>
            <a:pPr marL="342900" indent="-342900" algn="just">
              <a:buFont typeface="Wingdings" pitchFamily="2" charset="2"/>
              <a:buChar char="v"/>
            </a:pPr>
            <a:r>
              <a:rPr lang="en-US" b="1" dirty="0"/>
              <a:t>Enables bouncing of radio waves Exosphere </a:t>
            </a:r>
          </a:p>
          <a:p>
            <a:pPr marL="342900" indent="-342900" algn="just">
              <a:buFont typeface="Wingdings" pitchFamily="2" charset="2"/>
              <a:buChar char="v"/>
            </a:pPr>
            <a:r>
              <a:rPr lang="en-US" b="1" dirty="0"/>
              <a:t>Outermost layer of the atmosphere, and extends from the </a:t>
            </a:r>
            <a:r>
              <a:rPr lang="en-US" b="1" dirty="0" err="1"/>
              <a:t>exobase</a:t>
            </a:r>
            <a:r>
              <a:rPr lang="en-US" b="1" dirty="0"/>
              <a:t>/</a:t>
            </a:r>
            <a:r>
              <a:rPr lang="en-US" b="1" dirty="0" err="1"/>
              <a:t>thermopause</a:t>
            </a:r>
            <a:r>
              <a:rPr lang="en-US" b="1" dirty="0"/>
              <a:t> (690 km to 10,000 km) </a:t>
            </a:r>
          </a:p>
          <a:p>
            <a:pPr marL="342900" indent="-342900" algn="just">
              <a:buFont typeface="Wingdings" pitchFamily="2" charset="2"/>
              <a:buChar char="v"/>
            </a:pPr>
            <a:r>
              <a:rPr lang="en-US" b="1" dirty="0"/>
              <a:t>Mainly composed of hydrogen and helium </a:t>
            </a:r>
          </a:p>
          <a:p>
            <a:pPr marL="342900" indent="-342900" algn="just">
              <a:buFont typeface="Wingdings" pitchFamily="2" charset="2"/>
              <a:buChar char="v"/>
            </a:pPr>
            <a:r>
              <a:rPr lang="en-US" b="1" dirty="0"/>
              <a:t>The particles in this layer are so far apart that they travel long distances without colliding (atmosphere no longer behaves like fluid) – The particles follow ballistic trajectories and escape out into the space</a:t>
            </a:r>
          </a:p>
        </p:txBody>
      </p:sp>
      <p:pic>
        <p:nvPicPr>
          <p:cNvPr id="4" name="Picture 4" descr="Eighth grade Lesson Layers of the Atmosphere | BetterLesson"/>
          <p:cNvPicPr>
            <a:picLocks noChangeAspect="1" noChangeArrowheads="1"/>
          </p:cNvPicPr>
          <p:nvPr/>
        </p:nvPicPr>
        <p:blipFill>
          <a:blip r:embed="rId3"/>
          <a:srcRect/>
          <a:stretch>
            <a:fillRect/>
          </a:stretch>
        </p:blipFill>
        <p:spPr bwMode="auto">
          <a:xfrm>
            <a:off x="4800600" y="381000"/>
            <a:ext cx="4114800" cy="6096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urface water in Easter U.P\PPT\blue-sky-with-clouds--the-silver-lining-news-clip-art-ppt-backgroun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Picture 2" descr="Ionosphere | atmospheric region | Britannica"/>
          <p:cNvPicPr>
            <a:picLocks noChangeAspect="1" noChangeArrowheads="1"/>
          </p:cNvPicPr>
          <p:nvPr/>
        </p:nvPicPr>
        <p:blipFill>
          <a:blip r:embed="rId3"/>
          <a:srcRect b="4478"/>
          <a:stretch>
            <a:fillRect/>
          </a:stretch>
        </p:blipFill>
        <p:spPr bwMode="auto">
          <a:xfrm>
            <a:off x="169533" y="1066800"/>
            <a:ext cx="8745867" cy="4876800"/>
          </a:xfrm>
          <a:prstGeom prst="rect">
            <a:avLst/>
          </a:prstGeom>
          <a:noFill/>
        </p:spPr>
      </p:pic>
      <p:sp>
        <p:nvSpPr>
          <p:cNvPr id="5" name="Rectangle 4"/>
          <p:cNvSpPr/>
          <p:nvPr/>
        </p:nvSpPr>
        <p:spPr>
          <a:xfrm>
            <a:off x="2819400" y="228600"/>
            <a:ext cx="3652923" cy="584775"/>
          </a:xfrm>
          <a:prstGeom prst="rect">
            <a:avLst/>
          </a:prstGeom>
        </p:spPr>
        <p:txBody>
          <a:bodyPr wrap="none">
            <a:spAutoFit/>
          </a:bodyPr>
          <a:lstStyle/>
          <a:p>
            <a:r>
              <a:rPr lang="en-US" sz="3200" b="1" dirty="0" smtClean="0">
                <a:solidFill>
                  <a:schemeClr val="accent6">
                    <a:lumMod val="50000"/>
                  </a:schemeClr>
                </a:solidFill>
                <a:effectLst>
                  <a:outerShdw blurRad="38100" dist="38100" dir="2700000" algn="tl">
                    <a:srgbClr val="000000">
                      <a:alpha val="43137"/>
                    </a:srgbClr>
                  </a:outerShdw>
                </a:effectLst>
              </a:rPr>
              <a:t>Layer of Ionosphere </a:t>
            </a:r>
            <a:endParaRPr lang="en-US" sz="2800" dirty="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urface water in Easter U.P\PPT\blue-sky-with-clouds--the-silver-lining-news-clip-art-ppt-backgroun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3276600" y="4724400"/>
            <a:ext cx="25908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Thank you</a:t>
            </a:r>
            <a:endParaRPr lang="en-US" sz="4000" b="1" dirty="0">
              <a:effectLst>
                <a:outerShdw blurRad="38100" dist="38100" dir="2700000" algn="tl">
                  <a:srgbClr val="000000">
                    <a:alpha val="43137"/>
                  </a:srgbClr>
                </a:outerShdw>
              </a:effectLst>
            </a:endParaRPr>
          </a:p>
        </p:txBody>
      </p:sp>
      <p:sp>
        <p:nvSpPr>
          <p:cNvPr id="4" name="TextBox 2"/>
          <p:cNvSpPr txBox="1"/>
          <p:nvPr/>
        </p:nvSpPr>
        <p:spPr>
          <a:xfrm>
            <a:off x="533400" y="685800"/>
            <a:ext cx="784860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b="1" dirty="0" smtClean="0">
                <a:solidFill>
                  <a:srgbClr val="C00000"/>
                </a:solidFill>
                <a:effectLst>
                  <a:outerShdw blurRad="38100" dist="38100" dir="2700000" algn="tl">
                    <a:srgbClr val="000000">
                      <a:alpha val="43137"/>
                    </a:srgbClr>
                  </a:outerShdw>
                </a:effectLst>
              </a:rPr>
              <a:t>Reference:</a:t>
            </a:r>
          </a:p>
          <a:p>
            <a:pPr marL="342900" indent="-342900" algn="just">
              <a:buFont typeface="Wingdings" pitchFamily="2" charset="2"/>
              <a:buChar char="v"/>
            </a:pPr>
            <a:r>
              <a:rPr lang="en-US" smtClean="0"/>
              <a:t>Internet </a:t>
            </a:r>
            <a:r>
              <a:rPr lang="en-US" dirty="0" smtClean="0"/>
              <a:t>sources</a:t>
            </a:r>
          </a:p>
          <a:p>
            <a:pPr marL="342900" indent="-342900" algn="just">
              <a:buFont typeface="Wingdings" pitchFamily="2" charset="2"/>
              <a:buChar char="v"/>
            </a:pPr>
            <a:r>
              <a:rPr lang="en-US" dirty="0" err="1" smtClean="0"/>
              <a:t>Savindra</a:t>
            </a:r>
            <a:r>
              <a:rPr lang="en-US" dirty="0" smtClean="0"/>
              <a:t> Singh (2011) Climatology, </a:t>
            </a:r>
            <a:r>
              <a:rPr lang="en-US" dirty="0" err="1" smtClean="0"/>
              <a:t>Prayag</a:t>
            </a:r>
            <a:r>
              <a:rPr lang="en-US" dirty="0" smtClean="0"/>
              <a:t> </a:t>
            </a:r>
            <a:r>
              <a:rPr lang="en-US" dirty="0" err="1" smtClean="0"/>
              <a:t>Pustak</a:t>
            </a:r>
            <a:r>
              <a:rPr lang="en-US" dirty="0" smtClean="0"/>
              <a:t> </a:t>
            </a:r>
            <a:r>
              <a:rPr lang="en-US" dirty="0" err="1" smtClean="0"/>
              <a:t>bhawan</a:t>
            </a:r>
            <a:r>
              <a:rPr lang="en-US" dirty="0" smtClean="0"/>
              <a:t>., Allahabad. </a:t>
            </a:r>
          </a:p>
          <a:p>
            <a:pPr marL="342900" indent="-342900" algn="just">
              <a:buFont typeface="Wingdings" pitchFamily="2" charset="2"/>
              <a:buChar char="v"/>
            </a:pPr>
            <a:r>
              <a:rPr lang="en-US" dirty="0" err="1" smtClean="0"/>
              <a:t>Savindra</a:t>
            </a:r>
            <a:r>
              <a:rPr lang="en-US" dirty="0" smtClean="0"/>
              <a:t> Singh (2015) Physical Geography, </a:t>
            </a:r>
            <a:r>
              <a:rPr lang="en-US" dirty="0" err="1" smtClean="0"/>
              <a:t>Prayag</a:t>
            </a:r>
            <a:r>
              <a:rPr lang="en-US" dirty="0" smtClean="0"/>
              <a:t> </a:t>
            </a:r>
            <a:r>
              <a:rPr lang="en-US" dirty="0" err="1" smtClean="0"/>
              <a:t>Pustak</a:t>
            </a:r>
            <a:r>
              <a:rPr lang="en-US" dirty="0" smtClean="0"/>
              <a:t> </a:t>
            </a:r>
            <a:r>
              <a:rPr lang="en-US" dirty="0" err="1" smtClean="0"/>
              <a:t>bhawan</a:t>
            </a:r>
            <a:r>
              <a:rPr lang="en-US" dirty="0" smtClean="0"/>
              <a:t>., Allahabad.</a:t>
            </a:r>
          </a:p>
          <a:p>
            <a:pPr marL="342900" indent="-342900" algn="just">
              <a:buFont typeface="Wingdings" pitchFamily="2" charset="2"/>
              <a:buChar char="v"/>
            </a:pPr>
            <a:r>
              <a:rPr lang="en-US" b="1" dirty="0" smtClean="0"/>
              <a:t>Websites: </a:t>
            </a:r>
            <a:r>
              <a:rPr lang="en-US" b="1" dirty="0" smtClean="0">
                <a:hlinkClick r:id="rId3"/>
              </a:rPr>
              <a:t>https://www.pmfias.com</a:t>
            </a:r>
            <a:endParaRPr lang="en-US" b="1" dirty="0" smtClean="0"/>
          </a:p>
          <a:p>
            <a:pPr marL="342900" indent="-342900" algn="just">
              <a:buFont typeface="Wingdings" pitchFamily="2" charset="2"/>
              <a:buChar char="v"/>
            </a:pPr>
            <a:r>
              <a:rPr lang="en-US" b="1" dirty="0" smtClean="0"/>
              <a:t>YouTube: </a:t>
            </a:r>
            <a:r>
              <a:rPr lang="en-US" b="1" dirty="0" smtClean="0">
                <a:hlinkClick r:id="rId4"/>
              </a:rPr>
              <a:t>https://www.youtube.com/c/poormansfriend</a:t>
            </a:r>
            <a:endParaRPr lang="en-US" b="1" dirty="0" smtClean="0"/>
          </a:p>
          <a:p>
            <a:pPr marL="342900" indent="-342900" algn="just">
              <a:buFont typeface="Wingdings" pitchFamily="2" charset="2"/>
              <a:buChar char="v"/>
            </a:pPr>
            <a:r>
              <a:rPr lang="fi-FI" dirty="0" smtClean="0"/>
              <a:t>Costas G. Helmis l Panagiotis T. Nastos </a:t>
            </a:r>
            <a:r>
              <a:rPr lang="en-US" dirty="0" smtClean="0"/>
              <a:t>Editors (2012) Advances in Meteorology, Climatology and Atmospheric Physics. Springer, New York.</a:t>
            </a:r>
          </a:p>
          <a:p>
            <a:pPr marL="342900" indent="-342900" algn="just">
              <a:buFont typeface="Wingdings" pitchFamily="2" charset="2"/>
              <a:buChar char="v"/>
            </a:pPr>
            <a:r>
              <a:rPr lang="en-US" dirty="0" err="1" smtClean="0"/>
              <a:t>Rachita</a:t>
            </a:r>
            <a:r>
              <a:rPr lang="en-US" dirty="0" smtClean="0"/>
              <a:t> G., </a:t>
            </a:r>
            <a:r>
              <a:rPr lang="en-US" b="1" dirty="0" smtClean="0"/>
              <a:t>Climatology: Development, Division and Climatic Data. Available at </a:t>
            </a:r>
            <a:r>
              <a:rPr lang="en-US" b="1" dirty="0" smtClean="0">
                <a:hlinkClick r:id="rId5"/>
              </a:rPr>
              <a:t>https:// www. Your article library. com/ climatology/ climatology-</a:t>
            </a:r>
            <a:r>
              <a:rPr lang="en-US" b="1" dirty="0" err="1" smtClean="0">
                <a:hlinkClick r:id="rId5"/>
              </a:rPr>
              <a:t>develo</a:t>
            </a:r>
            <a:r>
              <a:rPr lang="en-US" b="1" dirty="0" smtClean="0">
                <a:hlinkClick r:id="rId5"/>
              </a:rPr>
              <a:t> -</a:t>
            </a:r>
            <a:r>
              <a:rPr lang="en-US" b="1" dirty="0" err="1" smtClean="0">
                <a:hlinkClick r:id="rId5"/>
              </a:rPr>
              <a:t>pment</a:t>
            </a:r>
            <a:r>
              <a:rPr lang="en-US" b="1" dirty="0" smtClean="0">
                <a:hlinkClick r:id="rId5"/>
              </a:rPr>
              <a:t> –division -and-climatic-data/88757</a:t>
            </a:r>
            <a:r>
              <a:rPr lang="en-US" b="1" dirty="0" smtClean="0"/>
              <a:t>, accessed on 27-05-21.</a:t>
            </a:r>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urface water in Easter U.P\PPT\blue-sky-with-clouds--the-silver-lining-news-clip-art-ppt-backgroun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609600" y="474345"/>
            <a:ext cx="8001000" cy="5632311"/>
          </a:xfrm>
          <a:prstGeom prst="rect">
            <a:avLst/>
          </a:prstGeom>
        </p:spPr>
        <p:txBody>
          <a:bodyPr wrap="square">
            <a:spAutoFit/>
          </a:bodyPr>
          <a:lstStyle/>
          <a:p>
            <a:pPr algn="ctr"/>
            <a:r>
              <a:rPr lang="en-US" sz="2400" b="1" u="sng" dirty="0">
                <a:solidFill>
                  <a:schemeClr val="accent6">
                    <a:lumMod val="75000"/>
                  </a:schemeClr>
                </a:solidFill>
                <a:effectLst>
                  <a:outerShdw blurRad="38100" dist="38100" dir="2700000" algn="tl">
                    <a:srgbClr val="000000">
                      <a:alpha val="43137"/>
                    </a:srgbClr>
                  </a:outerShdw>
                </a:effectLst>
              </a:rPr>
              <a:t>Composition of the Atmosphere Permanent </a:t>
            </a:r>
            <a:r>
              <a:rPr lang="en-US" sz="2400" b="1" u="sng" dirty="0" smtClean="0">
                <a:solidFill>
                  <a:schemeClr val="accent6">
                    <a:lumMod val="75000"/>
                  </a:schemeClr>
                </a:solidFill>
                <a:effectLst>
                  <a:outerShdw blurRad="38100" dist="38100" dir="2700000" algn="tl">
                    <a:srgbClr val="000000">
                      <a:alpha val="43137"/>
                    </a:srgbClr>
                  </a:outerShdw>
                </a:effectLst>
              </a:rPr>
              <a:t>constituents</a:t>
            </a:r>
          </a:p>
          <a:p>
            <a:pPr marL="342900" indent="-342900" algn="just">
              <a:buFont typeface="Wingdings" pitchFamily="2" charset="2"/>
              <a:buChar char="v"/>
            </a:pPr>
            <a:r>
              <a:rPr lang="en-US" sz="2400" dirty="0" smtClean="0"/>
              <a:t>Gases </a:t>
            </a:r>
            <a:r>
              <a:rPr lang="en-US" sz="2400" dirty="0"/>
              <a:t>that remain essentially constant by </a:t>
            </a:r>
            <a:r>
              <a:rPr lang="en-US" sz="2400" dirty="0" smtClean="0"/>
              <a:t>percent: </a:t>
            </a:r>
            <a:r>
              <a:rPr lang="en-US" sz="2400" b="1" dirty="0" smtClean="0"/>
              <a:t>Nitrogen</a:t>
            </a:r>
            <a:r>
              <a:rPr lang="en-US" sz="2400" b="1" dirty="0"/>
              <a:t>, Oxygen, Argon, Neon, Helium, Krypton, Hydrogen Variable constituents </a:t>
            </a:r>
          </a:p>
          <a:p>
            <a:pPr marL="342900" indent="-342900" algn="just">
              <a:buFont typeface="Wingdings" pitchFamily="2" charset="2"/>
              <a:buChar char="v"/>
            </a:pPr>
            <a:r>
              <a:rPr lang="en-US" sz="2400" dirty="0" smtClean="0"/>
              <a:t>Gases </a:t>
            </a:r>
            <a:r>
              <a:rPr lang="en-US" sz="2400" dirty="0"/>
              <a:t>that have changing concentrations over a finite </a:t>
            </a:r>
            <a:r>
              <a:rPr lang="en-US" sz="2400" dirty="0" smtClean="0"/>
              <a:t>time: </a:t>
            </a:r>
            <a:r>
              <a:rPr lang="en-US" sz="2400" b="1" dirty="0" smtClean="0"/>
              <a:t>Water </a:t>
            </a:r>
            <a:r>
              <a:rPr lang="en-US" sz="2400" b="1" dirty="0" err="1"/>
              <a:t>vapour</a:t>
            </a:r>
            <a:r>
              <a:rPr lang="en-US" sz="2400" b="1" dirty="0"/>
              <a:t>, </a:t>
            </a:r>
            <a:r>
              <a:rPr lang="en-US" sz="2400" b="1" dirty="0" smtClean="0"/>
              <a:t>Carbon dioxide</a:t>
            </a:r>
            <a:r>
              <a:rPr lang="en-US" sz="2400" b="1" dirty="0"/>
              <a:t>, </a:t>
            </a:r>
            <a:r>
              <a:rPr lang="en-US" sz="2400" b="1" dirty="0" smtClean="0"/>
              <a:t>Methane, Ozone, </a:t>
            </a:r>
            <a:r>
              <a:rPr lang="en-US" sz="2400" b="1" dirty="0"/>
              <a:t>etc</a:t>
            </a:r>
            <a:r>
              <a:rPr lang="en-US" sz="2400" dirty="0"/>
              <a:t>. </a:t>
            </a:r>
            <a:endParaRPr lang="en-US" sz="2400" dirty="0" smtClean="0"/>
          </a:p>
          <a:p>
            <a:pPr marL="342900" indent="-342900" algn="just">
              <a:buFont typeface="Wingdings" pitchFamily="2" charset="2"/>
              <a:buChar char="v"/>
            </a:pPr>
            <a:r>
              <a:rPr lang="en-US" sz="2400" b="1" dirty="0" smtClean="0"/>
              <a:t>Water </a:t>
            </a:r>
            <a:r>
              <a:rPr lang="en-US" sz="2400" b="1" dirty="0"/>
              <a:t>vapor </a:t>
            </a:r>
            <a:r>
              <a:rPr lang="en-US" sz="2400" dirty="0"/>
              <a:t>is &lt; 0.25% in the atmosphere – decreases with elevation - surface values vary (&lt;&lt;1% in desserts, 4% in tropics, 1- 2% in mid-latitudes) – found only in lower altitudes </a:t>
            </a:r>
            <a:endParaRPr lang="en-US" sz="2400" dirty="0" smtClean="0"/>
          </a:p>
          <a:p>
            <a:pPr marL="342900" indent="-342900" algn="just">
              <a:buFont typeface="Wingdings" pitchFamily="2" charset="2"/>
              <a:buChar char="v"/>
            </a:pPr>
            <a:r>
              <a:rPr lang="en-US" sz="2400" b="1" dirty="0" smtClean="0"/>
              <a:t>CO</a:t>
            </a:r>
            <a:r>
              <a:rPr lang="en-US" sz="2400" b="1" baseline="-25000" dirty="0" smtClean="0"/>
              <a:t>2</a:t>
            </a:r>
            <a:r>
              <a:rPr lang="en-US" sz="2400" b="1" dirty="0" smtClean="0"/>
              <a:t> </a:t>
            </a:r>
            <a:r>
              <a:rPr lang="en-US" sz="2400" b="1" dirty="0"/>
              <a:t>level </a:t>
            </a:r>
            <a:r>
              <a:rPr lang="en-US" sz="2400" dirty="0"/>
              <a:t>390 </a:t>
            </a:r>
            <a:r>
              <a:rPr lang="en-US" sz="2400" dirty="0" err="1"/>
              <a:t>ppm</a:t>
            </a:r>
            <a:r>
              <a:rPr lang="en-US" sz="2400" dirty="0"/>
              <a:t> (mass) and growing </a:t>
            </a:r>
            <a:endParaRPr lang="en-US" sz="2400" dirty="0" smtClean="0"/>
          </a:p>
          <a:p>
            <a:pPr marL="342900" indent="-342900" algn="just">
              <a:buFont typeface="Wingdings" pitchFamily="2" charset="2"/>
              <a:buChar char="v"/>
            </a:pPr>
            <a:r>
              <a:rPr lang="en-US" sz="2400" b="1" dirty="0" smtClean="0"/>
              <a:t>Ozone</a:t>
            </a:r>
            <a:r>
              <a:rPr lang="en-US" sz="2400" dirty="0" smtClean="0"/>
              <a:t> </a:t>
            </a:r>
            <a:r>
              <a:rPr lang="en-US" sz="2400" dirty="0"/>
              <a:t>concentration near the surface is about 0.04-0.15 </a:t>
            </a:r>
            <a:r>
              <a:rPr lang="en-US" sz="2400" dirty="0" err="1"/>
              <a:t>ppm</a:t>
            </a:r>
            <a:r>
              <a:rPr lang="en-US" sz="2400" dirty="0"/>
              <a:t>, and it can reach 15 </a:t>
            </a:r>
            <a:r>
              <a:rPr lang="en-US" sz="2400" dirty="0" err="1"/>
              <a:t>ppm</a:t>
            </a:r>
            <a:r>
              <a:rPr lang="en-US" sz="2400" dirty="0"/>
              <a:t> in the upper atmosphere </a:t>
            </a:r>
            <a:endParaRPr lang="en-US" sz="2400" dirty="0" smtClean="0"/>
          </a:p>
          <a:p>
            <a:pPr marL="342900" indent="-342900" algn="just">
              <a:buFont typeface="Wingdings" pitchFamily="2" charset="2"/>
              <a:buChar char="v"/>
            </a:pPr>
            <a:r>
              <a:rPr lang="en-US" sz="2400" b="1" dirty="0" smtClean="0"/>
              <a:t>Aerosols</a:t>
            </a:r>
            <a:r>
              <a:rPr lang="en-US" sz="2400" dirty="0" smtClean="0"/>
              <a:t>: Dust</a:t>
            </a:r>
            <a:r>
              <a:rPr lang="en-US" sz="2400" dirty="0"/>
              <a:t>, smoke, ash, pollen, microbes, sea-spray or salt, water droplets, ice crystals, H</a:t>
            </a:r>
            <a:r>
              <a:rPr lang="en-US" sz="2400" b="1" baseline="-25000" dirty="0"/>
              <a:t>2</a:t>
            </a:r>
            <a:r>
              <a:rPr lang="en-US" sz="2400" dirty="0"/>
              <a:t>SO</a:t>
            </a:r>
            <a:r>
              <a:rPr lang="en-US" sz="2400" b="1" baseline="-25000" dirty="0"/>
              <a:t>4</a:t>
            </a:r>
            <a:r>
              <a:rPr lang="en-US" sz="2400" dirty="0"/>
              <a:t>, etc.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urface water in Easter U.P\PPT\blue-sky-with-clouds--the-silver-lining-news-clip-art-ppt-backgroun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050" name="Picture 2" descr="Chemical&#10;Species&#10;Concentration Source&#10;N2 78.08% volcanic, biogenic&#10;O2 20.95% biogenic&#10;H2O (gas) up to 4% (avg ~2.5%) volca..."/>
          <p:cNvPicPr>
            <a:picLocks noChangeAspect="1" noChangeArrowheads="1"/>
          </p:cNvPicPr>
          <p:nvPr/>
        </p:nvPicPr>
        <p:blipFill>
          <a:blip r:embed="rId3"/>
          <a:srcRect/>
          <a:stretch>
            <a:fillRect/>
          </a:stretch>
        </p:blipFill>
        <p:spPr bwMode="auto">
          <a:xfrm>
            <a:off x="279826" y="304801"/>
            <a:ext cx="8635574" cy="64834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urface water in Easter U.P\PPT\blue-sky-with-clouds--the-silver-lining-news-clip-art-ppt-backgroun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6386" name="Picture 2" descr="Higher readings occur in winter when plants die and&#10;release CO2 to the atmosphere&#10;Lower readings occur in summer when more..."/>
          <p:cNvPicPr>
            <a:picLocks noChangeAspect="1" noChangeArrowheads="1"/>
          </p:cNvPicPr>
          <p:nvPr/>
        </p:nvPicPr>
        <p:blipFill>
          <a:blip r:embed="rId3"/>
          <a:srcRect/>
          <a:stretch>
            <a:fillRect/>
          </a:stretch>
        </p:blipFill>
        <p:spPr bwMode="auto">
          <a:xfrm>
            <a:off x="228600" y="380999"/>
            <a:ext cx="8153400" cy="612144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urface water in Easter U.P\PPT\blue-sky-with-clouds--the-silver-lining-news-clip-art-ppt-backgroun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5181600" cy="6494085"/>
          </a:xfrm>
          <a:prstGeom prst="rect">
            <a:avLst/>
          </a:prstGeom>
        </p:spPr>
        <p:txBody>
          <a:bodyPr wrap="square">
            <a:spAutoFit/>
          </a:bodyPr>
          <a:lstStyle/>
          <a:p>
            <a:pPr algn="just"/>
            <a:r>
              <a:rPr lang="en-US" sz="2000" b="1" dirty="0">
                <a:solidFill>
                  <a:srgbClr val="C00000"/>
                </a:solidFill>
                <a:latin typeface="Aharoni" pitchFamily="2" charset="-79"/>
                <a:cs typeface="Aharoni" pitchFamily="2" charset="-79"/>
              </a:rPr>
              <a:t>Composition and Structure </a:t>
            </a:r>
          </a:p>
          <a:p>
            <a:pPr algn="just"/>
            <a:r>
              <a:rPr lang="en-US" sz="1600" b="1" dirty="0" smtClean="0"/>
              <a:t>Divisible </a:t>
            </a:r>
            <a:r>
              <a:rPr lang="en-US" sz="1600" b="1" dirty="0"/>
              <a:t>into </a:t>
            </a:r>
            <a:r>
              <a:rPr lang="en-US" sz="1600" b="1" dirty="0" err="1" smtClean="0"/>
              <a:t>Homosphere</a:t>
            </a:r>
            <a:r>
              <a:rPr lang="en-US" sz="1600" b="1" dirty="0" smtClean="0"/>
              <a:t> and </a:t>
            </a:r>
            <a:r>
              <a:rPr lang="en-US" sz="1600" b="1" dirty="0" err="1" smtClean="0"/>
              <a:t>Heterosphere</a:t>
            </a:r>
            <a:r>
              <a:rPr lang="en-US" sz="1600" b="1" dirty="0" smtClean="0"/>
              <a:t> </a:t>
            </a:r>
          </a:p>
          <a:p>
            <a:pPr algn="just"/>
            <a:r>
              <a:rPr lang="en-US" sz="1600" dirty="0" smtClean="0"/>
              <a:t>• </a:t>
            </a:r>
            <a:r>
              <a:rPr lang="en-US" b="1" dirty="0" err="1">
                <a:solidFill>
                  <a:srgbClr val="C00000"/>
                </a:solidFill>
                <a:effectLst>
                  <a:outerShdw blurRad="38100" dist="38100" dir="2700000" algn="tl">
                    <a:srgbClr val="000000">
                      <a:alpha val="43137"/>
                    </a:srgbClr>
                  </a:outerShdw>
                </a:effectLst>
              </a:rPr>
              <a:t>Homosphere</a:t>
            </a:r>
            <a:r>
              <a:rPr lang="en-US" dirty="0">
                <a:solidFill>
                  <a:srgbClr val="C00000"/>
                </a:solidFill>
                <a:effectLst>
                  <a:outerShdw blurRad="38100" dist="38100" dir="2700000" algn="tl">
                    <a:srgbClr val="000000">
                      <a:alpha val="43137"/>
                    </a:srgbClr>
                  </a:outerShdw>
                </a:effectLst>
              </a:rPr>
              <a:t> </a:t>
            </a:r>
            <a:endParaRPr lang="en-US" sz="1600" dirty="0" smtClean="0">
              <a:solidFill>
                <a:srgbClr val="C00000"/>
              </a:solidFill>
              <a:effectLst>
                <a:outerShdw blurRad="38100" dist="38100" dir="2700000" algn="tl">
                  <a:srgbClr val="000000">
                    <a:alpha val="43137"/>
                  </a:srgbClr>
                </a:outerShdw>
              </a:effectLst>
            </a:endParaRPr>
          </a:p>
          <a:p>
            <a:pPr marL="800100" lvl="1" indent="-342900" algn="just">
              <a:buFont typeface="Wingdings" pitchFamily="2" charset="2"/>
              <a:buChar char="v"/>
            </a:pPr>
            <a:r>
              <a:rPr lang="en-US" sz="1600" b="1" dirty="0" smtClean="0"/>
              <a:t>Troposphere, stratosphere and mesosphere together constitute the </a:t>
            </a:r>
            <a:r>
              <a:rPr lang="en-US" sz="1600" b="1" dirty="0" err="1" smtClean="0"/>
              <a:t>homosphere</a:t>
            </a:r>
            <a:r>
              <a:rPr lang="en-US" sz="1600" b="1" dirty="0" smtClean="0"/>
              <a:t> </a:t>
            </a:r>
          </a:p>
          <a:p>
            <a:pPr marL="800100" lvl="1" indent="-342900" algn="just">
              <a:buFont typeface="Wingdings" pitchFamily="2" charset="2"/>
              <a:buChar char="v"/>
            </a:pPr>
            <a:r>
              <a:rPr lang="en-US" sz="1600" b="1" dirty="0" err="1" smtClean="0"/>
              <a:t>Upto</a:t>
            </a:r>
            <a:r>
              <a:rPr lang="en-US" sz="1600" b="1" dirty="0" smtClean="0"/>
              <a:t> 80 - 100 </a:t>
            </a:r>
            <a:r>
              <a:rPr lang="en-US" sz="1600" b="1" dirty="0" err="1" smtClean="0"/>
              <a:t>kM</a:t>
            </a:r>
            <a:r>
              <a:rPr lang="en-US" sz="1600" b="1" dirty="0" smtClean="0"/>
              <a:t> altitude</a:t>
            </a:r>
          </a:p>
          <a:p>
            <a:pPr marL="800100" lvl="1" indent="-342900" algn="just">
              <a:buFont typeface="Wingdings" pitchFamily="2" charset="2"/>
              <a:buChar char="v"/>
            </a:pPr>
            <a:r>
              <a:rPr lang="en-US" sz="1600" b="1" dirty="0" smtClean="0"/>
              <a:t>Turbulent mixing: solar radiation accelerates atoms/molecules </a:t>
            </a:r>
          </a:p>
          <a:p>
            <a:pPr marL="800100" lvl="1" indent="-342900" algn="just">
              <a:buFont typeface="Wingdings" pitchFamily="2" charset="2"/>
              <a:buChar char="v"/>
            </a:pPr>
            <a:r>
              <a:rPr lang="en-US" sz="1600" b="1" dirty="0" smtClean="0"/>
              <a:t>collision of atoms/molecules even out the energy distribution </a:t>
            </a:r>
          </a:p>
          <a:p>
            <a:pPr algn="just"/>
            <a:r>
              <a:rPr lang="en-US" sz="1600" dirty="0" smtClean="0"/>
              <a:t>• </a:t>
            </a:r>
            <a:r>
              <a:rPr lang="en-US" b="1" dirty="0" err="1">
                <a:solidFill>
                  <a:srgbClr val="C00000"/>
                </a:solidFill>
                <a:effectLst>
                  <a:outerShdw blurRad="38100" dist="38100" dir="2700000" algn="tl">
                    <a:srgbClr val="000000">
                      <a:alpha val="43137"/>
                    </a:srgbClr>
                  </a:outerShdw>
                </a:effectLst>
              </a:rPr>
              <a:t>Heterosphere</a:t>
            </a:r>
            <a:r>
              <a:rPr lang="en-US" b="1" dirty="0">
                <a:solidFill>
                  <a:srgbClr val="C00000"/>
                </a:solidFill>
                <a:effectLst>
                  <a:outerShdw blurRad="38100" dist="38100" dir="2700000" algn="tl">
                    <a:srgbClr val="000000">
                      <a:alpha val="43137"/>
                    </a:srgbClr>
                  </a:outerShdw>
                </a:effectLst>
              </a:rPr>
              <a:t>: </a:t>
            </a:r>
          </a:p>
          <a:p>
            <a:pPr marL="800100" lvl="1" indent="-342900" algn="just">
              <a:buFont typeface="Wingdings" pitchFamily="2" charset="2"/>
              <a:buChar char="v"/>
            </a:pPr>
            <a:r>
              <a:rPr lang="en-US" sz="1600" b="1" dirty="0" smtClean="0"/>
              <a:t>Beyond </a:t>
            </a:r>
            <a:r>
              <a:rPr lang="en-US" sz="1600" b="1" dirty="0"/>
              <a:t>80 </a:t>
            </a:r>
            <a:r>
              <a:rPr lang="en-US" sz="1600" b="1" dirty="0" err="1"/>
              <a:t>kM</a:t>
            </a:r>
            <a:r>
              <a:rPr lang="en-US" sz="1600" b="1" dirty="0"/>
              <a:t> altitude </a:t>
            </a:r>
            <a:endParaRPr lang="en-US" sz="1600" b="1" dirty="0" smtClean="0"/>
          </a:p>
          <a:p>
            <a:pPr marL="800100" lvl="1" indent="-342900" algn="just">
              <a:buFont typeface="Wingdings" pitchFamily="2" charset="2"/>
              <a:buChar char="v"/>
            </a:pPr>
            <a:r>
              <a:rPr lang="en-US" sz="1600" b="1" dirty="0" smtClean="0"/>
              <a:t>Gases </a:t>
            </a:r>
            <a:r>
              <a:rPr lang="en-US" sz="1600" b="1" dirty="0"/>
              <a:t>are stratified </a:t>
            </a:r>
            <a:r>
              <a:rPr lang="en-US" sz="1600" b="1" dirty="0" smtClean="0"/>
              <a:t>-heavier </a:t>
            </a:r>
            <a:r>
              <a:rPr lang="en-US" sz="1600" b="1" dirty="0"/>
              <a:t>molecules (N2, O2) are at lower altitude and lighter ones (H2, He) at higher altitude) </a:t>
            </a:r>
            <a:endParaRPr lang="en-US" sz="1600" b="1" dirty="0" smtClean="0"/>
          </a:p>
          <a:p>
            <a:pPr marL="800100" lvl="1" indent="-342900" algn="just">
              <a:buFont typeface="Wingdings" pitchFamily="2" charset="2"/>
              <a:buChar char="v"/>
            </a:pPr>
            <a:r>
              <a:rPr lang="en-US" sz="1600" b="1" dirty="0" smtClean="0"/>
              <a:t>Atoms/molecules </a:t>
            </a:r>
            <a:r>
              <a:rPr lang="en-US" sz="1600" b="1" dirty="0"/>
              <a:t>are accelerated by solar radiation </a:t>
            </a:r>
            <a:r>
              <a:rPr lang="en-US" sz="1600" b="1" dirty="0" smtClean="0"/>
              <a:t>due </a:t>
            </a:r>
            <a:r>
              <a:rPr lang="en-US" sz="1600" b="1" dirty="0"/>
              <a:t>to rarity, they rarely collide </a:t>
            </a:r>
            <a:r>
              <a:rPr lang="en-US" sz="1600" b="1" dirty="0" smtClean="0"/>
              <a:t>instead </a:t>
            </a:r>
            <a:r>
              <a:rPr lang="en-US" sz="1600" b="1" dirty="0"/>
              <a:t>they fly higher and even escape </a:t>
            </a:r>
            <a:endParaRPr lang="en-US" sz="1600" b="1" dirty="0" smtClean="0"/>
          </a:p>
          <a:p>
            <a:pPr marL="800100" lvl="1" indent="-342900" algn="just">
              <a:buFont typeface="Wingdings" pitchFamily="2" charset="2"/>
              <a:buChar char="v"/>
            </a:pPr>
            <a:r>
              <a:rPr lang="en-US" sz="1600" b="1" dirty="0" smtClean="0"/>
              <a:t>At </a:t>
            </a:r>
            <a:r>
              <a:rPr lang="en-US" sz="1600" b="1" dirty="0"/>
              <a:t>the top, the atoms behave like ballistic objects </a:t>
            </a:r>
            <a:r>
              <a:rPr lang="en-US" sz="1600" b="1" dirty="0" smtClean="0"/>
              <a:t>their </a:t>
            </a:r>
            <a:r>
              <a:rPr lang="en-US" sz="1600" b="1" dirty="0"/>
              <a:t>velocity often exceeds escape velocity (11 </a:t>
            </a:r>
            <a:r>
              <a:rPr lang="en-US" sz="1600" b="1" dirty="0" err="1"/>
              <a:t>kM</a:t>
            </a:r>
            <a:r>
              <a:rPr lang="en-US" sz="1600" b="1" dirty="0"/>
              <a:t>/sec.) and escape into space </a:t>
            </a:r>
          </a:p>
          <a:p>
            <a:pPr marL="800100" lvl="1" indent="-342900" algn="just"/>
            <a:r>
              <a:rPr lang="en-US" sz="1600" b="1" dirty="0" smtClean="0"/>
              <a:t>Troposphere</a:t>
            </a:r>
            <a:r>
              <a:rPr lang="en-US" sz="1600" b="1" dirty="0"/>
              <a:t>, stratosphere, mesosphere and thermosphere layers are identifiable in the </a:t>
            </a:r>
            <a:r>
              <a:rPr lang="en-US" sz="1600" b="1" dirty="0" smtClean="0"/>
              <a:t>atmosphere</a:t>
            </a:r>
          </a:p>
          <a:p>
            <a:pPr algn="just"/>
            <a:r>
              <a:rPr lang="en-US" sz="1400" b="1" dirty="0" err="1" smtClean="0"/>
              <a:t>Tropopause</a:t>
            </a:r>
            <a:r>
              <a:rPr lang="en-US" sz="1400" b="1" dirty="0"/>
              <a:t>, </a:t>
            </a:r>
            <a:r>
              <a:rPr lang="en-US" sz="1400" b="1" dirty="0" err="1"/>
              <a:t>Stratopause</a:t>
            </a:r>
            <a:r>
              <a:rPr lang="en-US" sz="1400" b="1" dirty="0"/>
              <a:t> and </a:t>
            </a:r>
            <a:r>
              <a:rPr lang="en-US" sz="1400" b="1" dirty="0" err="1"/>
              <a:t>Mesopause</a:t>
            </a:r>
            <a:r>
              <a:rPr lang="en-US" sz="1400" b="1" dirty="0"/>
              <a:t> between the layers </a:t>
            </a:r>
            <a:endParaRPr lang="en-US" sz="1400" b="1" dirty="0" smtClean="0"/>
          </a:p>
          <a:p>
            <a:pPr algn="just"/>
            <a:r>
              <a:rPr lang="en-US" sz="1400" b="1" dirty="0" smtClean="0"/>
              <a:t>Exosphere </a:t>
            </a:r>
            <a:r>
              <a:rPr lang="en-US" sz="1400" b="1" dirty="0"/>
              <a:t>and Ionosphere often identified within thermosphere</a:t>
            </a:r>
            <a:endParaRPr lang="en-US" sz="1600" b="1" dirty="0"/>
          </a:p>
        </p:txBody>
      </p:sp>
      <p:pic>
        <p:nvPicPr>
          <p:cNvPr id="5" name="Picture 2" descr="Atmosphere"/>
          <p:cNvPicPr>
            <a:picLocks noChangeAspect="1" noChangeArrowheads="1"/>
          </p:cNvPicPr>
          <p:nvPr/>
        </p:nvPicPr>
        <p:blipFill>
          <a:blip r:embed="rId3"/>
          <a:srcRect/>
          <a:stretch>
            <a:fillRect/>
          </a:stretch>
        </p:blipFill>
        <p:spPr bwMode="auto">
          <a:xfrm>
            <a:off x="5181600" y="609600"/>
            <a:ext cx="3735227" cy="5602972"/>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urface water in Easter U.P\PPT\blue-sky-with-clouds--the-silver-lining-news-clip-art-ppt-backgroun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9218" name="Picture 2" descr="Atmospheric Layer of Earth | Layer of Earth Atmosphere | Playquiz2win"/>
          <p:cNvPicPr>
            <a:picLocks noChangeAspect="1" noChangeArrowheads="1"/>
          </p:cNvPicPr>
          <p:nvPr/>
        </p:nvPicPr>
        <p:blipFill>
          <a:blip r:embed="rId3"/>
          <a:srcRect/>
          <a:stretch>
            <a:fillRect/>
          </a:stretch>
        </p:blipFill>
        <p:spPr bwMode="auto">
          <a:xfrm>
            <a:off x="533400" y="685800"/>
            <a:ext cx="5953125" cy="5953125"/>
          </a:xfrm>
          <a:prstGeom prst="rect">
            <a:avLst/>
          </a:prstGeom>
          <a:noFill/>
        </p:spPr>
      </p:pic>
      <p:sp>
        <p:nvSpPr>
          <p:cNvPr id="4" name="Rectangle 3"/>
          <p:cNvSpPr/>
          <p:nvPr/>
        </p:nvSpPr>
        <p:spPr>
          <a:xfrm>
            <a:off x="2362200" y="0"/>
            <a:ext cx="4027064" cy="584775"/>
          </a:xfrm>
          <a:prstGeom prst="rect">
            <a:avLst/>
          </a:prstGeom>
        </p:spPr>
        <p:txBody>
          <a:bodyPr wrap="none">
            <a:spAutoFit/>
          </a:bodyPr>
          <a:lstStyle/>
          <a:p>
            <a:pPr lvl="0" algn="ctr"/>
            <a:r>
              <a:rPr lang="en-US" sz="3200" b="1" dirty="0">
                <a:solidFill>
                  <a:srgbClr val="F79646">
                    <a:lumMod val="75000"/>
                  </a:srgbClr>
                </a:solidFill>
                <a:latin typeface="Aharoni" pitchFamily="2" charset="-79"/>
                <a:cs typeface="Aharoni" pitchFamily="2" charset="-79"/>
              </a:rPr>
              <a:t>Atmospheric layers:</a:t>
            </a:r>
          </a:p>
        </p:txBody>
      </p:sp>
      <p:sp>
        <p:nvSpPr>
          <p:cNvPr id="5" name="Rectangle 4"/>
          <p:cNvSpPr/>
          <p:nvPr/>
        </p:nvSpPr>
        <p:spPr>
          <a:xfrm>
            <a:off x="6705600" y="1066800"/>
            <a:ext cx="2133600" cy="4247317"/>
          </a:xfrm>
          <a:prstGeom prst="rect">
            <a:avLst/>
          </a:prstGeom>
        </p:spPr>
        <p:txBody>
          <a:bodyPr wrap="square">
            <a:spAutoFit/>
          </a:bodyPr>
          <a:lstStyle/>
          <a:p>
            <a:pPr algn="just"/>
            <a:r>
              <a:rPr lang="en-US" dirty="0" smtClean="0">
                <a:effectLst>
                  <a:outerShdw blurRad="38100" dist="38100" dir="2700000" algn="tl">
                    <a:srgbClr val="000000">
                      <a:alpha val="43137"/>
                    </a:srgbClr>
                  </a:outerShdw>
                </a:effectLst>
              </a:rPr>
              <a:t>The </a:t>
            </a:r>
            <a:r>
              <a:rPr lang="en-US" b="1" dirty="0" err="1" smtClean="0">
                <a:effectLst>
                  <a:outerShdw blurRad="38100" dist="38100" dir="2700000" algn="tl">
                    <a:srgbClr val="000000">
                      <a:alpha val="43137"/>
                    </a:srgbClr>
                  </a:outerShdw>
                </a:effectLst>
              </a:rPr>
              <a:t>Kármán</a:t>
            </a:r>
            <a:r>
              <a:rPr lang="en-US" b="1" dirty="0" smtClean="0">
                <a:effectLst>
                  <a:outerShdw blurRad="38100" dist="38100" dir="2700000" algn="tl">
                    <a:srgbClr val="000000">
                      <a:alpha val="43137"/>
                    </a:srgbClr>
                  </a:outerShdw>
                </a:effectLst>
              </a:rPr>
              <a:t> line</a:t>
            </a:r>
            <a:r>
              <a:rPr lang="en-US" dirty="0" smtClean="0">
                <a:effectLst>
                  <a:outerShdw blurRad="38100" dist="38100" dir="2700000" algn="tl">
                    <a:srgbClr val="000000">
                      <a:alpha val="43137"/>
                    </a:srgbClr>
                  </a:outerShdw>
                </a:effectLst>
              </a:rPr>
              <a:t> is the altitude where space begins. It is 100 km (about 62 miles) high. It commonly represents the border between the Earth's atmosphere and outer space. This definition is accepted by the </a:t>
            </a:r>
            <a:r>
              <a:rPr lang="en-US" dirty="0" err="1" smtClean="0">
                <a:effectLst>
                  <a:outerShdw blurRad="38100" dist="38100" dir="2700000" algn="tl">
                    <a:srgbClr val="000000">
                      <a:alpha val="43137"/>
                    </a:srgbClr>
                  </a:outerShdw>
                </a:effectLst>
              </a:rPr>
              <a:t>Fédération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Aéronautique</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Internationale</a:t>
            </a:r>
            <a:r>
              <a:rPr lang="en-US" dirty="0" smtClean="0">
                <a:effectLst>
                  <a:outerShdw blurRad="38100" dist="38100" dir="2700000" algn="tl">
                    <a:srgbClr val="000000">
                      <a:alpha val="43137"/>
                    </a:srgbClr>
                  </a:outerShdw>
                </a:effectLst>
              </a:rPr>
              <a:t> (FAI).</a:t>
            </a:r>
            <a:endParaRPr lang="en-US" dirty="0">
              <a:effectLst>
                <a:outerShdw blurRad="38100" dist="38100" dir="2700000" algn="tl">
                  <a:srgbClr val="000000">
                    <a:alpha val="43137"/>
                  </a:srgbClr>
                </a:outerShdw>
              </a:effectLst>
            </a:endParaRPr>
          </a:p>
        </p:txBody>
      </p:sp>
      <p:sp>
        <p:nvSpPr>
          <p:cNvPr id="6" name="Freeform 5"/>
          <p:cNvSpPr/>
          <p:nvPr/>
        </p:nvSpPr>
        <p:spPr>
          <a:xfrm>
            <a:off x="495300" y="2222500"/>
            <a:ext cx="5994400" cy="1270000"/>
          </a:xfrm>
          <a:custGeom>
            <a:avLst/>
            <a:gdLst>
              <a:gd name="connsiteX0" fmla="*/ 0 w 5994400"/>
              <a:gd name="connsiteY0" fmla="*/ 1270000 h 1270000"/>
              <a:gd name="connsiteX1" fmla="*/ 558800 w 5994400"/>
              <a:gd name="connsiteY1" fmla="*/ 825500 h 1270000"/>
              <a:gd name="connsiteX2" fmla="*/ 1206500 w 5994400"/>
              <a:gd name="connsiteY2" fmla="*/ 469900 h 1270000"/>
              <a:gd name="connsiteX3" fmla="*/ 1879600 w 5994400"/>
              <a:gd name="connsiteY3" fmla="*/ 203200 h 1270000"/>
              <a:gd name="connsiteX4" fmla="*/ 2692400 w 5994400"/>
              <a:gd name="connsiteY4" fmla="*/ 25400 h 1270000"/>
              <a:gd name="connsiteX5" fmla="*/ 3784600 w 5994400"/>
              <a:gd name="connsiteY5" fmla="*/ 63500 h 1270000"/>
              <a:gd name="connsiteX6" fmla="*/ 4813300 w 5994400"/>
              <a:gd name="connsiteY6" fmla="*/ 406400 h 1270000"/>
              <a:gd name="connsiteX7" fmla="*/ 5473700 w 5994400"/>
              <a:gd name="connsiteY7" fmla="*/ 762000 h 1270000"/>
              <a:gd name="connsiteX8" fmla="*/ 5994400 w 5994400"/>
              <a:gd name="connsiteY8" fmla="*/ 119380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4400" h="1270000">
                <a:moveTo>
                  <a:pt x="0" y="1270000"/>
                </a:moveTo>
                <a:cubicBezTo>
                  <a:pt x="178858" y="1114425"/>
                  <a:pt x="357717" y="958850"/>
                  <a:pt x="558800" y="825500"/>
                </a:cubicBezTo>
                <a:cubicBezTo>
                  <a:pt x="759883" y="692150"/>
                  <a:pt x="986367" y="573617"/>
                  <a:pt x="1206500" y="469900"/>
                </a:cubicBezTo>
                <a:cubicBezTo>
                  <a:pt x="1426633" y="366183"/>
                  <a:pt x="1631950" y="277283"/>
                  <a:pt x="1879600" y="203200"/>
                </a:cubicBezTo>
                <a:cubicBezTo>
                  <a:pt x="2127250" y="129117"/>
                  <a:pt x="2374900" y="48683"/>
                  <a:pt x="2692400" y="25400"/>
                </a:cubicBezTo>
                <a:cubicBezTo>
                  <a:pt x="3009900" y="2117"/>
                  <a:pt x="3431117" y="0"/>
                  <a:pt x="3784600" y="63500"/>
                </a:cubicBezTo>
                <a:cubicBezTo>
                  <a:pt x="4138083" y="127000"/>
                  <a:pt x="4531783" y="289983"/>
                  <a:pt x="4813300" y="406400"/>
                </a:cubicBezTo>
                <a:cubicBezTo>
                  <a:pt x="5094817" y="522817"/>
                  <a:pt x="5276850" y="630767"/>
                  <a:pt x="5473700" y="762000"/>
                </a:cubicBezTo>
                <a:cubicBezTo>
                  <a:pt x="5670550" y="893233"/>
                  <a:pt x="5832475" y="1043516"/>
                  <a:pt x="5994400" y="1193800"/>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rot="19623980">
            <a:off x="450518" y="2650878"/>
            <a:ext cx="1332673" cy="369332"/>
          </a:xfrm>
          <a:prstGeom prst="rect">
            <a:avLst/>
          </a:prstGeom>
        </p:spPr>
        <p:txBody>
          <a:bodyPr wrap="none">
            <a:spAutoFit/>
          </a:bodyPr>
          <a:lstStyle/>
          <a:p>
            <a:r>
              <a:rPr lang="en-US" b="1" dirty="0" smtClean="0">
                <a:solidFill>
                  <a:schemeClr val="bg1"/>
                </a:solidFill>
                <a:effectLst>
                  <a:outerShdw blurRad="38100" dist="38100" dir="2700000" algn="tl">
                    <a:srgbClr val="000000">
                      <a:alpha val="43137"/>
                    </a:srgbClr>
                  </a:outerShdw>
                </a:effectLst>
              </a:rPr>
              <a:t>Karman line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urface water in Easter U.P\PPT\blue-sky-with-clouds--the-silver-lining-news-clip-art-ppt-backgroun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228600" y="1280279"/>
            <a:ext cx="4191000" cy="3139321"/>
          </a:xfrm>
          <a:prstGeom prst="rect">
            <a:avLst/>
          </a:prstGeom>
        </p:spPr>
        <p:txBody>
          <a:bodyPr wrap="square">
            <a:spAutoFit/>
          </a:bodyPr>
          <a:lstStyle/>
          <a:p>
            <a:pPr marL="342900" indent="-342900" algn="just">
              <a:buFont typeface="Wingdings" pitchFamily="2" charset="2"/>
              <a:buChar char="v"/>
            </a:pPr>
            <a:r>
              <a:rPr lang="en-US" b="1" dirty="0" smtClean="0"/>
              <a:t>Thickness </a:t>
            </a:r>
            <a:r>
              <a:rPr lang="en-US" b="1" dirty="0"/>
              <a:t>is </a:t>
            </a:r>
            <a:r>
              <a:rPr lang="en-US" b="1" dirty="0" smtClean="0"/>
              <a:t>Varies </a:t>
            </a:r>
            <a:r>
              <a:rPr lang="en-US" b="1" dirty="0"/>
              <a:t>– 18-20 </a:t>
            </a:r>
            <a:r>
              <a:rPr lang="en-US" b="1" dirty="0" err="1"/>
              <a:t>kM</a:t>
            </a:r>
            <a:r>
              <a:rPr lang="en-US" b="1" dirty="0"/>
              <a:t> at the equator and 6-7 </a:t>
            </a:r>
            <a:r>
              <a:rPr lang="en-US" b="1" dirty="0" err="1"/>
              <a:t>kM</a:t>
            </a:r>
            <a:r>
              <a:rPr lang="en-US" b="1" dirty="0"/>
              <a:t> at poles - variation can also be due to weather – The bottom 1-3 </a:t>
            </a:r>
            <a:r>
              <a:rPr lang="en-US" b="1" dirty="0" err="1"/>
              <a:t>kM</a:t>
            </a:r>
            <a:r>
              <a:rPr lang="en-US" b="1" dirty="0"/>
              <a:t> layer of the troposphere is differentiated as Planetary boundary layer (PBL) – here mixing occurs rapidly </a:t>
            </a:r>
            <a:endParaRPr lang="en-US" b="1" dirty="0" smtClean="0"/>
          </a:p>
          <a:p>
            <a:pPr marL="342900" indent="-342900" algn="just">
              <a:buFont typeface="Wingdings" pitchFamily="2" charset="2"/>
              <a:buChar char="v"/>
            </a:pPr>
            <a:r>
              <a:rPr lang="en-US" b="1" dirty="0" smtClean="0"/>
              <a:t>Contains </a:t>
            </a:r>
            <a:r>
              <a:rPr lang="en-US" b="1" dirty="0"/>
              <a:t>roughly 80% of the total atmospheric mass and almost all the water </a:t>
            </a:r>
            <a:r>
              <a:rPr lang="en-US" b="1" dirty="0" err="1"/>
              <a:t>vapour</a:t>
            </a:r>
            <a:r>
              <a:rPr lang="en-US" b="1" dirty="0"/>
              <a:t> – all weather phenomena are limited to this layer </a:t>
            </a:r>
            <a:endParaRPr lang="en-US" b="1" dirty="0" smtClean="0"/>
          </a:p>
        </p:txBody>
      </p:sp>
      <p:pic>
        <p:nvPicPr>
          <p:cNvPr id="14340" name="Picture 4" descr="Eighth grade Lesson Layers of the Atmosphere | BetterLesson"/>
          <p:cNvPicPr>
            <a:picLocks noChangeAspect="1" noChangeArrowheads="1"/>
          </p:cNvPicPr>
          <p:nvPr/>
        </p:nvPicPr>
        <p:blipFill>
          <a:blip r:embed="rId3"/>
          <a:srcRect/>
          <a:stretch>
            <a:fillRect/>
          </a:stretch>
        </p:blipFill>
        <p:spPr bwMode="auto">
          <a:xfrm>
            <a:off x="4572000" y="0"/>
            <a:ext cx="4434821" cy="4495800"/>
          </a:xfrm>
          <a:prstGeom prst="rect">
            <a:avLst/>
          </a:prstGeom>
          <a:noFill/>
        </p:spPr>
      </p:pic>
      <p:sp>
        <p:nvSpPr>
          <p:cNvPr id="6" name="Rectangle 5"/>
          <p:cNvSpPr/>
          <p:nvPr/>
        </p:nvSpPr>
        <p:spPr>
          <a:xfrm>
            <a:off x="152400" y="4549676"/>
            <a:ext cx="8839200" cy="2308324"/>
          </a:xfrm>
          <a:prstGeom prst="rect">
            <a:avLst/>
          </a:prstGeom>
        </p:spPr>
        <p:txBody>
          <a:bodyPr wrap="square">
            <a:spAutoFit/>
          </a:bodyPr>
          <a:lstStyle/>
          <a:p>
            <a:pPr marL="342900" indent="-342900" algn="just">
              <a:buFont typeface="Wingdings" pitchFamily="2" charset="2"/>
              <a:buChar char="v"/>
            </a:pPr>
            <a:r>
              <a:rPr lang="en-US" b="1" dirty="0" smtClean="0"/>
              <a:t>Troposphere is mostly heated by heat transfer from the earth surface and with altitude temperature decreases from 17°C to -51°C – Temperature lapse (6.4C/</a:t>
            </a:r>
            <a:r>
              <a:rPr lang="en-US" b="1" dirty="0" err="1" smtClean="0"/>
              <a:t>kM</a:t>
            </a:r>
            <a:r>
              <a:rPr lang="en-US" b="1" dirty="0" smtClean="0"/>
              <a:t>) promotes vertical mixing and cause the weather phenomena to occur in this region </a:t>
            </a:r>
          </a:p>
          <a:p>
            <a:pPr marL="342900" indent="-342900" algn="just">
              <a:buFont typeface="Wingdings" pitchFamily="2" charset="2"/>
              <a:buChar char="v"/>
            </a:pPr>
            <a:r>
              <a:rPr lang="en-US" b="1" dirty="0" smtClean="0"/>
              <a:t>With altitude, in addition to temperature lapse, air density decreases (air becomes thinner) and air pressure also drops </a:t>
            </a:r>
          </a:p>
          <a:p>
            <a:pPr marL="342900" indent="-342900" algn="just">
              <a:buFont typeface="Wingdings" pitchFamily="2" charset="2"/>
              <a:buChar char="v"/>
            </a:pPr>
            <a:r>
              <a:rPr lang="en-US" b="1" dirty="0" err="1" smtClean="0"/>
              <a:t>Tropopause</a:t>
            </a:r>
            <a:r>
              <a:rPr lang="en-US" b="1" dirty="0" smtClean="0"/>
              <a:t> is transition boundary between troposphere and stratosphere – Temp. lapse rate is &lt;2C/</a:t>
            </a:r>
            <a:r>
              <a:rPr lang="en-US" b="1" dirty="0" err="1" smtClean="0"/>
              <a:t>kM</a:t>
            </a:r>
            <a:r>
              <a:rPr lang="en-US" b="1" dirty="0" smtClean="0"/>
              <a:t> while in troposphere it is 6.4C/</a:t>
            </a:r>
            <a:r>
              <a:rPr lang="en-US" b="1" dirty="0" err="1" smtClean="0"/>
              <a:t>kM</a:t>
            </a:r>
            <a:r>
              <a:rPr lang="en-US" b="1" dirty="0" smtClean="0"/>
              <a:t> </a:t>
            </a:r>
          </a:p>
          <a:p>
            <a:pPr marL="342900" indent="-342900" algn="just">
              <a:buFont typeface="Wingdings" pitchFamily="2" charset="2"/>
              <a:buChar char="v"/>
            </a:pPr>
            <a:r>
              <a:rPr lang="en-US" b="1" dirty="0" smtClean="0"/>
              <a:t>Troposphere, together with </a:t>
            </a:r>
            <a:r>
              <a:rPr lang="en-US" b="1" dirty="0" err="1" smtClean="0"/>
              <a:t>tropopause</a:t>
            </a:r>
            <a:r>
              <a:rPr lang="en-US" b="1" dirty="0" smtClean="0"/>
              <a:t>, is considered as lower atmosphere</a:t>
            </a:r>
            <a:endParaRPr lang="en-US" b="1" dirty="0"/>
          </a:p>
        </p:txBody>
      </p:sp>
      <p:sp>
        <p:nvSpPr>
          <p:cNvPr id="7" name="Rectangle 6"/>
          <p:cNvSpPr/>
          <p:nvPr/>
        </p:nvSpPr>
        <p:spPr>
          <a:xfrm>
            <a:off x="0" y="76200"/>
            <a:ext cx="4572000" cy="1261884"/>
          </a:xfrm>
          <a:prstGeom prst="rect">
            <a:avLst/>
          </a:prstGeom>
        </p:spPr>
        <p:txBody>
          <a:bodyPr>
            <a:spAutoFit/>
          </a:bodyPr>
          <a:lstStyle/>
          <a:p>
            <a:pPr algn="ctr"/>
            <a:r>
              <a:rPr lang="en-US" sz="3200" b="1" dirty="0" smtClean="0">
                <a:solidFill>
                  <a:schemeClr val="accent6">
                    <a:lumMod val="75000"/>
                  </a:schemeClr>
                </a:solidFill>
                <a:latin typeface="Aharoni" pitchFamily="2" charset="-79"/>
                <a:cs typeface="Aharoni" pitchFamily="2" charset="-79"/>
              </a:rPr>
              <a:t>Atmospheric layers:</a:t>
            </a:r>
          </a:p>
          <a:p>
            <a:pPr algn="ctr"/>
            <a:r>
              <a:rPr lang="en-US" sz="2800" b="1" dirty="0" smtClean="0">
                <a:solidFill>
                  <a:srgbClr val="0070C0"/>
                </a:solidFill>
                <a:latin typeface="Cambria" pitchFamily="18" charset="0"/>
                <a:cs typeface="Aharoni" pitchFamily="2" charset="-79"/>
              </a:rPr>
              <a:t> 1. </a:t>
            </a:r>
            <a:r>
              <a:rPr lang="en-US" sz="2800" b="1" dirty="0" smtClean="0">
                <a:solidFill>
                  <a:srgbClr val="0070C0"/>
                </a:solidFill>
                <a:effectLst>
                  <a:outerShdw blurRad="38100" dist="38100" dir="2700000" algn="tl">
                    <a:srgbClr val="000000">
                      <a:alpha val="43137"/>
                    </a:srgbClr>
                  </a:outerShdw>
                </a:effectLst>
                <a:latin typeface="Cambria" pitchFamily="18" charset="0"/>
                <a:cs typeface="Aharoni" pitchFamily="2" charset="-79"/>
              </a:rPr>
              <a:t>Troposphere</a:t>
            </a:r>
            <a:r>
              <a:rPr lang="en-US" sz="1600" b="1" dirty="0" smtClean="0">
                <a:solidFill>
                  <a:srgbClr val="0070C0"/>
                </a:solidFill>
                <a:effectLst>
                  <a:outerShdw blurRad="38100" dist="38100" dir="2700000" algn="tl">
                    <a:srgbClr val="000000">
                      <a:alpha val="43137"/>
                    </a:srgbClr>
                  </a:outerShdw>
                </a:effectLst>
                <a:latin typeface="Cambria" pitchFamily="18" charset="0"/>
                <a:cs typeface="Aharoni" pitchFamily="2" charset="-79"/>
              </a:rPr>
              <a:t> </a:t>
            </a:r>
          </a:p>
          <a:p>
            <a:pPr algn="ctr"/>
            <a:r>
              <a:rPr lang="en-US" sz="1600" b="1" dirty="0" smtClean="0">
                <a:solidFill>
                  <a:srgbClr val="0070C0"/>
                </a:solidFill>
                <a:effectLst>
                  <a:outerShdw blurRad="38100" dist="38100" dir="2700000" algn="tl">
                    <a:srgbClr val="000000">
                      <a:alpha val="43137"/>
                    </a:srgbClr>
                  </a:outerShdw>
                </a:effectLst>
                <a:latin typeface="Cambria" pitchFamily="18" charset="0"/>
                <a:cs typeface="Aharoni" pitchFamily="2" charset="-79"/>
              </a:rPr>
              <a:t>        (</a:t>
            </a:r>
            <a:r>
              <a:rPr lang="en-US" sz="1600" b="1" dirty="0" err="1" smtClean="0">
                <a:solidFill>
                  <a:srgbClr val="0070C0"/>
                </a:solidFill>
                <a:effectLst>
                  <a:outerShdw blurRad="38100" dist="38100" dir="2700000" algn="tl">
                    <a:srgbClr val="000000">
                      <a:alpha val="43137"/>
                    </a:srgbClr>
                  </a:outerShdw>
                </a:effectLst>
                <a:latin typeface="Cambria" pitchFamily="18" charset="0"/>
                <a:cs typeface="Aharoni" pitchFamily="2" charset="-79"/>
              </a:rPr>
              <a:t>Teisserenc</a:t>
            </a:r>
            <a:r>
              <a:rPr lang="en-US" sz="1600" b="1" dirty="0" smtClean="0">
                <a:solidFill>
                  <a:srgbClr val="0070C0"/>
                </a:solidFill>
                <a:effectLst>
                  <a:outerShdw blurRad="38100" dist="38100" dir="2700000" algn="tl">
                    <a:srgbClr val="000000">
                      <a:alpha val="43137"/>
                    </a:srgbClr>
                  </a:outerShdw>
                </a:effectLst>
                <a:latin typeface="Cambria" pitchFamily="18" charset="0"/>
                <a:cs typeface="Aharoni" pitchFamily="2" charset="-79"/>
              </a:rPr>
              <a:t> de </a:t>
            </a:r>
            <a:r>
              <a:rPr lang="en-US" sz="1600" b="1" dirty="0" err="1" smtClean="0">
                <a:solidFill>
                  <a:srgbClr val="0070C0"/>
                </a:solidFill>
                <a:effectLst>
                  <a:outerShdw blurRad="38100" dist="38100" dir="2700000" algn="tl">
                    <a:srgbClr val="000000">
                      <a:alpha val="43137"/>
                    </a:srgbClr>
                  </a:outerShdw>
                </a:effectLst>
                <a:latin typeface="Cambria" pitchFamily="18" charset="0"/>
                <a:cs typeface="Aharoni" pitchFamily="2" charset="-79"/>
              </a:rPr>
              <a:t>Bort</a:t>
            </a:r>
            <a:r>
              <a:rPr lang="en-US" sz="1600" b="1" dirty="0" smtClean="0">
                <a:solidFill>
                  <a:srgbClr val="0070C0"/>
                </a:solidFill>
                <a:effectLst>
                  <a:outerShdw blurRad="38100" dist="38100" dir="2700000" algn="tl">
                    <a:srgbClr val="000000">
                      <a:alpha val="43137"/>
                    </a:srgbClr>
                  </a:outerShdw>
                </a:effectLst>
                <a:latin typeface="Cambria" pitchFamily="18" charset="0"/>
                <a:cs typeface="Aharoni" pitchFamily="2" charset="-79"/>
              </a:rPr>
              <a:t> ) </a:t>
            </a:r>
            <a:endParaRPr lang="en-US" sz="2800" b="1" dirty="0">
              <a:solidFill>
                <a:srgbClr val="0070C0"/>
              </a:solidFill>
              <a:effectLst>
                <a:outerShdw blurRad="38100" dist="38100" dir="2700000" algn="tl">
                  <a:srgbClr val="000000">
                    <a:alpha val="43137"/>
                  </a:srgbClr>
                </a:outerShdw>
              </a:effectLst>
              <a:latin typeface="Cambria" pitchFamily="18" charset="0"/>
              <a:cs typeface="Aharoni" pitchFamily="2" charset="-79"/>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urface water in Easter U.P\PPT\blue-sky-with-clouds--the-silver-lining-news-clip-art-ppt-backgroun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4953000" cy="6801862"/>
          </a:xfrm>
          <a:prstGeom prst="rect">
            <a:avLst/>
          </a:prstGeom>
        </p:spPr>
        <p:txBody>
          <a:bodyPr wrap="square">
            <a:spAutoFit/>
          </a:bodyPr>
          <a:lstStyle/>
          <a:p>
            <a:pPr algn="ctr"/>
            <a:r>
              <a:rPr lang="en-US" sz="2000" b="1" dirty="0">
                <a:solidFill>
                  <a:schemeClr val="accent6">
                    <a:lumMod val="75000"/>
                  </a:schemeClr>
                </a:solidFill>
                <a:effectLst>
                  <a:outerShdw blurRad="38100" dist="38100" dir="2700000" algn="tl">
                    <a:srgbClr val="000000">
                      <a:alpha val="43137"/>
                    </a:srgbClr>
                  </a:outerShdw>
                </a:effectLst>
              </a:rPr>
              <a:t>Atmospheric layers</a:t>
            </a:r>
            <a:r>
              <a:rPr lang="en-US" sz="2000" b="1" dirty="0" smtClean="0">
                <a:solidFill>
                  <a:schemeClr val="accent6">
                    <a:lumMod val="75000"/>
                  </a:schemeClr>
                </a:solidFill>
                <a:effectLst>
                  <a:outerShdw blurRad="38100" dist="38100" dir="2700000" algn="tl">
                    <a:srgbClr val="000000">
                      <a:alpha val="43137"/>
                    </a:srgbClr>
                  </a:outerShdw>
                </a:effectLst>
              </a:rPr>
              <a:t>:</a:t>
            </a:r>
          </a:p>
          <a:p>
            <a:pPr algn="ctr"/>
            <a:r>
              <a:rPr lang="en-US" sz="2000" b="1" dirty="0" smtClean="0">
                <a:solidFill>
                  <a:srgbClr val="0070C0"/>
                </a:solidFill>
                <a:effectLst>
                  <a:outerShdw blurRad="38100" dist="38100" dir="2700000" algn="tl">
                    <a:srgbClr val="000000">
                      <a:alpha val="43137"/>
                    </a:srgbClr>
                  </a:outerShdw>
                </a:effectLst>
              </a:rPr>
              <a:t> 2. Stratosphere </a:t>
            </a:r>
          </a:p>
          <a:p>
            <a:pPr marL="342900" indent="-342900" algn="just">
              <a:buFont typeface="Wingdings" pitchFamily="2" charset="2"/>
              <a:buChar char="v"/>
            </a:pPr>
            <a:r>
              <a:rPr lang="en-US" b="1" dirty="0" smtClean="0"/>
              <a:t>Layer </a:t>
            </a:r>
            <a:r>
              <a:rPr lang="en-US" b="1" dirty="0"/>
              <a:t>above the troposphere - extends from 6-20 </a:t>
            </a:r>
            <a:r>
              <a:rPr lang="en-US" b="1" dirty="0" err="1"/>
              <a:t>kM</a:t>
            </a:r>
            <a:r>
              <a:rPr lang="en-US" b="1" dirty="0"/>
              <a:t> to 50-55 </a:t>
            </a:r>
            <a:r>
              <a:rPr lang="en-US" b="1" dirty="0" err="1"/>
              <a:t>kM</a:t>
            </a:r>
            <a:r>
              <a:rPr lang="en-US" b="1" dirty="0"/>
              <a:t> </a:t>
            </a:r>
            <a:endParaRPr lang="en-US" b="1" dirty="0" smtClean="0"/>
          </a:p>
          <a:p>
            <a:pPr marL="342900" indent="-342900" algn="just">
              <a:buFont typeface="Wingdings" pitchFamily="2" charset="2"/>
              <a:buChar char="v"/>
            </a:pPr>
            <a:r>
              <a:rPr lang="en-US" b="1" dirty="0" smtClean="0"/>
              <a:t>It </a:t>
            </a:r>
            <a:r>
              <a:rPr lang="en-US" b="1" dirty="0"/>
              <a:t>holds 19% of the atmosphere's gases - contains the stratospheric ozone – contains very little of water vapor </a:t>
            </a:r>
            <a:endParaRPr lang="en-US" b="1" dirty="0" smtClean="0"/>
          </a:p>
          <a:p>
            <a:pPr marL="342900" indent="-342900" algn="just">
              <a:buFont typeface="Wingdings" pitchFamily="2" charset="2"/>
              <a:buChar char="v"/>
            </a:pPr>
            <a:r>
              <a:rPr lang="en-US" b="1" dirty="0" smtClean="0"/>
              <a:t>Temperature </a:t>
            </a:r>
            <a:r>
              <a:rPr lang="en-US" b="1" dirty="0"/>
              <a:t>increases with height as UV radiation is increasingly absorbed (Oxygen-Ozone chemistry) – Absorption of solar radiation makes ozone and ozone absorbs solar UV radiation – temperature rises from -60°C at </a:t>
            </a:r>
            <a:r>
              <a:rPr lang="en-US" b="1" dirty="0" err="1"/>
              <a:t>tropopause</a:t>
            </a:r>
            <a:r>
              <a:rPr lang="en-US" b="1" dirty="0"/>
              <a:t> to -15°C at the </a:t>
            </a:r>
            <a:r>
              <a:rPr lang="en-US" b="1" dirty="0" err="1"/>
              <a:t>stratopause</a:t>
            </a:r>
            <a:r>
              <a:rPr lang="en-US" b="1" dirty="0"/>
              <a:t> – No convection occurs and there is no vertical movement of gases - fairly stagnant layer </a:t>
            </a:r>
            <a:endParaRPr lang="en-US" b="1" dirty="0" smtClean="0"/>
          </a:p>
          <a:p>
            <a:pPr marL="342900" indent="-342900" algn="just">
              <a:buFont typeface="Wingdings" pitchFamily="2" charset="2"/>
              <a:buChar char="v"/>
            </a:pPr>
            <a:r>
              <a:rPr lang="en-US" b="1" dirty="0" err="1" smtClean="0"/>
              <a:t>Stratopause</a:t>
            </a:r>
            <a:r>
              <a:rPr lang="en-US" b="1" dirty="0" smtClean="0"/>
              <a:t> </a:t>
            </a:r>
            <a:r>
              <a:rPr lang="en-US" b="1" dirty="0"/>
              <a:t>– a transition boundary separating stratosphere from mesosphere - at 50-55 </a:t>
            </a:r>
            <a:r>
              <a:rPr lang="en-US" b="1" dirty="0" err="1"/>
              <a:t>kM</a:t>
            </a:r>
            <a:r>
              <a:rPr lang="en-US" b="1" dirty="0"/>
              <a:t> altitude - pressure is 1/1000th of MSL </a:t>
            </a:r>
            <a:endParaRPr lang="en-US" b="1" dirty="0" smtClean="0"/>
          </a:p>
          <a:p>
            <a:pPr marL="342900" indent="-342900" algn="just">
              <a:buFont typeface="Wingdings" pitchFamily="2" charset="2"/>
              <a:buChar char="v"/>
            </a:pPr>
            <a:r>
              <a:rPr lang="en-US" b="1" dirty="0" smtClean="0"/>
              <a:t>Of </a:t>
            </a:r>
            <a:r>
              <a:rPr lang="en-US" b="1" dirty="0"/>
              <a:t>the four layers, troposphere and stratosphere are relevant and important - weather phenomena and climate are mostly influenced by these - human beings is affected by only these two layers</a:t>
            </a:r>
          </a:p>
        </p:txBody>
      </p:sp>
      <p:pic>
        <p:nvPicPr>
          <p:cNvPr id="4" name="Picture 4" descr="Eighth grade Lesson Layers of the Atmosphere | BetterLesson"/>
          <p:cNvPicPr>
            <a:picLocks noChangeAspect="1" noChangeArrowheads="1"/>
          </p:cNvPicPr>
          <p:nvPr/>
        </p:nvPicPr>
        <p:blipFill>
          <a:blip r:embed="rId3"/>
          <a:srcRect/>
          <a:stretch>
            <a:fillRect/>
          </a:stretch>
        </p:blipFill>
        <p:spPr bwMode="auto">
          <a:xfrm>
            <a:off x="5014686" y="228600"/>
            <a:ext cx="4114800" cy="6096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urface water in Easter U.P\PPT\blue-sky-with-clouds--the-silver-lining-news-clip-art-ppt-backgroun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76200" y="152936"/>
            <a:ext cx="4876800" cy="6247864"/>
          </a:xfrm>
          <a:prstGeom prst="rect">
            <a:avLst/>
          </a:prstGeom>
        </p:spPr>
        <p:txBody>
          <a:bodyPr wrap="square">
            <a:spAutoFit/>
          </a:bodyPr>
          <a:lstStyle/>
          <a:p>
            <a:pPr algn="ctr"/>
            <a:r>
              <a:rPr lang="en-US" sz="2000" b="1" dirty="0">
                <a:solidFill>
                  <a:schemeClr val="accent6">
                    <a:lumMod val="75000"/>
                  </a:schemeClr>
                </a:solidFill>
                <a:effectLst>
                  <a:outerShdw blurRad="38100" dist="38100" dir="2700000" algn="tl">
                    <a:srgbClr val="000000">
                      <a:alpha val="43137"/>
                    </a:srgbClr>
                  </a:outerShdw>
                </a:effectLst>
              </a:rPr>
              <a:t>Atmospheric layers: </a:t>
            </a:r>
            <a:endParaRPr lang="en-US" sz="2000" b="1" dirty="0" smtClean="0">
              <a:solidFill>
                <a:schemeClr val="accent6">
                  <a:lumMod val="75000"/>
                </a:schemeClr>
              </a:solidFill>
              <a:effectLst>
                <a:outerShdw blurRad="38100" dist="38100" dir="2700000" algn="tl">
                  <a:srgbClr val="000000">
                    <a:alpha val="43137"/>
                  </a:srgbClr>
                </a:outerShdw>
              </a:effectLst>
            </a:endParaRPr>
          </a:p>
          <a:p>
            <a:pPr algn="ctr"/>
            <a:r>
              <a:rPr lang="en-US" sz="2000" b="1" dirty="0" smtClean="0">
                <a:solidFill>
                  <a:srgbClr val="0070C0"/>
                </a:solidFill>
                <a:effectLst>
                  <a:outerShdw blurRad="38100" dist="38100" dir="2700000" algn="tl">
                    <a:srgbClr val="000000">
                      <a:alpha val="43137"/>
                    </a:srgbClr>
                  </a:outerShdw>
                </a:effectLst>
              </a:rPr>
              <a:t>3. Mesosphere </a:t>
            </a:r>
          </a:p>
          <a:p>
            <a:pPr marL="342900" indent="-342900" algn="just">
              <a:buFont typeface="Wingdings" pitchFamily="2" charset="2"/>
              <a:buChar char="v"/>
            </a:pPr>
            <a:r>
              <a:rPr lang="en-US" b="1" dirty="0" smtClean="0"/>
              <a:t>Extends </a:t>
            </a:r>
            <a:r>
              <a:rPr lang="en-US" b="1" dirty="0"/>
              <a:t>from 50–55 </a:t>
            </a:r>
            <a:r>
              <a:rPr lang="en-US" b="1" dirty="0" err="1"/>
              <a:t>kM</a:t>
            </a:r>
            <a:r>
              <a:rPr lang="en-US" b="1" dirty="0"/>
              <a:t> to 80–85 </a:t>
            </a:r>
            <a:r>
              <a:rPr lang="en-US" b="1" dirty="0" err="1"/>
              <a:t>kM</a:t>
            </a:r>
            <a:r>
              <a:rPr lang="en-US" b="1" dirty="0"/>
              <a:t> altitude </a:t>
            </a:r>
            <a:endParaRPr lang="en-US" b="1" dirty="0" smtClean="0"/>
          </a:p>
          <a:p>
            <a:pPr marL="342900" indent="-342900" algn="just">
              <a:buFont typeface="Wingdings" pitchFamily="2" charset="2"/>
              <a:buChar char="v"/>
            </a:pPr>
            <a:r>
              <a:rPr lang="en-US" b="1" dirty="0" smtClean="0"/>
              <a:t>Gases </a:t>
            </a:r>
            <a:r>
              <a:rPr lang="en-US" b="1" dirty="0"/>
              <a:t>(including O</a:t>
            </a:r>
            <a:r>
              <a:rPr lang="en-US" b="1" baseline="-25000" dirty="0"/>
              <a:t>2</a:t>
            </a:r>
            <a:r>
              <a:rPr lang="en-US" b="1" dirty="0"/>
              <a:t>) become thinner and thinner with height, but the gases are still thick enough to slow down the meteorites and burn them up, leaving fiery trails in night sky – Only 0.1% of the atmosphere is in this layer and above </a:t>
            </a:r>
            <a:endParaRPr lang="en-US" b="1" dirty="0" smtClean="0"/>
          </a:p>
          <a:p>
            <a:pPr marL="342900" indent="-342900" algn="just">
              <a:buFont typeface="Wingdings" pitchFamily="2" charset="2"/>
              <a:buChar char="v"/>
            </a:pPr>
            <a:r>
              <a:rPr lang="en-US" b="1" dirty="0" smtClean="0"/>
              <a:t>Warming </a:t>
            </a:r>
            <a:r>
              <a:rPr lang="en-US" b="1" dirty="0"/>
              <a:t>by UV radiation becomes less and less with increasing altitude, and temperature in this layer decreases with altitude from -15°C to - 95°C </a:t>
            </a:r>
            <a:endParaRPr lang="en-US" b="1" dirty="0" smtClean="0"/>
          </a:p>
          <a:p>
            <a:pPr marL="342900" indent="-342900" algn="just">
              <a:buFont typeface="Wingdings" pitchFamily="2" charset="2"/>
              <a:buChar char="v"/>
            </a:pPr>
            <a:r>
              <a:rPr lang="en-US" b="1" dirty="0" err="1" smtClean="0"/>
              <a:t>Mesopause</a:t>
            </a:r>
            <a:r>
              <a:rPr lang="en-US" b="1" dirty="0" smtClean="0"/>
              <a:t> </a:t>
            </a:r>
            <a:r>
              <a:rPr lang="en-US" b="1" dirty="0"/>
              <a:t>(a transition boundary between mesosphere and thermosphere) is the coldest place on Earth (around -95C temperature) </a:t>
            </a:r>
          </a:p>
          <a:p>
            <a:pPr marL="342900" indent="-342900" algn="just">
              <a:buFont typeface="Wingdings" pitchFamily="2" charset="2"/>
              <a:buChar char="v"/>
            </a:pPr>
            <a:r>
              <a:rPr lang="en-US" b="1" dirty="0" smtClean="0"/>
              <a:t>Due </a:t>
            </a:r>
            <a:r>
              <a:rPr lang="en-US" b="1" dirty="0"/>
              <a:t>to the cold temperature of the mesosphere, water vapor is frozen - forms ice clouds (</a:t>
            </a:r>
            <a:r>
              <a:rPr lang="en-US" b="1" dirty="0" err="1"/>
              <a:t>Noctilucent</a:t>
            </a:r>
            <a:r>
              <a:rPr lang="en-US" b="1" dirty="0"/>
              <a:t> clouds) </a:t>
            </a:r>
            <a:endParaRPr lang="en-US" b="1" dirty="0" smtClean="0"/>
          </a:p>
          <a:p>
            <a:pPr marL="342900" indent="-342900" algn="just">
              <a:buFont typeface="Wingdings" pitchFamily="2" charset="2"/>
              <a:buChar char="v"/>
            </a:pPr>
            <a:r>
              <a:rPr lang="en-US" b="1" dirty="0" smtClean="0"/>
              <a:t>The </a:t>
            </a:r>
            <a:r>
              <a:rPr lang="en-US" b="1" dirty="0"/>
              <a:t>stratosphere and the mesosphere, along with the </a:t>
            </a:r>
            <a:r>
              <a:rPr lang="en-US" b="1" dirty="0" err="1"/>
              <a:t>stratopause</a:t>
            </a:r>
            <a:r>
              <a:rPr lang="en-US" b="1" dirty="0"/>
              <a:t> and </a:t>
            </a:r>
            <a:r>
              <a:rPr lang="en-US" b="1" dirty="0" err="1"/>
              <a:t>mesopause</a:t>
            </a:r>
            <a:r>
              <a:rPr lang="en-US" b="1" dirty="0"/>
              <a:t>, are called the middle atmosphere</a:t>
            </a:r>
          </a:p>
        </p:txBody>
      </p:sp>
      <p:pic>
        <p:nvPicPr>
          <p:cNvPr id="4" name="Picture 4" descr="Eighth grade Lesson Layers of the Atmosphere | BetterLesson"/>
          <p:cNvPicPr>
            <a:picLocks noChangeAspect="1" noChangeArrowheads="1"/>
          </p:cNvPicPr>
          <p:nvPr/>
        </p:nvPicPr>
        <p:blipFill>
          <a:blip r:embed="rId3"/>
          <a:srcRect/>
          <a:stretch>
            <a:fillRect/>
          </a:stretch>
        </p:blipFill>
        <p:spPr bwMode="auto">
          <a:xfrm>
            <a:off x="5014686" y="228600"/>
            <a:ext cx="4114800" cy="6096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1170</Words>
  <Application>Microsoft Office PowerPoint</Application>
  <PresentationFormat>On-screen Show (4:3)</PresentationFormat>
  <Paragraphs>77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30</cp:revision>
  <dcterms:created xsi:type="dcterms:W3CDTF">2021-04-12T04:57:37Z</dcterms:created>
  <dcterms:modified xsi:type="dcterms:W3CDTF">2021-05-20T20:12:13Z</dcterms:modified>
</cp:coreProperties>
</file>