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6" r:id="rId9"/>
    <p:sldId id="264" r:id="rId10"/>
    <p:sldId id="265"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24BBB-78BC-4CE2-939E-CF7773E3DBEE}"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24BBB-78BC-4CE2-939E-CF7773E3DBEE}"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24BBB-78BC-4CE2-939E-CF7773E3DBEE}"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24BBB-78BC-4CE2-939E-CF7773E3DBEE}"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24BBB-78BC-4CE2-939E-CF7773E3DBEE}" type="datetimeFigureOut">
              <a:rPr lang="en-US" smtClean="0"/>
              <a:pPr/>
              <a:t>21-May-21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24BBB-78BC-4CE2-939E-CF7773E3DBEE}" type="datetimeFigureOut">
              <a:rPr lang="en-US" smtClean="0"/>
              <a:pPr/>
              <a:t>21-May-21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24BBB-78BC-4CE2-939E-CF7773E3DBEE}" type="datetimeFigureOut">
              <a:rPr lang="en-US" smtClean="0"/>
              <a:pPr/>
              <a:t>21-May-21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24BBB-78BC-4CE2-939E-CF7773E3DBEE}" type="datetimeFigureOut">
              <a:rPr lang="en-US" smtClean="0"/>
              <a:pPr/>
              <a:t>21-May-21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24BBB-78BC-4CE2-939E-CF7773E3DBEE}" type="datetimeFigureOut">
              <a:rPr lang="en-US" smtClean="0"/>
              <a:pPr/>
              <a:t>21-May-21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24BBB-78BC-4CE2-939E-CF7773E3DBEE}" type="datetimeFigureOut">
              <a:rPr lang="en-US" smtClean="0"/>
              <a:pPr/>
              <a:t>21-May-21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24BBB-78BC-4CE2-939E-CF7773E3DBEE}" type="datetimeFigureOut">
              <a:rPr lang="en-US" smtClean="0"/>
              <a:pPr/>
              <a:t>21-May-21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31E1A-B08B-43BB-8F02-EE32405047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24BBB-78BC-4CE2-939E-CF7773E3DBEE}" type="datetimeFigureOut">
              <a:rPr lang="en-US" smtClean="0"/>
              <a:pPr/>
              <a:t>21-May-21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31E1A-B08B-43BB-8F02-EE32405047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c/poormansfriend" TargetMode="External"/><Relationship Id="rId2" Type="http://schemas.openxmlformats.org/officeDocument/2006/relationships/hyperlink" Target="https://www.pmfias.com/" TargetMode="External"/><Relationship Id="rId1" Type="http://schemas.openxmlformats.org/officeDocument/2006/relationships/slideLayout" Target="../slideLayouts/slideLayout7.xml"/><Relationship Id="rId4" Type="http://schemas.openxmlformats.org/officeDocument/2006/relationships/hyperlink" Target="https://www.yourarticlelibrary.com/climatology/climatology-development-division-and-climatic-data/887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362200"/>
            <a:ext cx="5724644" cy="1323439"/>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rPr>
              <a:t>Criteria for </a:t>
            </a:r>
            <a:endParaRPr lang="en-US" sz="4000" b="1" dirty="0" smtClean="0">
              <a:solidFill>
                <a:srgbClr val="002060"/>
              </a:solidFill>
              <a:effectLst>
                <a:outerShdw blurRad="38100" dist="38100" dir="2700000" algn="tl">
                  <a:srgbClr val="000000">
                    <a:alpha val="43137"/>
                  </a:srgbClr>
                </a:outerShdw>
              </a:effectLst>
            </a:endParaRPr>
          </a:p>
          <a:p>
            <a:pPr algn="ctr"/>
            <a:r>
              <a:rPr lang="en-US" sz="4000" b="1" dirty="0" smtClean="0">
                <a:solidFill>
                  <a:schemeClr val="accent6">
                    <a:lumMod val="75000"/>
                  </a:schemeClr>
                </a:solidFill>
                <a:effectLst>
                  <a:outerShdw blurRad="38100" dist="38100" dir="2700000" algn="tl">
                    <a:srgbClr val="000000">
                      <a:alpha val="43137"/>
                    </a:srgbClr>
                  </a:outerShdw>
                </a:effectLst>
              </a:rPr>
              <a:t>Climatic Regionalization </a:t>
            </a:r>
            <a:r>
              <a:rPr lang="en-US" sz="4000" b="1" dirty="0">
                <a:solidFill>
                  <a:srgbClr val="002060"/>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505200"/>
            <a:ext cx="2819400" cy="707886"/>
          </a:xfrm>
          <a:prstGeom prst="rect">
            <a:avLst/>
          </a:prstGeom>
          <a:noFill/>
        </p:spPr>
        <p:txBody>
          <a:bodyPr wrap="square" rtlCol="0">
            <a:spAutoFit/>
          </a:bodyPr>
          <a:lstStyle/>
          <a:p>
            <a:r>
              <a:rPr lang="en-US" sz="4000" b="1" dirty="0" smtClean="0">
                <a:solidFill>
                  <a:schemeClr val="accent6">
                    <a:lumMod val="75000"/>
                  </a:schemeClr>
                </a:solidFill>
              </a:rPr>
              <a:t>Thank You</a:t>
            </a:r>
            <a:endParaRPr lang="en-US" sz="4000" b="1" dirty="0">
              <a:solidFill>
                <a:schemeClr val="accent6">
                  <a:lumMod val="75000"/>
                </a:schemeClr>
              </a:solidFill>
            </a:endParaRPr>
          </a:p>
        </p:txBody>
      </p:sp>
      <p:sp>
        <p:nvSpPr>
          <p:cNvPr id="3" name="TextBox 2"/>
          <p:cNvSpPr txBox="1"/>
          <p:nvPr/>
        </p:nvSpPr>
        <p:spPr>
          <a:xfrm>
            <a:off x="762000" y="304800"/>
            <a:ext cx="784860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b="1" dirty="0" smtClean="0">
                <a:solidFill>
                  <a:srgbClr val="C00000"/>
                </a:solidFill>
                <a:effectLst>
                  <a:outerShdw blurRad="38100" dist="38100" dir="2700000" algn="tl">
                    <a:srgbClr val="000000">
                      <a:alpha val="43137"/>
                    </a:srgbClr>
                  </a:outerShdw>
                </a:effectLst>
              </a:rPr>
              <a:t>Reference:</a:t>
            </a:r>
          </a:p>
          <a:p>
            <a:pPr marL="342900" indent="-342900" algn="just">
              <a:buFont typeface="Wingdings" pitchFamily="2" charset="2"/>
              <a:buChar char="v"/>
            </a:pPr>
            <a:r>
              <a:rPr lang="en-US" smtClean="0"/>
              <a:t>Internet </a:t>
            </a:r>
            <a:r>
              <a:rPr lang="en-US" dirty="0" smtClean="0"/>
              <a:t>sources</a:t>
            </a:r>
          </a:p>
          <a:p>
            <a:pPr marL="342900" indent="-342900" algn="just">
              <a:buFont typeface="Wingdings" pitchFamily="2" charset="2"/>
              <a:buChar char="v"/>
            </a:pPr>
            <a:r>
              <a:rPr lang="en-US" dirty="0" err="1" smtClean="0"/>
              <a:t>Savindra</a:t>
            </a:r>
            <a:r>
              <a:rPr lang="en-US" dirty="0" smtClean="0"/>
              <a:t> Singh (2011) Climatology, </a:t>
            </a:r>
            <a:r>
              <a:rPr lang="en-US" dirty="0" err="1" smtClean="0"/>
              <a:t>Prayag</a:t>
            </a:r>
            <a:r>
              <a:rPr lang="en-US" dirty="0" smtClean="0"/>
              <a:t> </a:t>
            </a:r>
            <a:r>
              <a:rPr lang="en-US" dirty="0" err="1" smtClean="0"/>
              <a:t>Pustak</a:t>
            </a:r>
            <a:r>
              <a:rPr lang="en-US" dirty="0" smtClean="0"/>
              <a:t> </a:t>
            </a:r>
            <a:r>
              <a:rPr lang="en-US" dirty="0" err="1" smtClean="0"/>
              <a:t>bhawan</a:t>
            </a:r>
            <a:r>
              <a:rPr lang="en-US" dirty="0" smtClean="0"/>
              <a:t>., Allahabad. </a:t>
            </a:r>
          </a:p>
          <a:p>
            <a:pPr marL="342900" indent="-342900" algn="just">
              <a:buFont typeface="Wingdings" pitchFamily="2" charset="2"/>
              <a:buChar char="v"/>
            </a:pPr>
            <a:r>
              <a:rPr lang="en-US" dirty="0" err="1" smtClean="0"/>
              <a:t>Savindra</a:t>
            </a:r>
            <a:r>
              <a:rPr lang="en-US" dirty="0" smtClean="0"/>
              <a:t> Singh (2015) Physical Geography, </a:t>
            </a:r>
            <a:r>
              <a:rPr lang="en-US" dirty="0" err="1" smtClean="0"/>
              <a:t>Prayag</a:t>
            </a:r>
            <a:r>
              <a:rPr lang="en-US" dirty="0" smtClean="0"/>
              <a:t> </a:t>
            </a:r>
            <a:r>
              <a:rPr lang="en-US" dirty="0" err="1" smtClean="0"/>
              <a:t>Pustak</a:t>
            </a:r>
            <a:r>
              <a:rPr lang="en-US" dirty="0" smtClean="0"/>
              <a:t> </a:t>
            </a:r>
            <a:r>
              <a:rPr lang="en-US" dirty="0" err="1" smtClean="0"/>
              <a:t>bhawan</a:t>
            </a:r>
            <a:r>
              <a:rPr lang="en-US" dirty="0" smtClean="0"/>
              <a:t>., Allahabad.</a:t>
            </a:r>
          </a:p>
          <a:p>
            <a:pPr marL="342900" indent="-342900" algn="just">
              <a:buFont typeface="Wingdings" pitchFamily="2" charset="2"/>
              <a:buChar char="v"/>
            </a:pPr>
            <a:r>
              <a:rPr lang="en-US" b="1" dirty="0" smtClean="0"/>
              <a:t>Websites: </a:t>
            </a:r>
            <a:r>
              <a:rPr lang="en-US" b="1" dirty="0" smtClean="0">
                <a:hlinkClick r:id="rId2"/>
              </a:rPr>
              <a:t>https://www.pmfias.com</a:t>
            </a:r>
            <a:endParaRPr lang="en-US" b="1" dirty="0" smtClean="0"/>
          </a:p>
          <a:p>
            <a:pPr marL="342900" indent="-342900" algn="just">
              <a:buFont typeface="Wingdings" pitchFamily="2" charset="2"/>
              <a:buChar char="v"/>
            </a:pPr>
            <a:r>
              <a:rPr lang="en-US" b="1" dirty="0" smtClean="0"/>
              <a:t>YouTube: </a:t>
            </a:r>
            <a:r>
              <a:rPr lang="en-US" b="1" dirty="0" smtClean="0">
                <a:hlinkClick r:id="rId3"/>
              </a:rPr>
              <a:t>https://www.youtube.com/c/poormansfriend</a:t>
            </a:r>
            <a:endParaRPr lang="en-US" b="1" dirty="0" smtClean="0"/>
          </a:p>
          <a:p>
            <a:pPr marL="342900" indent="-342900" algn="just">
              <a:buFont typeface="Wingdings" pitchFamily="2" charset="2"/>
              <a:buChar char="v"/>
            </a:pPr>
            <a:r>
              <a:rPr lang="fi-FI" dirty="0" smtClean="0"/>
              <a:t>Costas G. Helmis l Panagiotis T. Nastos </a:t>
            </a:r>
            <a:r>
              <a:rPr lang="en-US" dirty="0" smtClean="0"/>
              <a:t>Editors (2012) Advances in Meteorology, Climatology and Atmospheric Physics. Springer, New York.</a:t>
            </a:r>
          </a:p>
          <a:p>
            <a:pPr marL="342900" indent="-342900" algn="just">
              <a:buFont typeface="Wingdings" pitchFamily="2" charset="2"/>
              <a:buChar char="v"/>
            </a:pPr>
            <a:r>
              <a:rPr lang="en-US" dirty="0" err="1" smtClean="0"/>
              <a:t>Rachita</a:t>
            </a:r>
            <a:r>
              <a:rPr lang="en-US" dirty="0" smtClean="0"/>
              <a:t> G., </a:t>
            </a:r>
            <a:r>
              <a:rPr lang="en-US" b="1" dirty="0" smtClean="0"/>
              <a:t>Climatology: Development, Division and Climatic Data. Available at </a:t>
            </a:r>
            <a:r>
              <a:rPr lang="en-US" b="1" dirty="0" smtClean="0">
                <a:hlinkClick r:id="rId4"/>
              </a:rPr>
              <a:t>https:// www. Your article library. com/ climatology/ climatology-</a:t>
            </a:r>
            <a:r>
              <a:rPr lang="en-US" b="1" dirty="0" err="1" smtClean="0">
                <a:hlinkClick r:id="rId4"/>
              </a:rPr>
              <a:t>develo</a:t>
            </a:r>
            <a:r>
              <a:rPr lang="en-US" b="1" dirty="0" smtClean="0">
                <a:hlinkClick r:id="rId4"/>
              </a:rPr>
              <a:t> -</a:t>
            </a:r>
            <a:r>
              <a:rPr lang="en-US" b="1" dirty="0" err="1" smtClean="0">
                <a:hlinkClick r:id="rId4"/>
              </a:rPr>
              <a:t>pment</a:t>
            </a:r>
            <a:r>
              <a:rPr lang="en-US" b="1" dirty="0" smtClean="0">
                <a:hlinkClick r:id="rId4"/>
              </a:rPr>
              <a:t> –division -and-climatic-data/88757</a:t>
            </a:r>
            <a:r>
              <a:rPr lang="en-US" b="1" dirty="0" smtClean="0"/>
              <a:t>, accessed on 27-05-21.</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162800" cy="4339650"/>
          </a:xfrm>
          <a:prstGeom prst="rect">
            <a:avLst/>
          </a:prstGeom>
        </p:spPr>
        <p:txBody>
          <a:bodyPr wrap="square">
            <a:spAutoFit/>
          </a:bodyPr>
          <a:lstStyle/>
          <a:p>
            <a:pPr algn="just"/>
            <a:r>
              <a:rPr lang="en-US" sz="2800" dirty="0" smtClean="0">
                <a:effectLst>
                  <a:outerShdw blurRad="38100" dist="38100" dir="2700000" algn="tl">
                    <a:srgbClr val="000000">
                      <a:alpha val="43137"/>
                    </a:srgbClr>
                  </a:outerShdw>
                </a:effectLst>
              </a:rPr>
              <a:t>	The climatic classification </a:t>
            </a:r>
            <a:r>
              <a:rPr lang="en-US" sz="2800" dirty="0">
                <a:effectLst>
                  <a:outerShdw blurRad="38100" dist="38100" dir="2700000" algn="tl">
                    <a:srgbClr val="000000">
                      <a:alpha val="43137"/>
                    </a:srgbClr>
                  </a:outerShdw>
                </a:effectLst>
              </a:rPr>
              <a:t>involves the groupings </a:t>
            </a:r>
            <a:r>
              <a:rPr lang="en-US" sz="2800" dirty="0" smtClean="0">
                <a:effectLst>
                  <a:outerShdw blurRad="38100" dist="38100" dir="2700000" algn="tl">
                    <a:srgbClr val="000000">
                      <a:alpha val="43137"/>
                    </a:srgbClr>
                  </a:outerShdw>
                </a:effectLst>
              </a:rPr>
              <a:t>of identical </a:t>
            </a:r>
            <a:r>
              <a:rPr lang="en-US" sz="2800" dirty="0">
                <a:effectLst>
                  <a:outerShdw blurRad="38100" dist="38100" dir="2700000" algn="tl">
                    <a:srgbClr val="000000">
                      <a:alpha val="43137"/>
                    </a:srgbClr>
                  </a:outerShdw>
                </a:effectLst>
              </a:rPr>
              <a:t>weather and climatic characteristics </a:t>
            </a:r>
            <a:r>
              <a:rPr lang="en-US" sz="2800" dirty="0" smtClean="0">
                <a:effectLst>
                  <a:outerShdw blurRad="38100" dist="38100" dir="2700000" algn="tl">
                    <a:srgbClr val="000000">
                      <a:alpha val="43137"/>
                    </a:srgbClr>
                  </a:outerShdw>
                </a:effectLst>
              </a:rPr>
              <a:t>in terms </a:t>
            </a:r>
            <a:r>
              <a:rPr lang="en-US" sz="2800" dirty="0">
                <a:effectLst>
                  <a:outerShdw blurRad="38100" dist="38100" dir="2700000" algn="tl">
                    <a:srgbClr val="000000">
                      <a:alpha val="43137"/>
                    </a:srgbClr>
                  </a:outerShdw>
                </a:effectLst>
              </a:rPr>
              <a:t>of </a:t>
            </a:r>
            <a:r>
              <a:rPr lang="en-US" sz="2800" b="1" dirty="0" err="1">
                <a:solidFill>
                  <a:srgbClr val="0070C0"/>
                </a:solidFill>
                <a:effectLst>
                  <a:outerShdw blurRad="38100" dist="38100" dir="2700000" algn="tl">
                    <a:srgbClr val="000000">
                      <a:alpha val="43137"/>
                    </a:srgbClr>
                  </a:outerShdw>
                </a:effectLst>
              </a:rPr>
              <a:t>insolation</a:t>
            </a:r>
            <a:r>
              <a:rPr lang="en-US" sz="2800" dirty="0">
                <a:effectLst>
                  <a:outerShdw blurRad="38100" dist="38100" dir="2700000" algn="tl">
                    <a:srgbClr val="000000">
                      <a:alpha val="43137"/>
                    </a:srgbClr>
                  </a:outerShdw>
                </a:effectLst>
              </a:rPr>
              <a:t> and </a:t>
            </a:r>
            <a:r>
              <a:rPr lang="en-US" sz="2800" b="1" dirty="0">
                <a:solidFill>
                  <a:srgbClr val="0070C0"/>
                </a:solidFill>
                <a:effectLst>
                  <a:outerShdw blurRad="38100" dist="38100" dir="2700000" algn="tl">
                    <a:srgbClr val="000000">
                      <a:alpha val="43137"/>
                    </a:srgbClr>
                  </a:outerShdw>
                </a:effectLst>
              </a:rPr>
              <a:t>temperature</a:t>
            </a:r>
            <a:r>
              <a:rPr lang="en-US" sz="2800" dirty="0">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atmospheric circulation </a:t>
            </a:r>
            <a:r>
              <a:rPr lang="en-US" sz="2800" dirty="0" smtClean="0">
                <a:effectLst>
                  <a:outerShdw blurRad="38100" dist="38100" dir="2700000" algn="tl">
                    <a:srgbClr val="000000">
                      <a:alpha val="43137"/>
                    </a:srgbClr>
                  </a:outerShdw>
                </a:effectLst>
              </a:rPr>
              <a:t>and </a:t>
            </a:r>
            <a:r>
              <a:rPr lang="en-US" sz="2800" b="1" dirty="0">
                <a:solidFill>
                  <a:srgbClr val="0070C0"/>
                </a:solidFill>
                <a:effectLst>
                  <a:outerShdw blurRad="38100" dist="38100" dir="2700000" algn="tl">
                    <a:srgbClr val="000000">
                      <a:alpha val="43137"/>
                    </a:srgbClr>
                  </a:outerShdw>
                </a:effectLst>
              </a:rPr>
              <a:t>pressure, humidity and precipitation</a:t>
            </a:r>
            <a:r>
              <a:rPr lang="en-US" sz="2800" dirty="0" smtClean="0">
                <a:effectLst>
                  <a:outerShdw blurRad="38100" dist="38100" dir="2700000" algn="tl">
                    <a:srgbClr val="000000">
                      <a:alpha val="43137"/>
                    </a:srgbClr>
                  </a:outerShdw>
                </a:effectLst>
              </a:rPr>
              <a:t> and their </a:t>
            </a:r>
            <a:r>
              <a:rPr lang="en-US" sz="2800" b="1" dirty="0">
                <a:solidFill>
                  <a:srgbClr val="0070C0"/>
                </a:solidFill>
                <a:effectLst>
                  <a:outerShdw blurRad="38100" dist="38100" dir="2700000" algn="tl">
                    <a:srgbClr val="000000">
                      <a:alpha val="43137"/>
                    </a:srgbClr>
                  </a:outerShdw>
                </a:effectLst>
              </a:rPr>
              <a:t>influences on vegetation, soil and fauna</a:t>
            </a:r>
            <a:r>
              <a:rPr lang="en-US" sz="2800" dirty="0">
                <a:effectLst>
                  <a:outerShdw blurRad="38100" dist="38100" dir="2700000" algn="tl">
                    <a:srgbClr val="000000">
                      <a:alpha val="43137"/>
                    </a:srgbClr>
                  </a:outerShdw>
                </a:effectLst>
              </a:rPr>
              <a:t>, of different regions of the world. </a:t>
            </a:r>
            <a:endParaRPr lang="en-US" sz="2800" dirty="0" smtClean="0">
              <a:effectLst>
                <a:outerShdw blurRad="38100" dist="38100" dir="2700000" algn="tl">
                  <a:srgbClr val="000000">
                    <a:alpha val="43137"/>
                  </a:srgbClr>
                </a:outerShdw>
              </a:effectLst>
            </a:endParaRPr>
          </a:p>
          <a:p>
            <a:pPr algn="just"/>
            <a:r>
              <a:rPr lang="en-US" i="1" dirty="0" smtClean="0"/>
              <a:t>	</a:t>
            </a:r>
            <a:r>
              <a:rPr lang="hi-IN" i="1" dirty="0" smtClean="0"/>
              <a:t>जलवायु वर्गीकरण में सूर्यातप और तापमान, वायुमंडलीय परिसंचरण और दबाव, आर्द्रता और वर्षा और दुनिया के विभिन्न क्षेत्रों की वनस्पति, मिट्टी और जीवों पर उनके प्रभाव के संदर्भ में समान मौसम और जलवायु विशेषताओं के समूह शामिल हैं।</a:t>
            </a:r>
            <a:endParaRPr lang="en-US"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696200" cy="3139321"/>
          </a:xfrm>
          <a:prstGeom prst="rect">
            <a:avLst/>
          </a:prstGeom>
        </p:spPr>
        <p:txBody>
          <a:bodyPr wrap="square">
            <a:spAutoFit/>
          </a:bodyPr>
          <a:lstStyle/>
          <a:p>
            <a:pPr algn="just"/>
            <a:r>
              <a:rPr lang="en-US" sz="2800" b="1" dirty="0" smtClean="0">
                <a:solidFill>
                  <a:srgbClr val="0070C0"/>
                </a:solidFill>
              </a:rPr>
              <a:t>The Regionalization of </a:t>
            </a:r>
            <a:r>
              <a:rPr lang="en-US" sz="2800" b="1" dirty="0">
                <a:solidFill>
                  <a:srgbClr val="0070C0"/>
                </a:solidFill>
              </a:rPr>
              <a:t>climates </a:t>
            </a:r>
            <a:r>
              <a:rPr lang="en-US" sz="2800" b="1" dirty="0" smtClean="0">
                <a:solidFill>
                  <a:srgbClr val="0070C0"/>
                </a:solidFill>
              </a:rPr>
              <a:t>also </a:t>
            </a:r>
            <a:r>
              <a:rPr lang="en-US" sz="2800" b="1" dirty="0">
                <a:solidFill>
                  <a:srgbClr val="0070C0"/>
                </a:solidFill>
              </a:rPr>
              <a:t>seeks answers of </a:t>
            </a:r>
            <a:r>
              <a:rPr lang="en-US" sz="2800" b="1" dirty="0" smtClean="0">
                <a:solidFill>
                  <a:srgbClr val="0070C0"/>
                </a:solidFill>
              </a:rPr>
              <a:t>two questions:</a:t>
            </a:r>
          </a:p>
          <a:p>
            <a:pPr algn="just"/>
            <a:r>
              <a:rPr lang="en-US" sz="2800" b="1" dirty="0" smtClean="0">
                <a:solidFill>
                  <a:srgbClr val="0070C0"/>
                </a:solidFill>
              </a:rPr>
              <a:t>	</a:t>
            </a:r>
            <a:r>
              <a:rPr lang="en-US" sz="2400" b="1" dirty="0" smtClean="0"/>
              <a:t>(</a:t>
            </a:r>
            <a:r>
              <a:rPr lang="en-US" sz="2400" b="1" dirty="0" err="1"/>
              <a:t>i</a:t>
            </a:r>
            <a:r>
              <a:rPr lang="en-US" sz="2400" b="1" dirty="0"/>
              <a:t>) </a:t>
            </a:r>
            <a:r>
              <a:rPr lang="en-US" sz="2400" b="1" dirty="0" smtClean="0"/>
              <a:t>what should </a:t>
            </a:r>
            <a:r>
              <a:rPr lang="en-US" sz="2400" b="1" dirty="0"/>
              <a:t>be the </a:t>
            </a:r>
            <a:r>
              <a:rPr lang="en-US" sz="2400" b="1" dirty="0" smtClean="0"/>
              <a:t>spatial scale </a:t>
            </a:r>
            <a:r>
              <a:rPr lang="en-US" sz="2400" b="1" dirty="0"/>
              <a:t>for a definite climatic region? </a:t>
            </a:r>
            <a:r>
              <a:rPr lang="hi-IN" dirty="0" smtClean="0"/>
              <a:t>एक निश्चित जलवायु क्षेत्र के लिए स्थानिक पैमाना क्या होना चाहिए?</a:t>
            </a:r>
            <a:endParaRPr lang="en-US" sz="2400" dirty="0" smtClean="0"/>
          </a:p>
          <a:p>
            <a:pPr algn="just"/>
            <a:r>
              <a:rPr lang="en-US" sz="2400" b="1" dirty="0" smtClean="0"/>
              <a:t>	(</a:t>
            </a:r>
            <a:r>
              <a:rPr lang="en-US" sz="2400" b="1" dirty="0"/>
              <a:t>ii) </a:t>
            </a:r>
            <a:r>
              <a:rPr lang="en-US" sz="2400" b="1" dirty="0" smtClean="0"/>
              <a:t>what should </a:t>
            </a:r>
            <a:r>
              <a:rPr lang="en-US" sz="2400" b="1" dirty="0"/>
              <a:t>be approach to the </a:t>
            </a:r>
            <a:r>
              <a:rPr lang="en-US" sz="2400" b="1" dirty="0" smtClean="0"/>
              <a:t>Regionalization?</a:t>
            </a:r>
            <a:r>
              <a:rPr lang="hi-IN" sz="2400" b="1" dirty="0" smtClean="0"/>
              <a:t> </a:t>
            </a:r>
            <a:r>
              <a:rPr lang="hi-IN" dirty="0" smtClean="0"/>
              <a:t>क्षेत्रीयकरण के लिए क्या दृष्टिकोण होना चाहिए</a:t>
            </a:r>
            <a:r>
              <a:rPr lang="hi-IN" sz="2400" b="1" dirty="0" smtClean="0"/>
              <a:t>?</a:t>
            </a:r>
            <a:endParaRPr lang="en-US" sz="2400" b="1" dirty="0" smtClean="0"/>
          </a:p>
          <a:p>
            <a:pPr algn="just"/>
            <a:endParaRPr lang="en-US" sz="2400" b="1" dirty="0" smtClean="0"/>
          </a:p>
        </p:txBody>
      </p:sp>
      <p:sp>
        <p:nvSpPr>
          <p:cNvPr id="3" name="Rectangle 2"/>
          <p:cNvSpPr/>
          <p:nvPr/>
        </p:nvSpPr>
        <p:spPr>
          <a:xfrm>
            <a:off x="762000" y="3810000"/>
            <a:ext cx="8001000" cy="1969770"/>
          </a:xfrm>
          <a:prstGeom prst="rect">
            <a:avLst/>
          </a:prstGeom>
        </p:spPr>
        <p:txBody>
          <a:bodyPr wrap="square">
            <a:spAutoFit/>
          </a:bodyPr>
          <a:lstStyle/>
          <a:p>
            <a:r>
              <a:rPr lang="en-US" sz="2800" b="1" dirty="0">
                <a:solidFill>
                  <a:srgbClr val="0070C0"/>
                </a:solidFill>
              </a:rPr>
              <a:t>Thus, the scheme of classification of world climates involves two </a:t>
            </a:r>
            <a:r>
              <a:rPr lang="en-US" sz="2800" b="1" dirty="0" smtClean="0">
                <a:solidFill>
                  <a:srgbClr val="0070C0"/>
                </a:solidFill>
              </a:rPr>
              <a:t>aspects</a:t>
            </a:r>
            <a:r>
              <a:rPr lang="en-US" sz="2800" b="1" dirty="0">
                <a:solidFill>
                  <a:srgbClr val="0070C0"/>
                </a:solidFill>
              </a:rPr>
              <a:t>:</a:t>
            </a:r>
          </a:p>
          <a:p>
            <a:r>
              <a:rPr lang="en-US" sz="2400" b="1" dirty="0"/>
              <a:t> (1) </a:t>
            </a:r>
            <a:r>
              <a:rPr lang="en-US" sz="2400" b="1" dirty="0" smtClean="0"/>
              <a:t>Size of Areal (</a:t>
            </a:r>
            <a:r>
              <a:rPr lang="en-US" sz="2400" b="1" dirty="0"/>
              <a:t>spatial) </a:t>
            </a:r>
            <a:r>
              <a:rPr lang="en-US" sz="2400" b="1" dirty="0" smtClean="0"/>
              <a:t>Units (</a:t>
            </a:r>
            <a:r>
              <a:rPr lang="en-US" sz="2400" b="1" dirty="0"/>
              <a:t>spatial </a:t>
            </a:r>
            <a:r>
              <a:rPr lang="en-US" sz="2400" b="1" dirty="0" smtClean="0"/>
              <a:t>scale). </a:t>
            </a:r>
            <a:r>
              <a:rPr lang="hi-IN" dirty="0" smtClean="0"/>
              <a:t>क्षेत्र </a:t>
            </a:r>
            <a:r>
              <a:rPr lang="hi-IN" dirty="0"/>
              <a:t>का आकार (स्थानिक) इकाइयों (स्थानिक </a:t>
            </a:r>
            <a:r>
              <a:rPr lang="hi-IN" dirty="0" smtClean="0"/>
              <a:t>पैमाने)</a:t>
            </a:r>
            <a:r>
              <a:rPr lang="en-US" dirty="0" smtClean="0"/>
              <a:t>I</a:t>
            </a:r>
            <a:endParaRPr lang="en-US" dirty="0"/>
          </a:p>
          <a:p>
            <a:r>
              <a:rPr lang="en-US" sz="2400" b="1" dirty="0"/>
              <a:t>(2) </a:t>
            </a:r>
            <a:r>
              <a:rPr lang="en-US" sz="2400" b="1" dirty="0" smtClean="0"/>
              <a:t>Methodology of classification.  </a:t>
            </a:r>
            <a:r>
              <a:rPr lang="hi-IN" dirty="0"/>
              <a:t>वर्गीकरण की पद्धति</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28600"/>
            <a:ext cx="4357603" cy="461665"/>
          </a:xfrm>
          <a:prstGeom prst="rect">
            <a:avLst/>
          </a:prstGeom>
        </p:spPr>
        <p:txBody>
          <a:bodyPr wrap="none">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Spatial scales for climatic regions</a:t>
            </a:r>
            <a:endParaRPr lang="en-US" sz="2400" b="1" dirty="0">
              <a:solidFill>
                <a:schemeClr val="accent6">
                  <a:lumMod val="75000"/>
                </a:schemeClr>
              </a:solidFill>
              <a:effectLst>
                <a:outerShdw blurRad="38100" dist="38100" dir="2700000" algn="tl">
                  <a:srgbClr val="000000">
                    <a:alpha val="43137"/>
                  </a:srgbClr>
                </a:outerShdw>
              </a:effectLst>
            </a:endParaRPr>
          </a:p>
        </p:txBody>
      </p:sp>
      <p:sp>
        <p:nvSpPr>
          <p:cNvPr id="4" name="Text Box 2"/>
          <p:cNvSpPr txBox="1">
            <a:spLocks noChangeArrowheads="1"/>
          </p:cNvSpPr>
          <p:nvPr/>
        </p:nvSpPr>
        <p:spPr bwMode="auto">
          <a:xfrm>
            <a:off x="457200" y="3048000"/>
            <a:ext cx="8686800" cy="3293209"/>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nSpc>
                <a:spcPct val="80000"/>
              </a:lnSpc>
              <a:spcBef>
                <a:spcPct val="20000"/>
              </a:spcBef>
            </a:pPr>
            <a:r>
              <a:rPr lang="en-US" sz="2000" b="1" dirty="0">
                <a:solidFill>
                  <a:schemeClr val="accent6">
                    <a:lumMod val="75000"/>
                  </a:schemeClr>
                </a:solidFill>
                <a:effectLst>
                  <a:outerShdw blurRad="38100" dist="38100" dir="2700000" algn="tl">
                    <a:srgbClr val="000000">
                      <a:alpha val="43137"/>
                    </a:srgbClr>
                  </a:outerShdw>
                </a:effectLst>
              </a:rPr>
              <a:t>Regional climates</a:t>
            </a:r>
          </a:p>
          <a:p>
            <a:pPr>
              <a:lnSpc>
                <a:spcPct val="80000"/>
              </a:lnSpc>
              <a:spcBef>
                <a:spcPct val="20000"/>
              </a:spcBef>
            </a:pPr>
            <a:r>
              <a:rPr lang="en-US" sz="2000" dirty="0"/>
              <a:t>Variety of different scales of climatic investigations</a:t>
            </a:r>
            <a:endParaRPr lang="en-US" sz="1400" dirty="0"/>
          </a:p>
          <a:p>
            <a:pPr lvl="1">
              <a:lnSpc>
                <a:spcPct val="80000"/>
              </a:lnSpc>
              <a:spcBef>
                <a:spcPct val="20000"/>
              </a:spcBef>
              <a:buFontTx/>
              <a:buChar char="•"/>
            </a:pPr>
            <a:r>
              <a:rPr lang="en-US" sz="2000" b="1" dirty="0"/>
              <a:t>macroclimate-</a:t>
            </a:r>
            <a:r>
              <a:rPr lang="en-US" sz="2000" dirty="0"/>
              <a:t> largest area of study, area extends for 4 x 10</a:t>
            </a:r>
            <a:r>
              <a:rPr lang="en-US" sz="2000" baseline="30000" dirty="0"/>
              <a:t>8</a:t>
            </a:r>
            <a:r>
              <a:rPr lang="en-US" sz="2000" dirty="0"/>
              <a:t> m</a:t>
            </a:r>
            <a:r>
              <a:rPr lang="en-US" sz="2000" baseline="30000" dirty="0"/>
              <a:t>2</a:t>
            </a:r>
            <a:r>
              <a:rPr lang="en-US" sz="2000" dirty="0"/>
              <a:t>, up to 6000 m vertically </a:t>
            </a:r>
          </a:p>
          <a:p>
            <a:pPr lvl="3">
              <a:lnSpc>
                <a:spcPct val="80000"/>
              </a:lnSpc>
              <a:spcBef>
                <a:spcPct val="20000"/>
              </a:spcBef>
              <a:buFontTx/>
              <a:buChar char="•"/>
            </a:pPr>
            <a:r>
              <a:rPr lang="en-US" sz="2000" dirty="0"/>
              <a:t>(continental in scale)</a:t>
            </a:r>
          </a:p>
          <a:p>
            <a:pPr lvl="1">
              <a:lnSpc>
                <a:spcPct val="80000"/>
              </a:lnSpc>
              <a:spcBef>
                <a:spcPct val="20000"/>
              </a:spcBef>
              <a:buFontTx/>
              <a:buChar char="•"/>
            </a:pPr>
            <a:r>
              <a:rPr lang="en-US" sz="2000" b="1" dirty="0" err="1"/>
              <a:t>mesoclimate</a:t>
            </a:r>
            <a:r>
              <a:rPr lang="en-US" sz="2000" b="1" dirty="0"/>
              <a:t>-</a:t>
            </a:r>
            <a:r>
              <a:rPr lang="en-US" sz="2000" dirty="0"/>
              <a:t> 10</a:t>
            </a:r>
            <a:r>
              <a:rPr lang="en-US" sz="2000" baseline="30000" dirty="0"/>
              <a:t>3</a:t>
            </a:r>
            <a:r>
              <a:rPr lang="en-US" sz="2000" dirty="0"/>
              <a:t> m</a:t>
            </a:r>
            <a:r>
              <a:rPr lang="en-US" sz="2000" baseline="30000" dirty="0"/>
              <a:t>2</a:t>
            </a:r>
            <a:r>
              <a:rPr lang="en-US" sz="2000" dirty="0"/>
              <a:t> up to 4 x 10</a:t>
            </a:r>
            <a:r>
              <a:rPr lang="en-US" sz="2000" baseline="30000" dirty="0"/>
              <a:t>8</a:t>
            </a:r>
            <a:r>
              <a:rPr lang="en-US" sz="2000" dirty="0"/>
              <a:t> m</a:t>
            </a:r>
            <a:r>
              <a:rPr lang="en-US" sz="2000" baseline="30000" dirty="0"/>
              <a:t>2</a:t>
            </a:r>
            <a:r>
              <a:rPr lang="en-US" sz="2000" dirty="0"/>
              <a:t> in area</a:t>
            </a:r>
          </a:p>
          <a:p>
            <a:pPr lvl="3">
              <a:lnSpc>
                <a:spcPct val="80000"/>
              </a:lnSpc>
              <a:spcBef>
                <a:spcPct val="20000"/>
              </a:spcBef>
              <a:buFontTx/>
              <a:buChar char="•"/>
            </a:pPr>
            <a:r>
              <a:rPr lang="en-US" sz="2000" dirty="0"/>
              <a:t>(sub continental in scale)</a:t>
            </a:r>
          </a:p>
          <a:p>
            <a:pPr lvl="1">
              <a:lnSpc>
                <a:spcPct val="80000"/>
              </a:lnSpc>
              <a:spcBef>
                <a:spcPct val="20000"/>
              </a:spcBef>
              <a:buFontTx/>
              <a:buChar char="•"/>
            </a:pPr>
            <a:r>
              <a:rPr lang="en-US" sz="2000" b="1" dirty="0"/>
              <a:t>Local climate </a:t>
            </a:r>
            <a:r>
              <a:rPr lang="en-US" sz="2000" dirty="0"/>
              <a:t>- a group of microclimates that characterize a specific region; 10</a:t>
            </a:r>
            <a:r>
              <a:rPr lang="en-US" sz="2000" baseline="30000" dirty="0"/>
              <a:t>3</a:t>
            </a:r>
            <a:r>
              <a:rPr lang="en-US" sz="2000" dirty="0"/>
              <a:t> to 10</a:t>
            </a:r>
            <a:r>
              <a:rPr lang="en-US" sz="2000" baseline="30000" dirty="0"/>
              <a:t>8</a:t>
            </a:r>
            <a:r>
              <a:rPr lang="en-US" sz="2000" dirty="0"/>
              <a:t> m</a:t>
            </a:r>
            <a:r>
              <a:rPr lang="en-US" sz="2000" baseline="30000" dirty="0"/>
              <a:t>2</a:t>
            </a:r>
            <a:r>
              <a:rPr lang="en-US" sz="2000" dirty="0"/>
              <a:t> in size</a:t>
            </a:r>
          </a:p>
          <a:p>
            <a:pPr lvl="1">
              <a:lnSpc>
                <a:spcPct val="80000"/>
              </a:lnSpc>
              <a:spcBef>
                <a:spcPct val="20000"/>
              </a:spcBef>
              <a:buFontTx/>
              <a:buChar char="•"/>
            </a:pPr>
            <a:r>
              <a:rPr lang="en-US" sz="2000" b="1" dirty="0"/>
              <a:t>Microclimate</a:t>
            </a:r>
            <a:r>
              <a:rPr lang="en-US" sz="2000" dirty="0"/>
              <a:t> - the smallest category 1 to 10</a:t>
            </a:r>
            <a:r>
              <a:rPr lang="en-US" sz="2000" baseline="30000" dirty="0"/>
              <a:t>4</a:t>
            </a:r>
            <a:r>
              <a:rPr lang="en-US" sz="2000" dirty="0"/>
              <a:t> m</a:t>
            </a:r>
            <a:r>
              <a:rPr lang="en-US" sz="2000" baseline="30000" dirty="0"/>
              <a:t>2</a:t>
            </a:r>
            <a:r>
              <a:rPr lang="en-US" sz="2000" dirty="0"/>
              <a:t> in area</a:t>
            </a:r>
          </a:p>
          <a:p>
            <a:pPr lvl="2">
              <a:lnSpc>
                <a:spcPct val="80000"/>
              </a:lnSpc>
              <a:spcBef>
                <a:spcPct val="20000"/>
              </a:spcBef>
              <a:buFontTx/>
              <a:buChar char="•"/>
            </a:pPr>
            <a:r>
              <a:rPr lang="en-US" sz="2000" dirty="0"/>
              <a:t>An individual field or park</a:t>
            </a:r>
            <a:endParaRPr lang="en-US" sz="1400" dirty="0"/>
          </a:p>
        </p:txBody>
      </p:sp>
      <p:sp>
        <p:nvSpPr>
          <p:cNvPr id="5" name="Rectangle 4"/>
          <p:cNvSpPr/>
          <p:nvPr/>
        </p:nvSpPr>
        <p:spPr>
          <a:xfrm>
            <a:off x="533400" y="762000"/>
            <a:ext cx="8077200" cy="1323439"/>
          </a:xfrm>
          <a:prstGeom prst="rect">
            <a:avLst/>
          </a:prstGeom>
        </p:spPr>
        <p:txBody>
          <a:bodyPr wrap="square">
            <a:spAutoFit/>
          </a:bodyPr>
          <a:lstStyle/>
          <a:p>
            <a:pPr algn="just"/>
            <a:r>
              <a:rPr lang="en-US" sz="2000" dirty="0"/>
              <a:t>The </a:t>
            </a:r>
            <a:r>
              <a:rPr lang="en-US" sz="2000" dirty="0" smtClean="0"/>
              <a:t>study of </a:t>
            </a:r>
            <a:r>
              <a:rPr lang="en-US" sz="2000" dirty="0"/>
              <a:t>weather and climatic elements in an area </a:t>
            </a:r>
            <a:r>
              <a:rPr lang="en-US" sz="2000" dirty="0" smtClean="0"/>
              <a:t>having uniform </a:t>
            </a:r>
            <a:r>
              <a:rPr lang="en-US" sz="2000" dirty="0"/>
              <a:t>conditions of these elements is </a:t>
            </a:r>
            <a:r>
              <a:rPr lang="en-US" sz="2000" dirty="0" smtClean="0"/>
              <a:t>called </a:t>
            </a:r>
            <a:r>
              <a:rPr lang="en-US" sz="2000" b="1" dirty="0" smtClean="0"/>
              <a:t>regional </a:t>
            </a:r>
            <a:r>
              <a:rPr lang="en-US" sz="2000" b="1" dirty="0"/>
              <a:t>climatology </a:t>
            </a:r>
            <a:r>
              <a:rPr lang="en-US" sz="2000" dirty="0"/>
              <a:t>wherein the size of areal </a:t>
            </a:r>
            <a:r>
              <a:rPr lang="en-US" sz="2000" dirty="0" smtClean="0"/>
              <a:t>unit grades </a:t>
            </a:r>
            <a:r>
              <a:rPr lang="en-US" sz="2000" dirty="0"/>
              <a:t>from vegetable gardens and crop fields </a:t>
            </a:r>
            <a:r>
              <a:rPr lang="en-US" sz="2000" dirty="0" smtClean="0"/>
              <a:t>to villages</a:t>
            </a:r>
            <a:r>
              <a:rPr lang="en-US" sz="2000" dirty="0"/>
              <a:t>, cities, forest covers, deserts, </a:t>
            </a:r>
            <a:r>
              <a:rPr lang="en-US" sz="2000" dirty="0" smtClean="0"/>
              <a:t>mountains, plains</a:t>
            </a:r>
            <a:r>
              <a:rPr lang="en-US" sz="2000" dirty="0"/>
              <a:t>, countries and even to continents.</a:t>
            </a:r>
          </a:p>
        </p:txBody>
      </p:sp>
      <p:sp>
        <p:nvSpPr>
          <p:cNvPr id="6" name="Rectangle 5"/>
          <p:cNvSpPr/>
          <p:nvPr/>
        </p:nvSpPr>
        <p:spPr>
          <a:xfrm>
            <a:off x="533400" y="2133600"/>
            <a:ext cx="8077200" cy="923330"/>
          </a:xfrm>
          <a:prstGeom prst="rect">
            <a:avLst/>
          </a:prstGeom>
        </p:spPr>
        <p:txBody>
          <a:bodyPr wrap="square">
            <a:spAutoFit/>
          </a:bodyPr>
          <a:lstStyle/>
          <a:p>
            <a:pPr algn="just"/>
            <a:r>
              <a:rPr lang="en-US" dirty="0" smtClean="0"/>
              <a:t>	Thus the spatial </a:t>
            </a:r>
            <a:r>
              <a:rPr lang="en-US" dirty="0"/>
              <a:t>unit of a climatic </a:t>
            </a:r>
            <a:r>
              <a:rPr lang="en-US" dirty="0" smtClean="0"/>
              <a:t>region varies </a:t>
            </a:r>
            <a:r>
              <a:rPr lang="en-US" dirty="0"/>
              <a:t>from </a:t>
            </a:r>
            <a:r>
              <a:rPr lang="en-US" b="1" dirty="0"/>
              <a:t>micro spatial scale </a:t>
            </a:r>
            <a:r>
              <a:rPr lang="en-US" dirty="0"/>
              <a:t>(</a:t>
            </a:r>
            <a:r>
              <a:rPr lang="en-US" dirty="0" smtClean="0"/>
              <a:t>e.g. vegetable garden </a:t>
            </a:r>
            <a:r>
              <a:rPr lang="en-US" dirty="0"/>
              <a:t>and </a:t>
            </a:r>
            <a:r>
              <a:rPr lang="en-US" dirty="0" err="1"/>
              <a:t>cropfield</a:t>
            </a:r>
            <a:r>
              <a:rPr lang="en-US" dirty="0"/>
              <a:t>) to </a:t>
            </a:r>
            <a:r>
              <a:rPr lang="en-US" b="1" dirty="0"/>
              <a:t>macro scale </a:t>
            </a:r>
            <a:r>
              <a:rPr lang="en-US" dirty="0"/>
              <a:t>(e.g. </a:t>
            </a:r>
            <a:r>
              <a:rPr lang="en-US" dirty="0" smtClean="0"/>
              <a:t>a continent </a:t>
            </a:r>
            <a:r>
              <a:rPr lang="en-US" dirty="0"/>
              <a:t>or </a:t>
            </a:r>
            <a:r>
              <a:rPr lang="en-US" dirty="0" smtClean="0"/>
              <a:t>part thereof</a:t>
            </a:r>
            <a:r>
              <a:rPr lang="en-US"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620000" cy="1446550"/>
          </a:xfrm>
          <a:prstGeom prst="rect">
            <a:avLst/>
          </a:prstGeom>
        </p:spPr>
        <p:txBody>
          <a:bodyPr wrap="square">
            <a:spAutoFit/>
          </a:bodyPr>
          <a:lstStyle/>
          <a:p>
            <a:pPr algn="just"/>
            <a:r>
              <a:rPr lang="en-US" sz="2400" dirty="0" smtClean="0"/>
              <a:t>	Based </a:t>
            </a:r>
            <a:r>
              <a:rPr lang="en-US" sz="2400" dirty="0"/>
              <a:t>on spatial scale </a:t>
            </a:r>
            <a:r>
              <a:rPr lang="en-US" sz="2400" dirty="0" smtClean="0"/>
              <a:t>of areal </a:t>
            </a:r>
            <a:r>
              <a:rPr lang="en-US" sz="2400" dirty="0"/>
              <a:t>unit </a:t>
            </a:r>
            <a:r>
              <a:rPr lang="en-US" sz="2400" b="1" dirty="0"/>
              <a:t>M.M. Yoshino </a:t>
            </a:r>
            <a:r>
              <a:rPr lang="en-US" sz="2400" dirty="0"/>
              <a:t>has divided the </a:t>
            </a:r>
            <a:r>
              <a:rPr lang="en-US" sz="2400" dirty="0" smtClean="0"/>
              <a:t>world climates </a:t>
            </a:r>
            <a:r>
              <a:rPr lang="en-US" sz="2400" dirty="0"/>
              <a:t>into four principal types e.g. </a:t>
            </a:r>
            <a:r>
              <a:rPr lang="en-US" sz="2000" b="1" dirty="0">
                <a:effectLst>
                  <a:outerShdw blurRad="38100" dist="38100" dir="2700000" algn="tl">
                    <a:srgbClr val="000000">
                      <a:alpha val="43137"/>
                    </a:srgbClr>
                  </a:outerShdw>
                </a:effectLst>
              </a:rPr>
              <a:t>(1) </a:t>
            </a:r>
            <a:r>
              <a:rPr lang="en-US" sz="2000" b="1" dirty="0" smtClean="0">
                <a:effectLst>
                  <a:outerShdw blurRad="38100" dist="38100" dir="2700000" algn="tl">
                    <a:srgbClr val="000000">
                      <a:alpha val="43137"/>
                    </a:srgbClr>
                  </a:outerShdw>
                </a:effectLst>
              </a:rPr>
              <a:t>Micro Climate, (</a:t>
            </a:r>
            <a:r>
              <a:rPr lang="en-US" sz="2000" b="1" dirty="0">
                <a:effectLst>
                  <a:outerShdw blurRad="38100" dist="38100" dir="2700000" algn="tl">
                    <a:srgbClr val="000000">
                      <a:alpha val="43137"/>
                    </a:srgbClr>
                  </a:outerShdw>
                </a:effectLst>
              </a:rPr>
              <a:t>2) </a:t>
            </a:r>
            <a:r>
              <a:rPr lang="en-US" sz="2000" b="1" dirty="0" smtClean="0">
                <a:effectLst>
                  <a:outerShdw blurRad="38100" dist="38100" dir="2700000" algn="tl">
                    <a:srgbClr val="000000">
                      <a:alpha val="43137"/>
                    </a:srgbClr>
                  </a:outerShdw>
                </a:effectLst>
              </a:rPr>
              <a:t>Local Climate, </a:t>
            </a:r>
            <a:r>
              <a:rPr lang="en-US" sz="2000" b="1" dirty="0">
                <a:effectLst>
                  <a:outerShdw blurRad="38100" dist="38100" dir="2700000" algn="tl">
                    <a:srgbClr val="000000">
                      <a:alpha val="43137"/>
                    </a:srgbClr>
                  </a:outerShdw>
                </a:effectLst>
              </a:rPr>
              <a:t>(3) </a:t>
            </a:r>
            <a:r>
              <a:rPr lang="en-US" sz="2000" b="1" dirty="0" err="1" smtClean="0">
                <a:effectLst>
                  <a:outerShdw blurRad="38100" dist="38100" dir="2700000" algn="tl">
                    <a:srgbClr val="000000">
                      <a:alpha val="43137"/>
                    </a:srgbClr>
                  </a:outerShdw>
                </a:effectLst>
              </a:rPr>
              <a:t>Meso</a:t>
            </a:r>
            <a:r>
              <a:rPr lang="en-US" sz="2000" b="1" dirty="0" smtClean="0">
                <a:effectLst>
                  <a:outerShdw blurRad="38100" dist="38100" dir="2700000" algn="tl">
                    <a:srgbClr val="000000">
                      <a:alpha val="43137"/>
                    </a:srgbClr>
                  </a:outerShdw>
                </a:effectLst>
              </a:rPr>
              <a:t> climate, </a:t>
            </a:r>
            <a:r>
              <a:rPr lang="en-US" sz="2000" b="1" dirty="0">
                <a:effectLst>
                  <a:outerShdw blurRad="38100" dist="38100" dir="2700000" algn="tl">
                    <a:srgbClr val="000000">
                      <a:alpha val="43137"/>
                    </a:srgbClr>
                  </a:outerShdw>
                </a:effectLst>
              </a:rPr>
              <a:t>and (</a:t>
            </a:r>
            <a:r>
              <a:rPr lang="en-US" sz="2000" b="1" dirty="0" smtClean="0">
                <a:effectLst>
                  <a:outerShdw blurRad="38100" dist="38100" dir="2700000" algn="tl">
                    <a:srgbClr val="000000">
                      <a:alpha val="43137"/>
                    </a:srgbClr>
                  </a:outerShdw>
                </a:effectLst>
              </a:rPr>
              <a:t>4) Macro climate.</a:t>
            </a:r>
            <a:endParaRPr lang="en-US" sz="2400" b="1" dirty="0">
              <a:effectLst>
                <a:outerShdw blurRad="38100" dist="38100" dir="2700000" algn="tl">
                  <a:srgbClr val="000000">
                    <a:alpha val="43137"/>
                  </a:srgbClr>
                </a:outerShdw>
              </a:effectLst>
            </a:endParaRPr>
          </a:p>
        </p:txBody>
      </p:sp>
      <p:sp>
        <p:nvSpPr>
          <p:cNvPr id="3" name="Rectangle 2"/>
          <p:cNvSpPr/>
          <p:nvPr/>
        </p:nvSpPr>
        <p:spPr>
          <a:xfrm>
            <a:off x="533400" y="1981200"/>
            <a:ext cx="7772400" cy="3785652"/>
          </a:xfrm>
          <a:prstGeom prst="rect">
            <a:avLst/>
          </a:prstGeom>
        </p:spPr>
        <p:txBody>
          <a:bodyPr wrap="square">
            <a:spAutoFit/>
          </a:bodyPr>
          <a:lstStyle/>
          <a:p>
            <a:pPr marL="457200" indent="-457200" algn="just">
              <a:buAutoNum type="arabicParenBoth"/>
            </a:pPr>
            <a:r>
              <a:rPr lang="en-US" sz="2400" b="1" dirty="0" smtClean="0">
                <a:solidFill>
                  <a:srgbClr val="F79646">
                    <a:lumMod val="75000"/>
                  </a:srgbClr>
                </a:solidFill>
              </a:rPr>
              <a:t>Micro Climate: </a:t>
            </a:r>
          </a:p>
          <a:p>
            <a:pPr marL="857250" lvl="1" indent="-400050" algn="just">
              <a:buFont typeface="+mj-lt"/>
              <a:buAutoNum type="romanUcPeriod"/>
            </a:pPr>
            <a:r>
              <a:rPr lang="en-US" b="1" dirty="0"/>
              <a:t>Smallest areal unit</a:t>
            </a:r>
          </a:p>
          <a:p>
            <a:pPr marL="857250" lvl="1" indent="-400050" algn="just">
              <a:buFont typeface="+mj-lt"/>
              <a:buAutoNum type="romanUcPeriod"/>
            </a:pPr>
            <a:r>
              <a:rPr lang="en-US" b="1" dirty="0" smtClean="0"/>
              <a:t>Horizontal extent </a:t>
            </a:r>
            <a:r>
              <a:rPr lang="en-US" b="1" dirty="0"/>
              <a:t>from less than one meter to 100 meters </a:t>
            </a:r>
            <a:endParaRPr lang="en-US" b="1" dirty="0" smtClean="0"/>
          </a:p>
          <a:p>
            <a:pPr marL="857250" lvl="1" indent="-400050" algn="just">
              <a:buFont typeface="+mj-lt"/>
              <a:buAutoNum type="romanUcPeriod"/>
            </a:pPr>
            <a:r>
              <a:rPr lang="en-US" b="1" dirty="0" smtClean="0"/>
              <a:t>vertical </a:t>
            </a:r>
            <a:r>
              <a:rPr lang="en-US" b="1" dirty="0"/>
              <a:t>extent from the ground surface to </a:t>
            </a:r>
            <a:r>
              <a:rPr lang="en-US" b="1" dirty="0" smtClean="0"/>
              <a:t>100 Meters</a:t>
            </a:r>
          </a:p>
          <a:p>
            <a:pPr marL="857250" lvl="1" indent="-400050" algn="just">
              <a:buFont typeface="+mj-lt"/>
              <a:buAutoNum type="romanUcPeriod"/>
            </a:pPr>
            <a:r>
              <a:rPr lang="en-US" b="1" dirty="0" smtClean="0"/>
              <a:t>Single crop </a:t>
            </a:r>
            <a:r>
              <a:rPr lang="en-US" b="1" dirty="0"/>
              <a:t>field or a single </a:t>
            </a:r>
            <a:r>
              <a:rPr lang="en-US" b="1" dirty="0" smtClean="0"/>
              <a:t>household or </a:t>
            </a:r>
            <a:r>
              <a:rPr lang="en-US" b="1" dirty="0"/>
              <a:t>the area around a single tree) is termed </a:t>
            </a:r>
            <a:r>
              <a:rPr lang="en-US" b="1" dirty="0" smtClean="0"/>
              <a:t>as microclimate.</a:t>
            </a:r>
          </a:p>
          <a:p>
            <a:pPr marL="857250" lvl="1" indent="-400050" algn="just">
              <a:buFont typeface="+mj-lt"/>
              <a:buAutoNum type="romanUcPeriod"/>
            </a:pPr>
            <a:r>
              <a:rPr lang="en-US" b="1" dirty="0"/>
              <a:t>data of climatic variables are not available in published </a:t>
            </a:r>
            <a:r>
              <a:rPr lang="en-US" b="1" dirty="0" err="1"/>
              <a:t>climatological</a:t>
            </a:r>
            <a:r>
              <a:rPr lang="en-US" b="1" dirty="0"/>
              <a:t> data records and hence such data are always obtained </a:t>
            </a:r>
            <a:r>
              <a:rPr lang="en-US" b="1" dirty="0" smtClean="0"/>
              <a:t>through fieldwork </a:t>
            </a:r>
            <a:r>
              <a:rPr lang="en-US" b="1" dirty="0"/>
              <a:t>by the individual (investigator</a:t>
            </a:r>
            <a:r>
              <a:rPr lang="en-US" b="1" dirty="0" smtClean="0"/>
              <a:t>).</a:t>
            </a:r>
          </a:p>
          <a:p>
            <a:pPr marL="857250" lvl="1" indent="-400050" algn="just">
              <a:buFont typeface="+mj-lt"/>
              <a:buAutoNum type="romanUcPeriod"/>
            </a:pPr>
            <a:r>
              <a:rPr lang="en-US" b="1" dirty="0"/>
              <a:t>Microclimate is related to weather conditions at ground surface level- (</a:t>
            </a:r>
            <a:r>
              <a:rPr lang="en-US" b="1" dirty="0" smtClean="0"/>
              <a:t>ranging from </a:t>
            </a:r>
            <a:r>
              <a:rPr lang="en-US" b="1" dirty="0"/>
              <a:t>bare surface to grass covers, crop covers, tree covers, human structure covers etc</a:t>
            </a:r>
            <a:r>
              <a:rPr lang="en-US" b="1" dirty="0" smtClean="0"/>
              <a:t>.)</a:t>
            </a:r>
          </a:p>
          <a:p>
            <a:pPr marL="857250" lvl="1" indent="-400050" algn="just">
              <a:buFont typeface="+mj-lt"/>
              <a:buAutoNum type="romanUcPeriod"/>
            </a:pPr>
            <a:r>
              <a:rPr lang="en-US" b="1" dirty="0" smtClean="0"/>
              <a:t>Microclimate as </a:t>
            </a:r>
            <a:r>
              <a:rPr lang="en-US" b="1" dirty="0"/>
              <a:t>part of applied climatology.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81000" y="1600200"/>
            <a:ext cx="8458200" cy="484731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209800" y="533400"/>
            <a:ext cx="4809522" cy="461665"/>
          </a:xfrm>
          <a:prstGeom prst="rect">
            <a:avLst/>
          </a:prstGeom>
        </p:spPr>
        <p:txBody>
          <a:bodyPr wrap="none">
            <a:spAutoFit/>
          </a:bodyPr>
          <a:lstStyle/>
          <a:p>
            <a:pPr>
              <a:spcBef>
                <a:spcPct val="50000"/>
              </a:spcBef>
            </a:pPr>
            <a:r>
              <a:rPr lang="en-US" sz="2400" b="1" dirty="0" smtClean="0">
                <a:effectLst>
                  <a:outerShdw blurRad="38100" dist="38100" dir="2700000" algn="tl">
                    <a:srgbClr val="000000">
                      <a:alpha val="43137"/>
                    </a:srgbClr>
                  </a:outerShdw>
                </a:effectLst>
              </a:rPr>
              <a:t>Schematic of climatic scales of study</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5632311"/>
          </a:xfrm>
          <a:prstGeom prst="rect">
            <a:avLst/>
          </a:prstGeom>
        </p:spPr>
        <p:txBody>
          <a:bodyPr wrap="square">
            <a:spAutoFit/>
          </a:bodyPr>
          <a:lstStyle/>
          <a:p>
            <a:pPr algn="just"/>
            <a:r>
              <a:rPr lang="en-US" sz="2400" b="1" dirty="0">
                <a:solidFill>
                  <a:srgbClr val="F79646">
                    <a:lumMod val="75000"/>
                  </a:srgbClr>
                </a:solidFill>
              </a:rPr>
              <a:t>(2) Local </a:t>
            </a:r>
            <a:r>
              <a:rPr lang="en-US" sz="2400" b="1" dirty="0" smtClean="0">
                <a:solidFill>
                  <a:srgbClr val="F79646">
                    <a:lumMod val="75000"/>
                  </a:srgbClr>
                </a:solidFill>
              </a:rPr>
              <a:t>Climate:</a:t>
            </a:r>
          </a:p>
          <a:p>
            <a:pPr marL="457200" indent="-457200" algn="just">
              <a:buFont typeface="Wingdings" pitchFamily="2" charset="2"/>
              <a:buChar char="v"/>
            </a:pPr>
            <a:r>
              <a:rPr lang="en-US" sz="2400" dirty="0" smtClean="0"/>
              <a:t>It comprises </a:t>
            </a:r>
            <a:r>
              <a:rPr lang="en-US" sz="2400" dirty="0"/>
              <a:t>a few microclimatic areas and hence </a:t>
            </a:r>
            <a:r>
              <a:rPr lang="en-US" sz="2400" dirty="0" smtClean="0"/>
              <a:t>its dimension </a:t>
            </a:r>
            <a:r>
              <a:rPr lang="en-US" sz="2400" dirty="0"/>
              <a:t>in terms of areal coverage is larger </a:t>
            </a:r>
            <a:r>
              <a:rPr lang="en-US" sz="2400" dirty="0" smtClean="0"/>
              <a:t>than microclimate</a:t>
            </a:r>
            <a:r>
              <a:rPr lang="en-US" sz="2400" dirty="0"/>
              <a:t>.</a:t>
            </a:r>
            <a:r>
              <a:rPr lang="en-US" sz="2400" b="1" dirty="0" smtClean="0">
                <a:solidFill>
                  <a:srgbClr val="F79646">
                    <a:lumMod val="75000"/>
                  </a:srgbClr>
                </a:solidFill>
              </a:rPr>
              <a:t> </a:t>
            </a:r>
          </a:p>
          <a:p>
            <a:pPr marL="457200" indent="-457200" algn="just">
              <a:buFont typeface="Wingdings" pitchFamily="2" charset="2"/>
              <a:buChar char="v"/>
            </a:pPr>
            <a:r>
              <a:rPr lang="en-US" sz="2400" dirty="0" smtClean="0"/>
              <a:t>Areal unit </a:t>
            </a:r>
            <a:r>
              <a:rPr lang="en-US" sz="2400" dirty="0"/>
              <a:t>of local climate </a:t>
            </a:r>
            <a:r>
              <a:rPr lang="en-US" sz="2400" dirty="0" smtClean="0"/>
              <a:t>has the </a:t>
            </a:r>
            <a:r>
              <a:rPr lang="en-US" sz="2400" dirty="0"/>
              <a:t>horizontal extent from 100 meters to </a:t>
            </a:r>
            <a:r>
              <a:rPr lang="en-US" sz="2400" dirty="0" smtClean="0"/>
              <a:t>1000 meters </a:t>
            </a:r>
            <a:r>
              <a:rPr lang="en-US" sz="2400" dirty="0"/>
              <a:t>and </a:t>
            </a:r>
            <a:r>
              <a:rPr lang="en-US" sz="2400" dirty="0" smtClean="0"/>
              <a:t>vertically</a:t>
            </a:r>
            <a:r>
              <a:rPr lang="en-US" sz="2400" dirty="0"/>
              <a:t>.</a:t>
            </a:r>
            <a:endParaRPr lang="en-US" sz="2400" dirty="0" smtClean="0"/>
          </a:p>
          <a:p>
            <a:pPr marL="457200" indent="-457200" algn="just">
              <a:buFont typeface="Wingdings" pitchFamily="2" charset="2"/>
              <a:buChar char="v"/>
            </a:pPr>
            <a:r>
              <a:rPr lang="en-US" sz="2400" dirty="0"/>
              <a:t>The area extends from ground surface up to 1000 meters.</a:t>
            </a:r>
          </a:p>
          <a:p>
            <a:pPr marL="457200" indent="-457200" algn="just">
              <a:buFont typeface="Wingdings" pitchFamily="2" charset="2"/>
              <a:buChar char="v"/>
            </a:pPr>
            <a:r>
              <a:rPr lang="en-US" sz="2400" dirty="0"/>
              <a:t>It may be mentioned that in the study of local climate of an area (having different characteristics, namely a forest cover, an orchard, a village, an urban area etc.) the horizontal differences in climatic conditions are given m</a:t>
            </a:r>
            <a:r>
              <a:rPr lang="en-US" sz="2400" dirty="0" smtClean="0"/>
              <a:t>ore </a:t>
            </a:r>
            <a:r>
              <a:rPr lang="en-US" sz="2400" dirty="0"/>
              <a:t>importance than the vertical differences</a:t>
            </a:r>
            <a:r>
              <a:rPr lang="en-US" sz="2400" dirty="0" smtClean="0"/>
              <a:t>.</a:t>
            </a:r>
          </a:p>
          <a:p>
            <a:pPr marL="457200" indent="-457200" algn="just">
              <a:buFont typeface="Wingdings" pitchFamily="2" charset="2"/>
              <a:buChar char="v"/>
            </a:pPr>
            <a:r>
              <a:rPr lang="en-US" sz="2400" dirty="0"/>
              <a:t>Local climate varies even in forest covers depending upon the nature of forest canopy, density of trees, ground cover, </a:t>
            </a:r>
            <a:r>
              <a:rPr lang="en-US" sz="2400" dirty="0" smtClean="0"/>
              <a:t>vertical structure</a:t>
            </a:r>
            <a:r>
              <a:rPr lang="en-US" sz="2400" dirty="0"/>
              <a:t>, seasonality etc.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305800" cy="5386090"/>
          </a:xfrm>
          <a:prstGeom prst="rect">
            <a:avLst/>
          </a:prstGeom>
        </p:spPr>
        <p:txBody>
          <a:bodyPr wrap="square">
            <a:spAutoFit/>
          </a:bodyPr>
          <a:lstStyle/>
          <a:p>
            <a:pPr algn="just"/>
            <a:r>
              <a:rPr lang="en-US" sz="2400" b="1" dirty="0">
                <a:solidFill>
                  <a:srgbClr val="F79646">
                    <a:lumMod val="75000"/>
                  </a:srgbClr>
                </a:solidFill>
              </a:rPr>
              <a:t>(3) </a:t>
            </a:r>
            <a:r>
              <a:rPr lang="en-US" sz="2400" b="1" dirty="0" err="1">
                <a:solidFill>
                  <a:srgbClr val="F79646">
                    <a:lumMod val="75000"/>
                  </a:srgbClr>
                </a:solidFill>
              </a:rPr>
              <a:t>Meso</a:t>
            </a:r>
            <a:r>
              <a:rPr lang="en-US" sz="2400" b="1" dirty="0">
                <a:solidFill>
                  <a:srgbClr val="F79646">
                    <a:lumMod val="75000"/>
                  </a:srgbClr>
                </a:solidFill>
              </a:rPr>
              <a:t> </a:t>
            </a:r>
            <a:r>
              <a:rPr lang="en-US" sz="2400" b="1" dirty="0" smtClean="0">
                <a:solidFill>
                  <a:srgbClr val="F79646">
                    <a:lumMod val="75000"/>
                  </a:srgbClr>
                </a:solidFill>
              </a:rPr>
              <a:t>climate:</a:t>
            </a:r>
          </a:p>
          <a:p>
            <a:pPr marL="457200" indent="-457200" algn="just">
              <a:buFont typeface="Wingdings" pitchFamily="2" charset="2"/>
              <a:buChar char="v"/>
            </a:pPr>
            <a:r>
              <a:rPr lang="en-US" sz="2400" dirty="0" smtClean="0"/>
              <a:t>The </a:t>
            </a:r>
            <a:r>
              <a:rPr lang="en-US" sz="2400" dirty="0" err="1" smtClean="0"/>
              <a:t>meso</a:t>
            </a:r>
            <a:r>
              <a:rPr lang="en-US" sz="2400" dirty="0" smtClean="0"/>
              <a:t> climate incorporates several local climatic areas.</a:t>
            </a:r>
          </a:p>
          <a:p>
            <a:pPr marL="457200" indent="-457200" algn="just">
              <a:buFont typeface="Wingdings" pitchFamily="2" charset="2"/>
              <a:buChar char="v"/>
            </a:pPr>
            <a:r>
              <a:rPr lang="en-US" sz="2400" dirty="0" smtClean="0"/>
              <a:t>It has horizontal extent from 100 meters to 20 km.</a:t>
            </a:r>
          </a:p>
          <a:p>
            <a:pPr marL="457200" indent="-457200" algn="just">
              <a:buFont typeface="Wingdings" pitchFamily="2" charset="2"/>
              <a:buChar char="v"/>
            </a:pPr>
            <a:r>
              <a:rPr lang="en-US" sz="2400" dirty="0" smtClean="0"/>
              <a:t>Vertical extent from the ground surface to 6 km in the atmosphere.</a:t>
            </a:r>
          </a:p>
          <a:p>
            <a:pPr marL="457200" indent="-457200" algn="just">
              <a:buFont typeface="Wingdings" pitchFamily="2" charset="2"/>
              <a:buChar char="v"/>
            </a:pPr>
            <a:r>
              <a:rPr lang="en-US" sz="2400" dirty="0" smtClean="0"/>
              <a:t>Topographically the </a:t>
            </a:r>
            <a:r>
              <a:rPr lang="en-US" sz="2400" dirty="0" err="1" smtClean="0"/>
              <a:t>mesoclimatic</a:t>
            </a:r>
            <a:r>
              <a:rPr lang="en-US" sz="2400" dirty="0" smtClean="0"/>
              <a:t> area is homogeneous which is characterized by similar physical controls of climate e.g</a:t>
            </a:r>
            <a:r>
              <a:rPr lang="en-US" dirty="0" smtClean="0"/>
              <a:t>. the Ganga Delta, </a:t>
            </a:r>
            <a:r>
              <a:rPr lang="en-US" dirty="0" err="1" smtClean="0"/>
              <a:t>Konkan</a:t>
            </a:r>
            <a:r>
              <a:rPr lang="en-US" dirty="0" smtClean="0"/>
              <a:t> coastal plain, middle Ganga plain, </a:t>
            </a:r>
            <a:r>
              <a:rPr lang="en-US" dirty="0" err="1" smtClean="0"/>
              <a:t>Sundarban</a:t>
            </a:r>
            <a:r>
              <a:rPr lang="en-US" dirty="0" smtClean="0"/>
              <a:t>, </a:t>
            </a:r>
            <a:r>
              <a:rPr lang="en-US" dirty="0" err="1" smtClean="0"/>
              <a:t>Rewa</a:t>
            </a:r>
            <a:r>
              <a:rPr lang="en-US" dirty="0" smtClean="0"/>
              <a:t> plateau, </a:t>
            </a:r>
            <a:r>
              <a:rPr lang="en-US" dirty="0" err="1" smtClean="0"/>
              <a:t>Tarai</a:t>
            </a:r>
            <a:r>
              <a:rPr lang="en-US" dirty="0" smtClean="0"/>
              <a:t> region of Uttar Pradesh, </a:t>
            </a:r>
            <a:r>
              <a:rPr lang="sv-SE" dirty="0" smtClean="0"/>
              <a:t>Godavari Delta, Sardar Sarovar area etc.</a:t>
            </a:r>
          </a:p>
          <a:p>
            <a:pPr marL="457200" indent="-457200" algn="just">
              <a:buFont typeface="Wingdings" pitchFamily="2" charset="2"/>
              <a:buChar char="v"/>
            </a:pPr>
            <a:r>
              <a:rPr lang="en-US" sz="2400" dirty="0" smtClean="0"/>
              <a:t>In the beginning </a:t>
            </a:r>
            <a:r>
              <a:rPr lang="en-US" sz="2400" dirty="0" smtClean="0">
                <a:solidFill>
                  <a:schemeClr val="accent6">
                    <a:lumMod val="75000"/>
                  </a:schemeClr>
                </a:solidFill>
              </a:rPr>
              <a:t>spatial scales </a:t>
            </a:r>
            <a:r>
              <a:rPr lang="en-US" sz="2400" dirty="0" smtClean="0"/>
              <a:t>(i.e. scales of area) were used to determine the areas for </a:t>
            </a:r>
            <a:r>
              <a:rPr lang="en-US" sz="2400" dirty="0" err="1" smtClean="0"/>
              <a:t>meso</a:t>
            </a:r>
            <a:r>
              <a:rPr lang="en-US" sz="2400" dirty="0" smtClean="0"/>
              <a:t> climatic studies but recently the scales of </a:t>
            </a:r>
            <a:r>
              <a:rPr lang="en-US" sz="2400" dirty="0" smtClean="0">
                <a:solidFill>
                  <a:schemeClr val="accent6">
                    <a:lumMod val="75000"/>
                  </a:schemeClr>
                </a:solidFill>
              </a:rPr>
              <a:t>atmospheric motions </a:t>
            </a:r>
            <a:r>
              <a:rPr lang="en-US" i="1" dirty="0" smtClean="0"/>
              <a:t>(super cyclones, severe tornadoes and hurricanes, pattern of precipitation in a physical unit, heat w a v e areas, cold wave areas etc.)</a:t>
            </a:r>
            <a:r>
              <a:rPr lang="en-US" sz="2400" dirty="0" smtClean="0"/>
              <a:t> are given more importance.</a:t>
            </a:r>
          </a:p>
          <a:p>
            <a:pPr marL="457200" indent="-457200" algn="just">
              <a:buFont typeface="Wingdings" pitchFamily="2" charset="2"/>
              <a:buChar char="v"/>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4893647"/>
          </a:xfrm>
          <a:prstGeom prst="rect">
            <a:avLst/>
          </a:prstGeom>
        </p:spPr>
        <p:txBody>
          <a:bodyPr wrap="square">
            <a:spAutoFit/>
          </a:bodyPr>
          <a:lstStyle/>
          <a:p>
            <a:pPr algn="just"/>
            <a:r>
              <a:rPr lang="en-US" sz="2400" b="1" dirty="0" smtClean="0">
                <a:solidFill>
                  <a:srgbClr val="F79646">
                    <a:lumMod val="75000"/>
                  </a:srgbClr>
                </a:solidFill>
              </a:rPr>
              <a:t>(4) Macro climate:</a:t>
            </a:r>
          </a:p>
          <a:p>
            <a:pPr marL="457200" indent="-457200" algn="just">
              <a:buFont typeface="Wingdings" pitchFamily="2" charset="2"/>
              <a:buChar char="v"/>
            </a:pPr>
            <a:r>
              <a:rPr lang="en-US" sz="2400" dirty="0" smtClean="0"/>
              <a:t>Macroclimate also </a:t>
            </a:r>
            <a:r>
              <a:rPr lang="pt-BR" sz="2400" dirty="0" smtClean="0"/>
              <a:t>known as </a:t>
            </a:r>
            <a:r>
              <a:rPr lang="pt-BR" sz="2400" b="1" dirty="0" smtClean="0"/>
              <a:t>geoclimate or geographical climate </a:t>
            </a:r>
            <a:r>
              <a:rPr lang="en-US" sz="2400" dirty="0" smtClean="0"/>
              <a:t>covers largest area of all the other three types.</a:t>
            </a:r>
          </a:p>
          <a:p>
            <a:pPr marL="457200" indent="-457200" algn="just">
              <a:buFont typeface="Wingdings" pitchFamily="2" charset="2"/>
              <a:buChar char="v"/>
            </a:pPr>
            <a:r>
              <a:rPr lang="en-US" sz="2400" dirty="0" smtClean="0"/>
              <a:t>The horizontal distance is </a:t>
            </a:r>
            <a:r>
              <a:rPr lang="en-US" sz="2400" b="1" u="sng" dirty="0" smtClean="0"/>
              <a:t>more than 20 </a:t>
            </a:r>
            <a:r>
              <a:rPr lang="en-US" sz="2400" b="1" dirty="0" smtClean="0"/>
              <a:t>km</a:t>
            </a:r>
            <a:r>
              <a:rPr lang="en-US" sz="2400" dirty="0" smtClean="0"/>
              <a:t>, it may be several hundred kilometers and vertical extent from ground surface may be </a:t>
            </a:r>
            <a:r>
              <a:rPr lang="en-US" sz="2400" b="1" u="sng" dirty="0" smtClean="0"/>
              <a:t>more than 6 km.</a:t>
            </a:r>
          </a:p>
          <a:p>
            <a:pPr marL="457200" indent="-457200">
              <a:buFont typeface="Wingdings" pitchFamily="2" charset="2"/>
              <a:buChar char="v"/>
            </a:pPr>
            <a:r>
              <a:rPr lang="en-US" sz="2400" dirty="0" smtClean="0"/>
              <a:t>Macroclimatic area may cover even the whole continent or a large country like the USA, China, Russia, Brazil, India etc.</a:t>
            </a:r>
          </a:p>
          <a:p>
            <a:pPr marL="457200" indent="-457200" algn="just">
              <a:buFont typeface="Wingdings" pitchFamily="2" charset="2"/>
              <a:buChar char="v"/>
            </a:pPr>
            <a:r>
              <a:rPr lang="en-US" sz="2400" dirty="0" smtClean="0"/>
              <a:t>During the climatic study of </a:t>
            </a:r>
            <a:r>
              <a:rPr lang="en-US" sz="2400" b="1" dirty="0" smtClean="0"/>
              <a:t>macro climatic area</a:t>
            </a:r>
            <a:r>
              <a:rPr lang="en-US" sz="2400" dirty="0" smtClean="0"/>
              <a:t>, average atmospheric circulation pattern are used for the general study of long period climatic condition.   </a:t>
            </a:r>
          </a:p>
          <a:p>
            <a:pPr marL="457200" indent="-457200" algn="just">
              <a:buFont typeface="Wingdings" pitchFamily="2" charset="2"/>
              <a:buChar char="v"/>
            </a:pPr>
            <a:r>
              <a:rPr lang="en-US" sz="2400" dirty="0" smtClean="0"/>
              <a:t>Small scale (spatial/temporal) phenomena (</a:t>
            </a:r>
            <a:r>
              <a:rPr lang="en-US" sz="2400" dirty="0" err="1" smtClean="0"/>
              <a:t>Loo</a:t>
            </a:r>
            <a:r>
              <a:rPr lang="en-US" sz="2400" dirty="0" smtClean="0"/>
              <a:t>, breezes, local winds </a:t>
            </a:r>
            <a:r>
              <a:rPr lang="en-US" sz="2400" dirty="0" err="1" smtClean="0"/>
              <a:t>ets</a:t>
            </a:r>
            <a:r>
              <a:rPr lang="en-US" sz="2400" dirty="0" smtClean="0"/>
              <a:t>.) are not considered for regionalization.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836</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26</cp:revision>
  <dcterms:created xsi:type="dcterms:W3CDTF">2021-05-20T19:42:36Z</dcterms:created>
  <dcterms:modified xsi:type="dcterms:W3CDTF">2021-05-20T20:12:32Z</dcterms:modified>
</cp:coreProperties>
</file>