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58" r:id="rId4"/>
    <p:sldId id="271" r:id="rId5"/>
    <p:sldId id="269" r:id="rId6"/>
    <p:sldId id="270" r:id="rId7"/>
    <p:sldId id="259" r:id="rId8"/>
    <p:sldId id="268" r:id="rId9"/>
    <p:sldId id="261" r:id="rId10"/>
    <p:sldId id="273" r:id="rId11"/>
    <p:sldId id="262" r:id="rId12"/>
    <p:sldId id="267" r:id="rId13"/>
    <p:sldId id="26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66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-636" y="5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2026B5-4221-4FF0-B2F5-284B851162FE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600E30-EFC6-4F47-BDDD-55236D94FFE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FF66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CC8B8-1EF6-4037-8223-B107835F4388}" type="datetimeFigureOut">
              <a:rPr lang="en-US" smtClean="0"/>
              <a:pPr/>
              <a:t>5/10/2021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664CD-7D2B-45CB-948E-74C3C4ACCF7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85795"/>
            <a:ext cx="8715404" cy="2357454"/>
          </a:xfrm>
        </p:spPr>
        <p:txBody>
          <a:bodyPr>
            <a:norm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B.Sc. II Year, Zoology Paper II-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Vertibrate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Zoology</a:t>
            </a:r>
            <a:br>
              <a:rPr lang="en-US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u="sng" dirty="0" smtClean="0">
                <a:latin typeface="Times New Roman" pitchFamily="18" charset="0"/>
                <a:cs typeface="Times New Roman" pitchFamily="18" charset="0"/>
              </a:rPr>
              <a:t>Digestive System of  </a:t>
            </a:r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Uromastix</a:t>
            </a:r>
            <a:r>
              <a:rPr lang="en-US" sz="20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u="sng" dirty="0" err="1" smtClean="0">
                <a:latin typeface="Times New Roman" pitchFamily="18" charset="0"/>
                <a:cs typeface="Times New Roman" pitchFamily="18" charset="0"/>
              </a:rPr>
              <a:t>hardwickii</a:t>
            </a:r>
            <a:r>
              <a:rPr lang="en-US" dirty="0"/>
              <a:t>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214686"/>
            <a:ext cx="6400800" cy="2143140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FF0000"/>
                </a:solidFill>
                <a:latin typeface="Bodoni MT Black" pitchFamily="18" charset="0"/>
              </a:rPr>
              <a:t>Dr. S. K. Tiwari</a:t>
            </a:r>
          </a:p>
          <a:p>
            <a:r>
              <a:rPr lang="en-US" sz="1800" dirty="0">
                <a:solidFill>
                  <a:srgbClr val="FF0000"/>
                </a:solidFill>
                <a:latin typeface="Bodoni MT Black" pitchFamily="18" charset="0"/>
              </a:rPr>
              <a:t>Department of Zoology</a:t>
            </a:r>
          </a:p>
          <a:p>
            <a:r>
              <a:rPr lang="en-US" sz="1800" dirty="0">
                <a:solidFill>
                  <a:srgbClr val="FF0000"/>
                </a:solidFill>
                <a:latin typeface="Bodoni MT Black" pitchFamily="18" charset="0"/>
              </a:rPr>
              <a:t>DDU Gorakhpur University, Gorakhpur-273009</a:t>
            </a:r>
          </a:p>
          <a:p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984404" y="1928802"/>
            <a:ext cx="3175191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Rectangle 2"/>
          <p:cNvSpPr/>
          <p:nvPr/>
        </p:nvSpPr>
        <p:spPr>
          <a:xfrm>
            <a:off x="3071802" y="6143644"/>
            <a:ext cx="571504" cy="14287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7864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(B) Associated digestive glands :</a:t>
            </a:r>
          </a:p>
          <a:p>
            <a:pPr>
              <a:buNone/>
            </a:pPr>
            <a:r>
              <a:rPr lang="en-US" dirty="0" smtClean="0"/>
              <a:t>  Associated digestive glands are gastric glands, liver, pancreas and Intestinal glands 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Gastric Glands –</a:t>
            </a:r>
          </a:p>
          <a:p>
            <a:pPr marL="514350" indent="-514350">
              <a:buNone/>
            </a:pPr>
            <a:r>
              <a:rPr lang="en-US" dirty="0" smtClean="0"/>
              <a:t>  • Microscopic, simple or branched, the glands secrete gastric juice into the cavity of stomach.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2. Liver – </a:t>
            </a:r>
          </a:p>
          <a:p>
            <a:pPr marL="514350" indent="-514350">
              <a:buNone/>
            </a:pPr>
            <a:r>
              <a:rPr lang="en-US" dirty="0" smtClean="0"/>
              <a:t>  • It is large , </a:t>
            </a:r>
            <a:r>
              <a:rPr lang="en-US" dirty="0" err="1" smtClean="0"/>
              <a:t>bilobed</a:t>
            </a:r>
            <a:r>
              <a:rPr lang="en-US" dirty="0" smtClean="0"/>
              <a:t> and dark brownish red gland, situated a little posterior the heart between the lungs</a:t>
            </a:r>
          </a:p>
          <a:p>
            <a:pPr marL="514350" indent="-514350">
              <a:buNone/>
            </a:pPr>
            <a:r>
              <a:rPr lang="en-US" dirty="0" smtClean="0"/>
              <a:t>  • It is connected with the stomach by a thin membranous fold, the </a:t>
            </a:r>
            <a:r>
              <a:rPr lang="en-US" dirty="0" err="1" smtClean="0"/>
              <a:t>gastrohepatic</a:t>
            </a:r>
            <a:r>
              <a:rPr lang="en-US" dirty="0" smtClean="0"/>
              <a:t> </a:t>
            </a:r>
            <a:r>
              <a:rPr lang="en-US" dirty="0" err="1" smtClean="0"/>
              <a:t>omentum</a:t>
            </a:r>
            <a:endParaRPr lang="en-US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715016"/>
          </a:xfrm>
        </p:spPr>
        <p:txBody>
          <a:bodyPr>
            <a:noAutofit/>
          </a:bodyPr>
          <a:lstStyle/>
          <a:p>
            <a:pPr marL="514350" indent="-514350">
              <a:buNone/>
            </a:pPr>
            <a:r>
              <a:rPr lang="en-US" sz="2400" dirty="0" smtClean="0"/>
              <a:t>  • The liver consists of three lobes : right, left and dorsal </a:t>
            </a:r>
          </a:p>
          <a:p>
            <a:pPr marL="514350" indent="-514350">
              <a:buNone/>
            </a:pPr>
            <a:r>
              <a:rPr lang="en-US" sz="2400" dirty="0" smtClean="0"/>
              <a:t>  • The right lobe is long and narrow and its posterior end reaching up to the right gonad</a:t>
            </a:r>
          </a:p>
          <a:p>
            <a:pPr marL="514350" indent="-514350">
              <a:buNone/>
            </a:pPr>
            <a:r>
              <a:rPr lang="en-US" sz="2400" dirty="0" smtClean="0"/>
              <a:t>  • The left lobe is short and broad lying ventral to the stomach </a:t>
            </a:r>
          </a:p>
          <a:p>
            <a:pPr marL="514350" indent="-514350">
              <a:buNone/>
            </a:pPr>
            <a:r>
              <a:rPr lang="en-US" sz="2400" dirty="0" smtClean="0"/>
              <a:t>  • The dorsal lobe is small, found attached to the dorsal side of the left lobe</a:t>
            </a:r>
          </a:p>
          <a:p>
            <a:pPr marL="514350" indent="-514350">
              <a:buNone/>
            </a:pPr>
            <a:r>
              <a:rPr lang="en-US" sz="2400" dirty="0" smtClean="0"/>
              <a:t>  • The liver secretes bile which is stored into the gall bladder</a:t>
            </a:r>
          </a:p>
          <a:p>
            <a:pPr marL="514350" indent="-514350">
              <a:buNone/>
            </a:pPr>
            <a:r>
              <a:rPr lang="en-US" sz="2400" dirty="0" smtClean="0"/>
              <a:t>  • The gall bladder is situated at the junction between the left and the right lobes </a:t>
            </a:r>
          </a:p>
          <a:p>
            <a:pPr marL="514350" indent="-514350">
              <a:buNone/>
            </a:pPr>
            <a:r>
              <a:rPr lang="en-US" sz="2400" dirty="0" smtClean="0"/>
              <a:t>  • A cystic duct arising from the gall bladder and a hepatic duct arising from the right lobe of the liver joint to form first bile duct to open into the duodenum </a:t>
            </a:r>
          </a:p>
          <a:p>
            <a:pPr marL="514350" indent="-514350">
              <a:buNone/>
            </a:pPr>
            <a:r>
              <a:rPr lang="en-US" sz="2400" dirty="0" smtClean="0"/>
              <a:t>  • A second bile duct originates from the left lobe of the liver and opens into the duodenum independently</a:t>
            </a:r>
            <a:endParaRPr lang="en-US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3. Pancreas – </a:t>
            </a:r>
          </a:p>
          <a:p>
            <a:pPr>
              <a:buNone/>
            </a:pPr>
            <a:r>
              <a:rPr lang="en-US" dirty="0" smtClean="0"/>
              <a:t>• Pancreas is white, elongated and narrow gland situated along the pyloric stomach in the loop between duodenum and the stomach</a:t>
            </a:r>
          </a:p>
          <a:p>
            <a:pPr>
              <a:buNone/>
            </a:pPr>
            <a:r>
              <a:rPr lang="en-US" dirty="0" smtClean="0"/>
              <a:t> • Pancreatic duct originates from the posterior end of the pancreas and opens into the duodenum </a:t>
            </a:r>
          </a:p>
          <a:p>
            <a:pPr>
              <a:buNone/>
            </a:pPr>
            <a:r>
              <a:rPr lang="en-US" dirty="0" smtClean="0"/>
              <a:t>• The pancreas secretes the pancreatic juice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4. Intestinal glands –</a:t>
            </a:r>
          </a:p>
          <a:p>
            <a:pPr>
              <a:buNone/>
            </a:pPr>
            <a:r>
              <a:rPr lang="en-US" dirty="0" smtClean="0"/>
              <a:t> • These glands are found in the mucosa of the small intestine</a:t>
            </a:r>
          </a:p>
          <a:p>
            <a:pPr>
              <a:buNone/>
            </a:pPr>
            <a:r>
              <a:rPr lang="en-US" dirty="0" smtClean="0"/>
              <a:t> • The glands are numerous, microscopic and invisible</a:t>
            </a:r>
          </a:p>
          <a:p>
            <a:pPr>
              <a:buNone/>
            </a:pPr>
            <a:r>
              <a:rPr lang="en-US" dirty="0" smtClean="0"/>
              <a:t> • Glands secretes intestinal juice into the lumen of small intestine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500066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u="sng" dirty="0" smtClean="0">
                <a:latin typeface="Times New Roman" pitchFamily="18" charset="0"/>
                <a:cs typeface="Times New Roman" pitchFamily="18" charset="0"/>
              </a:rPr>
              <a:t>Digestive System of  </a:t>
            </a:r>
            <a:r>
              <a:rPr lang="en-US" sz="2000" b="1" i="1" u="sng" dirty="0" err="1" smtClean="0">
                <a:latin typeface="Times New Roman" pitchFamily="18" charset="0"/>
                <a:cs typeface="Times New Roman" pitchFamily="18" charset="0"/>
              </a:rPr>
              <a:t>Uromastix</a:t>
            </a:r>
            <a:r>
              <a:rPr lang="en-US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i="1" u="sng" dirty="0" err="1" smtClean="0">
                <a:latin typeface="Times New Roman" pitchFamily="18" charset="0"/>
                <a:cs typeface="Times New Roman" pitchFamily="18" charset="0"/>
              </a:rPr>
              <a:t>hardwicki</a:t>
            </a:r>
            <a:endParaRPr lang="en-US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/>
              <a:t> The </a:t>
            </a:r>
            <a:r>
              <a:rPr lang="en-US" sz="2000" dirty="0"/>
              <a:t>digestive system of </a:t>
            </a:r>
            <a:r>
              <a:rPr lang="en-US" sz="2000" i="1" dirty="0" err="1"/>
              <a:t>Uromastix</a:t>
            </a:r>
            <a:r>
              <a:rPr lang="en-US" sz="2000" i="1" dirty="0"/>
              <a:t> </a:t>
            </a:r>
            <a:r>
              <a:rPr lang="en-US" sz="2000" i="1" dirty="0" err="1"/>
              <a:t>hardwickii</a:t>
            </a:r>
            <a:r>
              <a:rPr lang="en-US" sz="2000" i="1" dirty="0"/>
              <a:t> </a:t>
            </a:r>
            <a:r>
              <a:rPr lang="en-US" sz="2000" dirty="0"/>
              <a:t>(spiny tailed lizard) consists </a:t>
            </a:r>
            <a:r>
              <a:rPr lang="en-US" sz="2000" dirty="0" smtClean="0"/>
              <a:t>of-</a:t>
            </a:r>
            <a:endParaRPr lang="en-US" sz="2000" dirty="0"/>
          </a:p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 (A) Alimentary </a:t>
            </a:r>
            <a:r>
              <a:rPr lang="en-US" sz="2000" dirty="0" smtClean="0">
                <a:solidFill>
                  <a:srgbClr val="FF0000"/>
                </a:solidFill>
              </a:rPr>
              <a:t>canal, </a:t>
            </a:r>
            <a:r>
              <a:rPr lang="en-US" sz="2000" dirty="0">
                <a:solidFill>
                  <a:srgbClr val="FF0000"/>
                </a:solidFill>
              </a:rPr>
              <a:t>and</a:t>
            </a:r>
          </a:p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 (B) Associated digestive glands </a:t>
            </a:r>
          </a:p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 </a:t>
            </a:r>
            <a:r>
              <a:rPr lang="en-US" sz="2000" dirty="0" smtClean="0">
                <a:solidFill>
                  <a:srgbClr val="FF0000"/>
                </a:solidFill>
              </a:rPr>
              <a:t>(</a:t>
            </a:r>
            <a:r>
              <a:rPr lang="en-US" sz="2000" dirty="0">
                <a:solidFill>
                  <a:srgbClr val="FF0000"/>
                </a:solidFill>
              </a:rPr>
              <a:t>A) Alimentary canal : </a:t>
            </a:r>
            <a:r>
              <a:rPr lang="en-US" sz="2000" dirty="0">
                <a:solidFill>
                  <a:srgbClr val="C00000"/>
                </a:solidFill>
              </a:rPr>
              <a:t> </a:t>
            </a:r>
            <a:r>
              <a:rPr lang="en-US" sz="2000" dirty="0"/>
              <a:t>It is a  long and convoluted canal beginning from mouth and terminating into </a:t>
            </a:r>
            <a:r>
              <a:rPr lang="en-US" sz="2000" dirty="0" err="1"/>
              <a:t>cloacal</a:t>
            </a:r>
            <a:r>
              <a:rPr lang="en-US" sz="2000" dirty="0"/>
              <a:t> aperture. It may be differentiated into following </a:t>
            </a:r>
            <a:r>
              <a:rPr lang="en-US" sz="2000" dirty="0" smtClean="0"/>
              <a:t>parts-</a:t>
            </a:r>
            <a:r>
              <a:rPr lang="en-US" sz="2000" dirty="0"/>
              <a:t> </a:t>
            </a:r>
          </a:p>
          <a:p>
            <a:pPr>
              <a:buNone/>
            </a:pPr>
            <a:r>
              <a:rPr lang="en-US" sz="2000" dirty="0"/>
              <a:t> (</a:t>
            </a:r>
            <a:r>
              <a:rPr lang="en-US" sz="2000" dirty="0" err="1"/>
              <a:t>i</a:t>
            </a:r>
            <a:r>
              <a:rPr lang="en-US" sz="2000" dirty="0"/>
              <a:t>) Mouth</a:t>
            </a:r>
          </a:p>
          <a:p>
            <a:pPr>
              <a:buNone/>
            </a:pPr>
            <a:r>
              <a:rPr lang="en-US" sz="2000" dirty="0"/>
              <a:t>(</a:t>
            </a:r>
            <a:r>
              <a:rPr lang="en-US" sz="2000" dirty="0" smtClean="0"/>
              <a:t>ii</a:t>
            </a:r>
            <a:r>
              <a:rPr lang="en-US" sz="2000" dirty="0"/>
              <a:t>) </a:t>
            </a:r>
            <a:r>
              <a:rPr lang="en-US" sz="2000" dirty="0" err="1"/>
              <a:t>Buccal</a:t>
            </a:r>
            <a:r>
              <a:rPr lang="en-US" sz="2000" dirty="0"/>
              <a:t> cavity</a:t>
            </a:r>
          </a:p>
          <a:p>
            <a:pPr>
              <a:buNone/>
            </a:pPr>
            <a:r>
              <a:rPr lang="en-US" sz="2000" dirty="0"/>
              <a:t>(iii) Pharynx</a:t>
            </a:r>
          </a:p>
          <a:p>
            <a:pPr>
              <a:buNone/>
            </a:pPr>
            <a:r>
              <a:rPr lang="en-US" sz="2000" dirty="0"/>
              <a:t>(iv) </a:t>
            </a:r>
            <a:r>
              <a:rPr lang="en-US" sz="2000" dirty="0" err="1"/>
              <a:t>Oesophagus</a:t>
            </a:r>
            <a:endParaRPr lang="en-US" sz="2000" dirty="0"/>
          </a:p>
          <a:p>
            <a:pPr>
              <a:buNone/>
            </a:pPr>
            <a:r>
              <a:rPr lang="en-US" sz="2000" dirty="0"/>
              <a:t>(v)  Stomach</a:t>
            </a:r>
          </a:p>
          <a:p>
            <a:pPr>
              <a:buNone/>
            </a:pPr>
            <a:r>
              <a:rPr lang="en-US" sz="2000" dirty="0"/>
              <a:t>(vi) Small intestine</a:t>
            </a:r>
          </a:p>
          <a:p>
            <a:pPr>
              <a:buNone/>
            </a:pPr>
            <a:r>
              <a:rPr lang="en-US" sz="2000" dirty="0"/>
              <a:t>(vii) Large intestine and </a:t>
            </a:r>
          </a:p>
          <a:p>
            <a:pPr>
              <a:buNone/>
            </a:pPr>
            <a:r>
              <a:rPr lang="en-US" sz="2000" dirty="0"/>
              <a:t>(viii) </a:t>
            </a:r>
            <a:r>
              <a:rPr lang="en-US" sz="2000" dirty="0" err="1"/>
              <a:t>Cloaca</a:t>
            </a: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25" y="1571612"/>
            <a:ext cx="8229600" cy="509504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dirty="0">
                <a:solidFill>
                  <a:srgbClr val="FF0000"/>
                </a:solidFill>
              </a:rPr>
              <a:t>(</a:t>
            </a:r>
            <a:r>
              <a:rPr lang="en-US" sz="2000" dirty="0" err="1">
                <a:solidFill>
                  <a:srgbClr val="FF0000"/>
                </a:solidFill>
              </a:rPr>
              <a:t>i</a:t>
            </a:r>
            <a:r>
              <a:rPr lang="en-US" sz="2000" dirty="0">
                <a:solidFill>
                  <a:srgbClr val="FF0000"/>
                </a:solidFill>
              </a:rPr>
              <a:t>) Mouth –</a:t>
            </a:r>
          </a:p>
          <a:p>
            <a:pPr>
              <a:buNone/>
            </a:pPr>
            <a:r>
              <a:rPr lang="en-US" sz="2000" dirty="0"/>
              <a:t> • Slit like opening bordered by upper and lower jaws</a:t>
            </a:r>
          </a:p>
          <a:p>
            <a:pPr>
              <a:buNone/>
            </a:pPr>
            <a:r>
              <a:rPr lang="en-US" sz="2000" dirty="0" smtClean="0"/>
              <a:t> • Each </a:t>
            </a:r>
            <a:r>
              <a:rPr lang="en-US" sz="2000" dirty="0"/>
              <a:t>jaw is covered by fleshy immovable lips</a:t>
            </a:r>
          </a:p>
          <a:p>
            <a:pPr>
              <a:buNone/>
            </a:pPr>
            <a:r>
              <a:rPr lang="en-US" sz="2000" dirty="0"/>
              <a:t> • Both lips are covered with horny scales • Mouth opens into </a:t>
            </a:r>
            <a:r>
              <a:rPr lang="en-US" sz="2000" dirty="0" err="1"/>
              <a:t>Buccal</a:t>
            </a:r>
            <a:r>
              <a:rPr lang="en-US" sz="2000" dirty="0"/>
              <a:t> cavity</a:t>
            </a:r>
          </a:p>
          <a:p>
            <a:pPr>
              <a:buNone/>
            </a:pPr>
            <a:r>
              <a:rPr lang="en-US" sz="2000" dirty="0"/>
              <a:t> </a:t>
            </a:r>
            <a:r>
              <a:rPr lang="en-US" sz="2000" dirty="0">
                <a:solidFill>
                  <a:srgbClr val="FF0000"/>
                </a:solidFill>
              </a:rPr>
              <a:t>(ii) </a:t>
            </a:r>
            <a:r>
              <a:rPr lang="en-US" sz="2000" dirty="0" err="1">
                <a:solidFill>
                  <a:srgbClr val="FF0000"/>
                </a:solidFill>
              </a:rPr>
              <a:t>Buccal</a:t>
            </a:r>
            <a:r>
              <a:rPr lang="en-US" sz="2000" dirty="0">
                <a:solidFill>
                  <a:srgbClr val="FF0000"/>
                </a:solidFill>
              </a:rPr>
              <a:t> cavity – </a:t>
            </a:r>
            <a:endParaRPr lang="en-US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000" dirty="0" smtClean="0"/>
              <a:t>• </a:t>
            </a:r>
            <a:r>
              <a:rPr lang="en-US" sz="2000" dirty="0" err="1"/>
              <a:t>Buccal</a:t>
            </a:r>
            <a:r>
              <a:rPr lang="en-US" sz="2000" dirty="0"/>
              <a:t> cavity is provided with roughly triangular, well developed muscular tongue on its </a:t>
            </a:r>
            <a:r>
              <a:rPr lang="en-US" sz="2000" dirty="0" smtClean="0"/>
              <a:t>floor</a:t>
            </a:r>
            <a:endParaRPr lang="en-US" sz="2000" dirty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/>
              <a:t>• The tongue is long, bifid and </a:t>
            </a:r>
            <a:r>
              <a:rPr lang="en-US" sz="2000" dirty="0" err="1"/>
              <a:t>protrusible</a:t>
            </a:r>
            <a:r>
              <a:rPr lang="en-US" sz="2000" dirty="0"/>
              <a:t> with taste buds and mucous glands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• </a:t>
            </a:r>
            <a:r>
              <a:rPr lang="en-US" sz="2000" dirty="0"/>
              <a:t>In the upper jaw the teeth are present on the </a:t>
            </a:r>
            <a:r>
              <a:rPr lang="en-US" sz="2000" dirty="0" err="1"/>
              <a:t>Premaxillae</a:t>
            </a:r>
            <a:r>
              <a:rPr lang="en-US" sz="2000" dirty="0"/>
              <a:t> and maxillae 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• </a:t>
            </a:r>
            <a:r>
              <a:rPr lang="en-US" sz="2000" dirty="0"/>
              <a:t>In the lower jaw the teeth are present on the palatines and </a:t>
            </a:r>
            <a:r>
              <a:rPr lang="en-US" sz="2000" dirty="0" err="1" smtClean="0"/>
              <a:t>pterygoids</a:t>
            </a:r>
            <a:endParaRPr lang="en-US" sz="2000" dirty="0" smtClean="0"/>
          </a:p>
          <a:p>
            <a:pPr>
              <a:buNone/>
            </a:pPr>
            <a:r>
              <a:rPr lang="en-US" sz="2000" dirty="0" smtClean="0"/>
              <a:t> </a:t>
            </a:r>
            <a:r>
              <a:rPr lang="en-US" sz="2000" dirty="0"/>
              <a:t>• The teeth are </a:t>
            </a:r>
            <a:r>
              <a:rPr lang="en-US" sz="2000" dirty="0" err="1"/>
              <a:t>Acrodont</a:t>
            </a:r>
            <a:r>
              <a:rPr lang="en-US" sz="2000" dirty="0"/>
              <a:t> • Internal </a:t>
            </a:r>
            <a:r>
              <a:rPr lang="en-US" sz="2000" dirty="0" err="1"/>
              <a:t>nares</a:t>
            </a:r>
            <a:r>
              <a:rPr lang="en-US" sz="2000" dirty="0"/>
              <a:t> present on the roof of </a:t>
            </a:r>
            <a:r>
              <a:rPr lang="en-US" sz="2000" dirty="0" err="1"/>
              <a:t>buccal</a:t>
            </a:r>
            <a:r>
              <a:rPr lang="en-US" sz="2000" dirty="0"/>
              <a:t> cavity near the anterior end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03061" y="1571612"/>
            <a:ext cx="6337877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(iii) Pharynx – </a:t>
            </a:r>
          </a:p>
          <a:p>
            <a:pPr>
              <a:buNone/>
            </a:pPr>
            <a:r>
              <a:rPr lang="en-US" sz="2400" dirty="0" smtClean="0"/>
              <a:t>• Pharynx lies posterior to the tongue </a:t>
            </a:r>
          </a:p>
          <a:p>
            <a:pPr>
              <a:buNone/>
            </a:pPr>
            <a:r>
              <a:rPr lang="en-US" sz="2400" dirty="0" smtClean="0"/>
              <a:t>• The floor of the pharynx carries a longitudinal slit, the glottis, which leads to trachea</a:t>
            </a:r>
          </a:p>
          <a:p>
            <a:pPr>
              <a:buNone/>
            </a:pPr>
            <a:r>
              <a:rPr lang="en-US" sz="2400" dirty="0" smtClean="0"/>
              <a:t>• On either side, opens a small rounded aperture of </a:t>
            </a:r>
            <a:r>
              <a:rPr lang="en-US" sz="2400" dirty="0" err="1" smtClean="0"/>
              <a:t>eustachian</a:t>
            </a:r>
            <a:r>
              <a:rPr lang="en-US" sz="2400" dirty="0" smtClean="0"/>
              <a:t> tube</a:t>
            </a:r>
          </a:p>
          <a:p>
            <a:pPr>
              <a:buNone/>
            </a:pPr>
            <a:r>
              <a:rPr lang="en-US" sz="2400" dirty="0" smtClean="0"/>
              <a:t>• Pharynx lead into </a:t>
            </a:r>
            <a:r>
              <a:rPr lang="en-US" sz="2400" dirty="0" err="1" smtClean="0"/>
              <a:t>oesophagus</a:t>
            </a:r>
            <a:r>
              <a:rPr lang="en-US" sz="2400" dirty="0" smtClean="0"/>
              <a:t> through gullet</a:t>
            </a:r>
          </a:p>
          <a:p>
            <a:pPr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 (iv) </a:t>
            </a:r>
            <a:r>
              <a:rPr lang="en-US" sz="2400" dirty="0" err="1" smtClean="0">
                <a:solidFill>
                  <a:srgbClr val="FF0000"/>
                </a:solidFill>
              </a:rPr>
              <a:t>Oesophagus</a:t>
            </a:r>
            <a:r>
              <a:rPr lang="en-US" sz="2400" dirty="0" smtClean="0">
                <a:solidFill>
                  <a:srgbClr val="FF0000"/>
                </a:solidFill>
              </a:rPr>
              <a:t> – </a:t>
            </a:r>
          </a:p>
          <a:p>
            <a:pPr>
              <a:buNone/>
            </a:pPr>
            <a:r>
              <a:rPr lang="en-US" sz="2400" dirty="0" smtClean="0"/>
              <a:t>• It is long, narrow, cylindrical tube</a:t>
            </a:r>
          </a:p>
          <a:p>
            <a:pPr>
              <a:buNone/>
            </a:pPr>
            <a:r>
              <a:rPr lang="en-US" sz="2400" dirty="0" smtClean="0"/>
              <a:t>• It is capable of great distension</a:t>
            </a:r>
          </a:p>
          <a:p>
            <a:pPr>
              <a:buNone/>
            </a:pPr>
            <a:r>
              <a:rPr lang="en-US" sz="2400" dirty="0" smtClean="0"/>
              <a:t>• It leads into wide cylindrical stomach </a:t>
            </a:r>
            <a:endParaRPr lang="en-US" sz="2400" b="1" dirty="0" smtClean="0"/>
          </a:p>
          <a:p>
            <a:pPr>
              <a:buNone/>
            </a:pPr>
            <a:r>
              <a:rPr lang="en-US" sz="2400" dirty="0" smtClean="0"/>
              <a:t>• Numerous longitudinal folds present on the entire inner surface of the </a:t>
            </a:r>
            <a:r>
              <a:rPr lang="en-US" sz="2400" dirty="0" err="1" smtClean="0"/>
              <a:t>oesophagus</a:t>
            </a: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(v) Stomach :</a:t>
            </a:r>
          </a:p>
          <a:p>
            <a:pPr>
              <a:buNone/>
            </a:pPr>
            <a:r>
              <a:rPr lang="en-US" dirty="0" smtClean="0"/>
              <a:t>• It is long, </a:t>
            </a:r>
            <a:r>
              <a:rPr lang="en-US" dirty="0" err="1" smtClean="0"/>
              <a:t>cyclindrical</a:t>
            </a:r>
            <a:r>
              <a:rPr lang="en-US" dirty="0" smtClean="0"/>
              <a:t> and curved sac–like structure with thick muscular wall </a:t>
            </a:r>
          </a:p>
          <a:p>
            <a:pPr>
              <a:buNone/>
            </a:pPr>
            <a:r>
              <a:rPr lang="en-US" dirty="0" smtClean="0"/>
              <a:t>• Lies on the left side in the body cavity</a:t>
            </a:r>
          </a:p>
          <a:p>
            <a:pPr>
              <a:buNone/>
            </a:pPr>
            <a:r>
              <a:rPr lang="en-US" dirty="0" smtClean="0"/>
              <a:t> • Stomach is differentiated into two parts –</a:t>
            </a:r>
          </a:p>
          <a:p>
            <a:pPr>
              <a:buNone/>
            </a:pPr>
            <a:r>
              <a:rPr lang="en-US" dirty="0" smtClean="0"/>
              <a:t> • (a) anterior part is known as cardiac stomach </a:t>
            </a:r>
          </a:p>
          <a:p>
            <a:pPr>
              <a:buNone/>
            </a:pPr>
            <a:r>
              <a:rPr lang="en-US" dirty="0" smtClean="0"/>
              <a:t>• (b) posterior part is known as pyloric stomach </a:t>
            </a:r>
          </a:p>
          <a:p>
            <a:pPr>
              <a:buNone/>
            </a:pPr>
            <a:r>
              <a:rPr lang="en-US" dirty="0" smtClean="0"/>
              <a:t>• Liver is attached to the stomach by a thin fold called a hepatic </a:t>
            </a:r>
            <a:r>
              <a:rPr lang="en-US" dirty="0" err="1" smtClean="0"/>
              <a:t>omentum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The pyloric valve is in the form of muscular ring which lies on the posterior extremity of pyloric stomach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(vi) Small Intestine :</a:t>
            </a:r>
          </a:p>
          <a:p>
            <a:pPr>
              <a:buNone/>
            </a:pPr>
            <a:r>
              <a:rPr lang="en-US" dirty="0" smtClean="0"/>
              <a:t> • It is long, narrow and coiled tube</a:t>
            </a:r>
          </a:p>
          <a:p>
            <a:pPr>
              <a:buNone/>
            </a:pPr>
            <a:r>
              <a:rPr lang="en-US" dirty="0" smtClean="0"/>
              <a:t> • It comprises an anterior duodenum and posterior ileum</a:t>
            </a:r>
          </a:p>
          <a:p>
            <a:pPr>
              <a:buNone/>
            </a:pPr>
            <a:r>
              <a:rPr lang="en-US" dirty="0" smtClean="0"/>
              <a:t> • Duodenum is U – shaped and receives the bile and pancreatic ducts </a:t>
            </a:r>
          </a:p>
          <a:p>
            <a:pPr>
              <a:buNone/>
            </a:pPr>
            <a:r>
              <a:rPr lang="en-US" dirty="0" smtClean="0"/>
              <a:t> • Between the two limbs of U, pancreas is present</a:t>
            </a:r>
          </a:p>
          <a:p>
            <a:pPr>
              <a:buNone/>
            </a:pPr>
            <a:r>
              <a:rPr lang="en-US" dirty="0" smtClean="0"/>
              <a:t> • Ileum is the longest part of digestive tract attached to the dorsal body wall by the dorsal mesentery </a:t>
            </a:r>
          </a:p>
          <a:p>
            <a:pPr>
              <a:buNone/>
            </a:pPr>
            <a:r>
              <a:rPr lang="en-US" dirty="0" smtClean="0"/>
              <a:t> • Inner surface of duodenum and ileum is raised into longitudinal folds of mucosa</a:t>
            </a:r>
          </a:p>
          <a:p>
            <a:pPr>
              <a:buNone/>
            </a:pPr>
            <a:r>
              <a:rPr lang="en-US" dirty="0" smtClean="0"/>
              <a:t> • Folds increase the arc of secretion and absorption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sz="6000" dirty="0" smtClean="0"/>
              <a:t> </a:t>
            </a:r>
            <a:r>
              <a:rPr lang="en-US" sz="6000" dirty="0" smtClean="0">
                <a:solidFill>
                  <a:srgbClr val="FF0000"/>
                </a:solidFill>
              </a:rPr>
              <a:t>(vii) Large Intestine </a:t>
            </a:r>
          </a:p>
          <a:p>
            <a:pPr>
              <a:buNone/>
            </a:pPr>
            <a:r>
              <a:rPr lang="en-US" sz="6000" dirty="0" smtClean="0"/>
              <a:t> • The large intestine consists of a proximal colon and a distal rectum</a:t>
            </a:r>
          </a:p>
          <a:p>
            <a:pPr>
              <a:buNone/>
            </a:pPr>
            <a:r>
              <a:rPr lang="en-US" sz="6000" dirty="0" smtClean="0"/>
              <a:t> • A blind pouch, the </a:t>
            </a:r>
            <a:r>
              <a:rPr lang="en-US" sz="6000" dirty="0" err="1" smtClean="0"/>
              <a:t>caecum</a:t>
            </a:r>
            <a:r>
              <a:rPr lang="en-US" sz="6000" dirty="0" smtClean="0"/>
              <a:t>, arises from the junction of the ileum and colon</a:t>
            </a:r>
          </a:p>
          <a:p>
            <a:pPr>
              <a:buNone/>
            </a:pPr>
            <a:r>
              <a:rPr lang="en-US" sz="6000" dirty="0" smtClean="0"/>
              <a:t> • An </a:t>
            </a:r>
            <a:r>
              <a:rPr lang="en-US" sz="6000" dirty="0" err="1" smtClean="0"/>
              <a:t>ilio</a:t>
            </a:r>
            <a:r>
              <a:rPr lang="en-US" sz="6000" dirty="0" smtClean="0"/>
              <a:t>-colic valve is present internally at the junction of ileum and </a:t>
            </a:r>
            <a:r>
              <a:rPr lang="en-US" sz="6000" dirty="0" err="1" smtClean="0"/>
              <a:t>caecum</a:t>
            </a: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• The function of colon is the formation of </a:t>
            </a:r>
            <a:r>
              <a:rPr lang="en-US" sz="6000" dirty="0" err="1" smtClean="0"/>
              <a:t>faeces</a:t>
            </a:r>
            <a:r>
              <a:rPr lang="en-US" sz="6000" dirty="0" smtClean="0"/>
              <a:t> and absorption of water </a:t>
            </a:r>
          </a:p>
          <a:p>
            <a:pPr>
              <a:buNone/>
            </a:pPr>
            <a:r>
              <a:rPr lang="en-US" sz="6000" dirty="0" smtClean="0"/>
              <a:t> • Rectum is short, tubular and thick walled and serves to store the </a:t>
            </a:r>
            <a:r>
              <a:rPr lang="en-US" sz="6000" dirty="0" err="1" smtClean="0"/>
              <a:t>faeces</a:t>
            </a: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• The rectum leads behind into the </a:t>
            </a:r>
            <a:r>
              <a:rPr lang="en-US" sz="6000" dirty="0" err="1" smtClean="0"/>
              <a:t>cloaca</a:t>
            </a:r>
            <a:endParaRPr lang="en-US" sz="6000" dirty="0" smtClean="0"/>
          </a:p>
          <a:p>
            <a:pPr>
              <a:buNone/>
            </a:pPr>
            <a:r>
              <a:rPr lang="en-US" sz="6000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(viii) </a:t>
            </a:r>
            <a:r>
              <a:rPr lang="en-US" dirty="0" err="1" smtClean="0">
                <a:solidFill>
                  <a:srgbClr val="FF0000"/>
                </a:solidFill>
              </a:rPr>
              <a:t>Cloaca</a:t>
            </a:r>
            <a:r>
              <a:rPr lang="en-US" dirty="0" smtClean="0">
                <a:solidFill>
                  <a:srgbClr val="FF0000"/>
                </a:solidFill>
              </a:rPr>
              <a:t> – 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err="1" smtClean="0"/>
              <a:t>Cloaca</a:t>
            </a:r>
            <a:r>
              <a:rPr lang="en-US" dirty="0" smtClean="0"/>
              <a:t> is internally divided into three chambers</a:t>
            </a:r>
          </a:p>
          <a:p>
            <a:pPr>
              <a:buNone/>
            </a:pPr>
            <a:r>
              <a:rPr lang="en-US" dirty="0" smtClean="0"/>
              <a:t> • The anterior chamber is </a:t>
            </a:r>
            <a:r>
              <a:rPr lang="en-US" dirty="0" err="1" smtClean="0"/>
              <a:t>coprodaeum</a:t>
            </a:r>
            <a:r>
              <a:rPr lang="en-US" dirty="0" smtClean="0"/>
              <a:t> which receives the rectum</a:t>
            </a:r>
          </a:p>
          <a:p>
            <a:pPr>
              <a:buNone/>
            </a:pPr>
            <a:r>
              <a:rPr lang="en-US" dirty="0" smtClean="0"/>
              <a:t> • The middle chamber is </a:t>
            </a:r>
            <a:r>
              <a:rPr lang="en-US" dirty="0" err="1" smtClean="0"/>
              <a:t>urodaeum</a:t>
            </a:r>
            <a:r>
              <a:rPr lang="en-US" dirty="0" smtClean="0"/>
              <a:t> which receives the </a:t>
            </a:r>
            <a:r>
              <a:rPr lang="en-US" dirty="0" err="1" smtClean="0"/>
              <a:t>ureters</a:t>
            </a:r>
            <a:r>
              <a:rPr lang="en-US" dirty="0" smtClean="0"/>
              <a:t> and the </a:t>
            </a:r>
            <a:r>
              <a:rPr lang="en-US" dirty="0" err="1" smtClean="0"/>
              <a:t>gonoducts</a:t>
            </a:r>
            <a:r>
              <a:rPr lang="en-US" dirty="0" smtClean="0"/>
              <a:t> dorsally and the urinary </a:t>
            </a:r>
            <a:r>
              <a:rPr lang="en-US" dirty="0" err="1" smtClean="0"/>
              <a:t>bladdder</a:t>
            </a:r>
            <a:r>
              <a:rPr lang="en-US" dirty="0" smtClean="0"/>
              <a:t> ventrally</a:t>
            </a:r>
          </a:p>
          <a:p>
            <a:pPr>
              <a:buNone/>
            </a:pPr>
            <a:r>
              <a:rPr lang="en-US" dirty="0" smtClean="0"/>
              <a:t> • The posterior chamber is </a:t>
            </a:r>
            <a:r>
              <a:rPr lang="en-US" dirty="0" err="1" smtClean="0"/>
              <a:t>proctodaeum</a:t>
            </a:r>
            <a:r>
              <a:rPr lang="en-US" dirty="0" smtClean="0"/>
              <a:t> opens to the outside by </a:t>
            </a:r>
            <a:r>
              <a:rPr lang="en-US" dirty="0" err="1" smtClean="0"/>
              <a:t>cloacal</a:t>
            </a:r>
            <a:r>
              <a:rPr lang="en-US" dirty="0" smtClean="0"/>
              <a:t> aperture</a:t>
            </a:r>
          </a:p>
          <a:p>
            <a:pPr>
              <a:buNone/>
            </a:pPr>
            <a:r>
              <a:rPr lang="en-US" dirty="0" smtClean="0"/>
              <a:t> • </a:t>
            </a:r>
            <a:r>
              <a:rPr lang="en-US" dirty="0" err="1" smtClean="0"/>
              <a:t>Cloacal</a:t>
            </a:r>
            <a:r>
              <a:rPr lang="en-US" dirty="0" smtClean="0"/>
              <a:t> aperture is transverse slit present at the junction of trunk and tail on the venture surface</a:t>
            </a:r>
          </a:p>
          <a:p>
            <a:pPr>
              <a:buNone/>
            </a:pPr>
            <a:r>
              <a:rPr lang="en-US" dirty="0" smtClean="0"/>
              <a:t> • </a:t>
            </a:r>
            <a:r>
              <a:rPr lang="en-US" dirty="0" err="1" smtClean="0"/>
              <a:t>Cloaca</a:t>
            </a:r>
            <a:r>
              <a:rPr lang="en-US" dirty="0" smtClean="0"/>
              <a:t> serves for the </a:t>
            </a:r>
            <a:r>
              <a:rPr lang="en-US" dirty="0" err="1" smtClean="0"/>
              <a:t>reabsorption</a:t>
            </a:r>
            <a:r>
              <a:rPr lang="en-US" dirty="0" smtClean="0"/>
              <a:t> of water from </a:t>
            </a:r>
            <a:r>
              <a:rPr lang="en-US" dirty="0" err="1" smtClean="0"/>
              <a:t>faeces</a:t>
            </a:r>
            <a:r>
              <a:rPr lang="en-US" dirty="0" smtClean="0"/>
              <a:t> and urine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984</Words>
  <Application>Microsoft Office PowerPoint</Application>
  <PresentationFormat>On-screen Show (4:3)</PresentationFormat>
  <Paragraphs>93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B.Sc. II Year, Zoology Paper II- Vertibrate Zoology Digestive System of  Uromastix hardwickii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DIGESTIVE SYSTEM OF UROMASTIX</dc:title>
  <dc:creator>Dr SK Tiwari</dc:creator>
  <cp:lastModifiedBy>Dr SK Tiwari</cp:lastModifiedBy>
  <cp:revision>41</cp:revision>
  <dcterms:created xsi:type="dcterms:W3CDTF">2021-04-20T14:19:20Z</dcterms:created>
  <dcterms:modified xsi:type="dcterms:W3CDTF">2021-05-10T07:01:35Z</dcterms:modified>
</cp:coreProperties>
</file>