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38"/>
  </p:handoutMasterIdLst>
  <p:sldIdLst>
    <p:sldId id="29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11E7C-A810-44A1-8D21-D623EE43598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7B84E-187E-4B43-B05D-77D42DAF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D7FB8-6E1B-4692-922A-3905BE9C7A55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7305A-E094-45E2-9533-3AD0224EF9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841375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SAMPLING TECHNIQUES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FC900B9-A392-4B74-851A-C5B60C93F7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990599"/>
          </a:xfrm>
        </p:spPr>
        <p:txBody>
          <a:bodyPr>
            <a:normAutofit/>
          </a:bodyPr>
          <a:lstStyle/>
          <a:p>
            <a:r>
              <a:rPr lang="en-US" sz="3200" b="1" dirty="0"/>
              <a:t>A. PROBABILITY SAMPLING-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" y="1219200"/>
            <a:ext cx="8656320" cy="5105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Also known as </a:t>
            </a:r>
            <a:r>
              <a:rPr lang="en-US" b="1" i="1" dirty="0">
                <a:solidFill>
                  <a:schemeClr val="tx1"/>
                </a:solidFill>
              </a:rPr>
              <a:t>random sampling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b="1" i="1" dirty="0">
                <a:solidFill>
                  <a:schemeClr val="tx1"/>
                </a:solidFill>
              </a:rPr>
              <a:t>chance sampling.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this every item of the universe has an equal chance of inclusion in the sample.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Random sampling ensures the law of statistical in terms of probability.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gives each element in the population an equal probability of getting into the sample.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Probability= 1∕possible sample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600199"/>
          </a:xfrm>
        </p:spPr>
        <p:txBody>
          <a:bodyPr>
            <a:normAutofit/>
          </a:bodyPr>
          <a:lstStyle/>
          <a:p>
            <a:r>
              <a:rPr lang="en-US" b="1" dirty="0"/>
              <a:t>1. SIMPLE RANDOM SAMPLING TECHNIQUE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81200"/>
            <a:ext cx="8534400" cy="44958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90000"/>
              </a:lnSpc>
              <a:buClr>
                <a:srgbClr val="4D4D4D"/>
              </a:buClr>
            </a:pPr>
            <a:r>
              <a:rPr lang="en-US" b="1" dirty="0">
                <a:solidFill>
                  <a:schemeClr val="tx1"/>
                </a:solidFill>
              </a:rPr>
              <a:t>Simple random sampling- </a:t>
            </a:r>
            <a:r>
              <a:rPr lang="en-US" dirty="0">
                <a:solidFill>
                  <a:schemeClr val="tx1"/>
                </a:solidFill>
              </a:rPr>
              <a:t>It is a method of</a:t>
            </a:r>
          </a:p>
          <a:p>
            <a:pPr algn="l">
              <a:lnSpc>
                <a:spcPct val="90000"/>
              </a:lnSpc>
              <a:buClr>
                <a:srgbClr val="4D4D4D"/>
              </a:buClr>
            </a:pPr>
            <a:r>
              <a:rPr lang="en-US" dirty="0">
                <a:solidFill>
                  <a:schemeClr val="tx1"/>
                </a:solidFill>
              </a:rPr>
              <a:t>probability sampling in which every unit has an</a:t>
            </a:r>
          </a:p>
          <a:p>
            <a:pPr algn="l">
              <a:lnSpc>
                <a:spcPct val="90000"/>
              </a:lnSpc>
              <a:buClr>
                <a:srgbClr val="4D4D4D"/>
              </a:buClr>
            </a:pPr>
            <a:r>
              <a:rPr lang="en-US" dirty="0">
                <a:solidFill>
                  <a:schemeClr val="tx1"/>
                </a:solidFill>
              </a:rPr>
              <a:t> equal nonzero chance of being selected. ex. Lottery method</a:t>
            </a:r>
            <a:endParaRPr lang="en-US" b="1" dirty="0">
              <a:solidFill>
                <a:srgbClr val="000066"/>
              </a:solidFill>
            </a:endParaRPr>
          </a:p>
          <a:p>
            <a:pPr algn="l">
              <a:lnSpc>
                <a:spcPct val="90000"/>
              </a:lnSpc>
              <a:buClr>
                <a:srgbClr val="4D4D4D"/>
              </a:buClr>
            </a:pPr>
            <a:endParaRPr lang="en-US" b="1" dirty="0">
              <a:solidFill>
                <a:srgbClr val="000066"/>
              </a:solidFill>
            </a:endParaRPr>
          </a:p>
          <a:p>
            <a:pPr algn="l">
              <a:lnSpc>
                <a:spcPct val="90000"/>
              </a:lnSpc>
              <a:buClr>
                <a:srgbClr val="4D4D4D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Simplest method of probability sampling.</a:t>
            </a:r>
          </a:p>
          <a:p>
            <a:pPr algn="l">
              <a:lnSpc>
                <a:spcPct val="90000"/>
              </a:lnSpc>
              <a:buClr>
                <a:srgbClr val="4D4D4D"/>
              </a:buClr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buClr>
                <a:srgbClr val="4D4D4D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gives each element in the population an equal probability of getting into the sample and all choices are independent of one another.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394" y="175017"/>
            <a:ext cx="7772400" cy="43458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991600" cy="5867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4100" dirty="0">
                <a:solidFill>
                  <a:schemeClr val="tx1"/>
                </a:solidFill>
              </a:rPr>
              <a:t>In this method we can use a random number tables</a:t>
            </a:r>
          </a:p>
          <a:p>
            <a:pPr algn="l"/>
            <a:endParaRPr lang="en-US" sz="4100" dirty="0">
              <a:solidFill>
                <a:schemeClr val="tx1"/>
              </a:solidFill>
            </a:endParaRPr>
          </a:p>
          <a:p>
            <a:pPr algn="l"/>
            <a:r>
              <a:rPr lang="en-US" sz="4100" dirty="0">
                <a:solidFill>
                  <a:schemeClr val="tx1"/>
                </a:solidFill>
              </a:rPr>
              <a:t>For ex. </a:t>
            </a:r>
            <a:r>
              <a:rPr lang="en-US" sz="4100" dirty="0" err="1">
                <a:solidFill>
                  <a:schemeClr val="tx1"/>
                </a:solidFill>
              </a:rPr>
              <a:t>Tippett</a:t>
            </a:r>
            <a:r>
              <a:rPr lang="en-US" sz="4100" dirty="0">
                <a:solidFill>
                  <a:schemeClr val="tx1"/>
                </a:solidFill>
              </a:rPr>
              <a:t>, Yates and Fisher tables of random numbers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514350" indent="-514350" algn="l"/>
            <a:endParaRPr lang="en-US" sz="5100" b="1" dirty="0">
              <a:solidFill>
                <a:schemeClr val="tx1"/>
              </a:solidFill>
            </a:endParaRPr>
          </a:p>
          <a:p>
            <a:pPr marL="514350" indent="-514350" algn="l"/>
            <a:r>
              <a:rPr lang="en-US" sz="5100" b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 algn="l"/>
            <a:endParaRPr lang="en-US" dirty="0">
              <a:solidFill>
                <a:schemeClr val="tx1"/>
              </a:solidFill>
            </a:endParaRPr>
          </a:p>
          <a:p>
            <a:pPr marL="514350" indent="-514350" algn="l"/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1"/>
            <a:ext cx="7772400" cy="762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763000" cy="6705600"/>
          </a:xfrm>
        </p:spPr>
        <p:txBody>
          <a:bodyPr>
            <a:noAutofit/>
          </a:bodyPr>
          <a:lstStyle/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marL="514350" indent="-514350" algn="l">
              <a:buAutoNum type="arabicPlain" startAt="2952"/>
            </a:pPr>
            <a:r>
              <a:rPr lang="en-US" sz="2400" b="1" dirty="0">
                <a:solidFill>
                  <a:schemeClr val="tx1"/>
                </a:solidFill>
              </a:rPr>
              <a:t>   6641   3992   9792   7979     5911  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514350" indent="-514350" algn="l"/>
            <a:endParaRPr lang="en-US" sz="2400" dirty="0">
              <a:solidFill>
                <a:schemeClr val="tx1"/>
              </a:solidFill>
            </a:endParaRPr>
          </a:p>
          <a:p>
            <a:pPr marL="514350" indent="-514350" algn="l">
              <a:buAutoNum type="arabicPlain" startAt="3170"/>
            </a:pPr>
            <a:r>
              <a:rPr lang="en-US" sz="2400" b="1" dirty="0">
                <a:solidFill>
                  <a:schemeClr val="tx1"/>
                </a:solidFill>
              </a:rPr>
              <a:t>   5624   4167   9525   1545     139</a:t>
            </a:r>
            <a:r>
              <a:rPr lang="en-US" sz="2400" dirty="0">
                <a:solidFill>
                  <a:schemeClr val="tx1"/>
                </a:solidFill>
              </a:rPr>
              <a:t>6</a:t>
            </a:r>
            <a:endParaRPr lang="en-US" sz="2400" b="1" dirty="0">
              <a:solidFill>
                <a:schemeClr val="tx1"/>
              </a:solidFill>
            </a:endParaRPr>
          </a:p>
          <a:p>
            <a:pPr marL="514350" indent="-514350" algn="l"/>
            <a:endParaRPr lang="en-US" sz="2400" b="1" dirty="0">
              <a:solidFill>
                <a:schemeClr val="tx1"/>
              </a:solidFill>
            </a:endParaRPr>
          </a:p>
          <a:p>
            <a:pPr marL="514350" indent="-514350" algn="l">
              <a:buAutoNum type="arabicPlain" startAt="7203"/>
            </a:pPr>
            <a:r>
              <a:rPr lang="en-US" sz="2400" b="1" dirty="0">
                <a:solidFill>
                  <a:schemeClr val="tx1"/>
                </a:solidFill>
              </a:rPr>
              <a:t>    5356    1300   2693   2370     7483</a:t>
            </a:r>
          </a:p>
          <a:p>
            <a:pPr marL="514350" indent="-514350" algn="l"/>
            <a:r>
              <a:rPr lang="en-US" sz="2400" b="1" dirty="0">
                <a:solidFill>
                  <a:schemeClr val="tx1"/>
                </a:solidFill>
              </a:rPr>
              <a:t> </a:t>
            </a:r>
          </a:p>
          <a:p>
            <a:pPr marL="514350" indent="-514350" algn="l">
              <a:buAutoNum type="arabicPlain" startAt="3408"/>
            </a:pPr>
            <a:r>
              <a:rPr lang="en-US" sz="2400" b="1" dirty="0">
                <a:solidFill>
                  <a:schemeClr val="tx1"/>
                </a:solidFill>
              </a:rPr>
              <a:t>   2769    3563    6107   6913    7691</a:t>
            </a:r>
          </a:p>
          <a:p>
            <a:pPr marL="514350" indent="-514350" algn="l"/>
            <a:endParaRPr lang="en-US" sz="2400" b="1" dirty="0">
              <a:solidFill>
                <a:schemeClr val="tx1"/>
              </a:solidFill>
            </a:endParaRPr>
          </a:p>
          <a:p>
            <a:pPr marL="514350" indent="-514350" algn="l"/>
            <a:r>
              <a:rPr lang="en-US" sz="2400" b="1" dirty="0">
                <a:solidFill>
                  <a:schemeClr val="tx1"/>
                </a:solidFill>
              </a:rPr>
              <a:t> 0560     5246    1112   9025    6008    8126</a:t>
            </a:r>
          </a:p>
          <a:p>
            <a:pPr marL="514350" indent="-514350" algn="l"/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514350" indent="-514350" algn="l"/>
            <a:r>
              <a:rPr lang="en-US" sz="2800" dirty="0">
                <a:solidFill>
                  <a:schemeClr val="tx1"/>
                </a:solidFill>
              </a:rPr>
              <a:t>If we are interested in taking a sample of 10 units from a</a:t>
            </a:r>
          </a:p>
          <a:p>
            <a:pPr marL="514350" indent="-514350" algn="l"/>
            <a:r>
              <a:rPr lang="en-US" sz="2800" dirty="0">
                <a:solidFill>
                  <a:schemeClr val="tx1"/>
                </a:solidFill>
              </a:rPr>
              <a:t> population of 5000 units, bearing no. from 3001 to 8000.</a:t>
            </a:r>
          </a:p>
          <a:p>
            <a:pPr marL="514350" indent="-514350" algn="l"/>
            <a:r>
              <a:rPr lang="en-US" sz="2800" dirty="0">
                <a:solidFill>
                  <a:schemeClr val="tx1"/>
                </a:solidFill>
              </a:rPr>
              <a:t> Than we obtain the following no</a:t>
            </a:r>
            <a:r>
              <a:rPr lang="en-US" sz="1800" b="1" dirty="0">
                <a:solidFill>
                  <a:schemeClr val="tx1"/>
                </a:solidFill>
              </a:rPr>
              <a:t>.  6641, 3992, 7979, 5911, 3170, </a:t>
            </a:r>
            <a:r>
              <a:rPr lang="en-US" sz="1800" b="1">
                <a:solidFill>
                  <a:schemeClr val="tx1"/>
                </a:solidFill>
              </a:rPr>
              <a:t>5624,</a:t>
            </a:r>
          </a:p>
          <a:p>
            <a:pPr marL="514350" indent="-514350" algn="l"/>
            <a:r>
              <a:rPr lang="en-US" sz="1800" b="1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4167, 7203, 5356, 7483. </a:t>
            </a:r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          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Simplest technique for sample collection</a:t>
            </a:r>
          </a:p>
          <a:p>
            <a:r>
              <a:rPr lang="en-US" dirty="0"/>
              <a:t>Low cost</a:t>
            </a:r>
          </a:p>
          <a:p>
            <a:r>
              <a:rPr lang="en-US" dirty="0"/>
              <a:t>It gives each possible sample combination an equal probability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Not applicable in some situation. For ex. In estimation of mean height of trees.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2. Complex random sampling techniques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610600" cy="50292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Such techniques represent a combination of probability and non- probability sampling procedures in selecting a sample.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Also known as Mixed sampling designs.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/>
          </a:bodyPr>
          <a:lstStyle/>
          <a:p>
            <a:r>
              <a:rPr lang="en-US" sz="3200" b="1" dirty="0"/>
              <a:t>TYPES OF COMLEX RANDOM SAMPLING</a:t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599"/>
            <a:ext cx="8534400" cy="5564945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SYSTEMATIC SAMPLING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STRATIFIED SAMPLING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CLUSTER SAMPLING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AREA SAMPLING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>
                <a:solidFill>
                  <a:schemeClr val="tx1"/>
                </a:solidFill>
              </a:rPr>
              <a:t>MULTI-STAGE SAMPLING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21919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1. </a:t>
            </a:r>
            <a:r>
              <a:rPr lang="en-US" b="1" dirty="0"/>
              <a:t>SYSTEMATIC SAMPLING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143000"/>
            <a:ext cx="8763000" cy="5486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most practical way of sampling is to select every </a:t>
            </a:r>
            <a:r>
              <a:rPr lang="en-US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th item on a list.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ex. If we need 4% sample, the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item would be selected randomly from the 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twenty five and there after every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item would automatically be included in the sample.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           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Easier</a:t>
            </a:r>
          </a:p>
          <a:p>
            <a:r>
              <a:rPr lang="en-US" dirty="0"/>
              <a:t>Less costlier</a:t>
            </a:r>
          </a:p>
          <a:p>
            <a:r>
              <a:rPr lang="en-US" dirty="0"/>
              <a:t>Most convenient in case of large population.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Inefficient in case of a hidden periodicity in the population.</a:t>
            </a:r>
          </a:p>
          <a:p>
            <a:pPr>
              <a:buNone/>
            </a:pPr>
            <a:r>
              <a:rPr lang="en-US" dirty="0"/>
              <a:t>  For ex. </a:t>
            </a:r>
            <a:r>
              <a:rPr lang="en-US" i="1" dirty="0"/>
              <a:t>n</a:t>
            </a:r>
            <a:r>
              <a:rPr lang="en-US" dirty="0"/>
              <a:t>th item may be defective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523999"/>
          </a:xfrm>
        </p:spPr>
        <p:txBody>
          <a:bodyPr/>
          <a:lstStyle/>
          <a:p>
            <a:r>
              <a:rPr lang="en-US" b="1" dirty="0"/>
              <a:t>STRATIFIED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534400" cy="5334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this sampling the population is divided into several sub-populations that are individually more homogenous than the total population.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different sub-population are called </a:t>
            </a:r>
            <a:r>
              <a:rPr lang="en-US" b="1" i="1" dirty="0">
                <a:solidFill>
                  <a:schemeClr val="tx1"/>
                </a:solidFill>
              </a:rPr>
              <a:t>strata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are able to get more precise estimates for each stratum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b="1" dirty="0"/>
              <a:t>SAMPLING TECHNIQUE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458200" cy="5181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Techniques for selecting items or elements for the samples from the population.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Sampling technique is determined before data is collected.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Researcher must select\prepare a sample design which should be reliable and appropriate for his research study.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2286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Keep in mind before this technique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How to form strata?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How should items be selected from each stratum?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How many items be selected from each stratum?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142999"/>
          </a:xfrm>
        </p:spPr>
        <p:txBody>
          <a:bodyPr>
            <a:normAutofit/>
          </a:bodyPr>
          <a:lstStyle/>
          <a:p>
            <a:r>
              <a:rPr lang="en-US" sz="3200" b="1" dirty="0"/>
              <a:t>HOW TO FORM </a:t>
            </a:r>
            <a:r>
              <a:rPr lang="en-US" sz="3200" b="1" i="1" dirty="0"/>
              <a:t>STRATA?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410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strata be formed on the basis of common characteristic(s) of the items to be put in each stratum.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One should always careful for characteristics to be estimated are normally used to define the strata.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066799"/>
          </a:xfrm>
        </p:spPr>
        <p:txBody>
          <a:bodyPr>
            <a:noAutofit/>
          </a:bodyPr>
          <a:lstStyle/>
          <a:p>
            <a:r>
              <a:rPr lang="en-US" sz="3200" b="1" dirty="0"/>
              <a:t>HOW SHOULD ITEMS BE SELECTED FROM EACH STRATUM?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5334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After formation of stratum, a researcher selects the items from each stratum through simple random technique.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Systematic sample technique can be used if it is considered more appropriate in certain situation.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MANY ITEMS BE SELECTED FROM EACH STRATUM?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86800" cy="42672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Regarding the third question, we should follow the proportional allocation under which the size of the samples from different strata are kept proportional to the size of the strata.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38099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534400" cy="6172199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For ex.  Population size= </a:t>
            </a:r>
            <a:r>
              <a:rPr lang="en-US" b="1" dirty="0">
                <a:solidFill>
                  <a:schemeClr val="tx1"/>
                </a:solidFill>
              </a:rPr>
              <a:t>8000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Size of the sample= </a:t>
            </a:r>
            <a:r>
              <a:rPr lang="en-US" b="1" dirty="0">
                <a:solidFill>
                  <a:schemeClr val="tx1"/>
                </a:solidFill>
              </a:rPr>
              <a:t>30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Size of Strata1(</a:t>
            </a:r>
            <a:r>
              <a:rPr lang="en-US" b="1" dirty="0">
                <a:solidFill>
                  <a:schemeClr val="tx1"/>
                </a:solidFill>
              </a:rPr>
              <a:t>N1</a:t>
            </a:r>
            <a:r>
              <a:rPr lang="en-US" dirty="0">
                <a:solidFill>
                  <a:schemeClr val="tx1"/>
                </a:solidFill>
              </a:rPr>
              <a:t>)= </a:t>
            </a:r>
            <a:r>
              <a:rPr lang="en-US" b="1" dirty="0">
                <a:solidFill>
                  <a:schemeClr val="tx1"/>
                </a:solidFill>
              </a:rPr>
              <a:t>4000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Size of strata2(</a:t>
            </a:r>
            <a:r>
              <a:rPr lang="en-US" b="1" dirty="0">
                <a:solidFill>
                  <a:schemeClr val="tx1"/>
                </a:solidFill>
              </a:rPr>
              <a:t>N2</a:t>
            </a:r>
            <a:r>
              <a:rPr lang="en-US" dirty="0">
                <a:solidFill>
                  <a:schemeClr val="tx1"/>
                </a:solidFill>
              </a:rPr>
              <a:t>)=</a:t>
            </a:r>
            <a:r>
              <a:rPr lang="en-US" b="1" dirty="0">
                <a:solidFill>
                  <a:schemeClr val="tx1"/>
                </a:solidFill>
              </a:rPr>
              <a:t>2400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Size of srata3(</a:t>
            </a:r>
            <a:r>
              <a:rPr lang="en-US" b="1" dirty="0">
                <a:solidFill>
                  <a:schemeClr val="tx1"/>
                </a:solidFill>
              </a:rPr>
              <a:t>N3</a:t>
            </a:r>
            <a:r>
              <a:rPr lang="en-US" dirty="0">
                <a:solidFill>
                  <a:schemeClr val="tx1"/>
                </a:solidFill>
              </a:rPr>
              <a:t>)= </a:t>
            </a:r>
            <a:r>
              <a:rPr lang="en-US" b="1" dirty="0">
                <a:solidFill>
                  <a:schemeClr val="tx1"/>
                </a:solidFill>
              </a:rPr>
              <a:t>1600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According proportional allocation selected elements from each stratum=</a:t>
            </a:r>
          </a:p>
          <a:p>
            <a:pPr lvl="1" algn="l"/>
            <a:r>
              <a:rPr lang="en-US" b="1" dirty="0">
                <a:solidFill>
                  <a:schemeClr val="tx1"/>
                </a:solidFill>
              </a:rPr>
              <a:t>P1</a:t>
            </a:r>
            <a:r>
              <a:rPr lang="en-US" dirty="0">
                <a:solidFill>
                  <a:schemeClr val="tx1"/>
                </a:solidFill>
              </a:rPr>
              <a:t>(elements from N1)=30× 4000\8000= </a:t>
            </a:r>
            <a:r>
              <a:rPr lang="en-US" b="1" dirty="0">
                <a:solidFill>
                  <a:schemeClr val="tx1"/>
                </a:solidFill>
              </a:rPr>
              <a:t>15</a:t>
            </a:r>
          </a:p>
          <a:p>
            <a:pPr lvl="1" algn="l"/>
            <a:r>
              <a:rPr lang="en-US" b="1" dirty="0">
                <a:solidFill>
                  <a:schemeClr val="tx1"/>
                </a:solidFill>
              </a:rPr>
              <a:t>P2</a:t>
            </a:r>
            <a:r>
              <a:rPr lang="en-US" dirty="0">
                <a:solidFill>
                  <a:schemeClr val="tx1"/>
                </a:solidFill>
              </a:rPr>
              <a:t>(elements from N2)=30×2400\8000= </a:t>
            </a:r>
            <a:r>
              <a:rPr lang="en-US" b="1" dirty="0">
                <a:solidFill>
                  <a:schemeClr val="tx1"/>
                </a:solidFill>
              </a:rPr>
              <a:t>9</a:t>
            </a:r>
          </a:p>
          <a:p>
            <a:pPr lvl="1" algn="l"/>
            <a:r>
              <a:rPr lang="en-US" b="1" dirty="0">
                <a:solidFill>
                  <a:schemeClr val="tx1"/>
                </a:solidFill>
              </a:rPr>
              <a:t>P3</a:t>
            </a:r>
            <a:r>
              <a:rPr lang="en-US" dirty="0">
                <a:solidFill>
                  <a:schemeClr val="tx1"/>
                </a:solidFill>
              </a:rPr>
              <a:t>(elements from N3)=30×1600\8000=</a:t>
            </a:r>
            <a:r>
              <a:rPr lang="en-US" b="1" dirty="0">
                <a:solidFill>
                  <a:schemeClr val="tx1"/>
                </a:solidFill>
              </a:rPr>
              <a:t>6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990599"/>
          </a:xfrm>
        </p:spPr>
        <p:txBody>
          <a:bodyPr>
            <a:normAutofit/>
          </a:bodyPr>
          <a:lstStyle/>
          <a:p>
            <a:r>
              <a:rPr lang="en-US" sz="3200" b="1" dirty="0"/>
              <a:t>3. CLUSTER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143000"/>
            <a:ext cx="7772400" cy="48768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Used if total area of interest happens to be a big one. Total population is divided into a no. of relatively small sub-populations which are themselves cluster of still smaller units. Then some clusters are randomly selected for inclusion in the overall sample.</a:t>
            </a:r>
          </a:p>
          <a:p>
            <a:pPr algn="l"/>
            <a:endParaRPr lang="en-US" sz="2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For ex. Estimation of the proportion of defective parts of machine in an inventory(written list of all objects)</a:t>
            </a:r>
          </a:p>
          <a:p>
            <a:r>
              <a:rPr lang="en-US" sz="2800" dirty="0">
                <a:solidFill>
                  <a:schemeClr val="tx1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          </a:t>
            </a:r>
            <a:r>
              <a:rPr lang="en-US" dirty="0" err="1"/>
              <a:t>Dis</a:t>
            </a:r>
            <a:r>
              <a:rPr lang="en-US" dirty="0"/>
              <a:t>-advantages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Low cost</a:t>
            </a:r>
          </a:p>
          <a:p>
            <a:r>
              <a:rPr lang="en-US" dirty="0"/>
              <a:t>Applicable in case of large population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Less precise than random sampling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90599"/>
          </a:xfrm>
        </p:spPr>
        <p:txBody>
          <a:bodyPr>
            <a:normAutofit/>
          </a:bodyPr>
          <a:lstStyle/>
          <a:p>
            <a:r>
              <a:rPr lang="en-US" sz="3200" b="1" dirty="0"/>
              <a:t>4. AREA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8077200" cy="5029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clusters happen to be some geographical subdivisions.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primary sampling unit represents a cluster of units based on geographical area.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986050"/>
          </a:xfrm>
        </p:spPr>
        <p:txBody>
          <a:bodyPr>
            <a:normAutofit/>
          </a:bodyPr>
          <a:lstStyle/>
          <a:p>
            <a:r>
              <a:rPr lang="en-US" sz="3600" b="1" dirty="0"/>
              <a:t>5. MULTI-STAGE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is a further development of the cluster sampling.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ex. We want to investigate the working efficiency of nationalized banks in India and we want to take a sample of few banks for this purpose.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stage is to select large primary sampling unit, that is state.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Then we may select certain districts and interview all banks in the chosen districts.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can also select certain towns of  the selected districts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19199"/>
          </a:xfrm>
        </p:spPr>
        <p:txBody>
          <a:bodyPr>
            <a:normAutofit/>
          </a:bodyPr>
          <a:lstStyle/>
          <a:p>
            <a:r>
              <a:rPr lang="en-US" sz="3200" b="1" dirty="0"/>
              <a:t>NON-PROBABILITY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153400" cy="5181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this sampling, selection of elements is depend on the researcher choice.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Chosen by a researcher according his purpose.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Only few particular units of the universe are used for constituting a sample.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For ex. Pilot study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686800" cy="5029200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Population </a:t>
            </a:r>
            <a:r>
              <a:rPr lang="en-US" dirty="0">
                <a:solidFill>
                  <a:schemeClr val="tx1"/>
                </a:solidFill>
              </a:rPr>
              <a:t>– Group of things or persons having one or more common characteristics. Ex. students</a:t>
            </a:r>
          </a:p>
          <a:p>
            <a:pPr algn="l"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Sample</a:t>
            </a:r>
            <a:r>
              <a:rPr lang="en-US" dirty="0">
                <a:solidFill>
                  <a:schemeClr val="tx1"/>
                </a:solidFill>
              </a:rPr>
              <a:t> – Representative subgroup of the larger population. Ex. P.G. students</a:t>
            </a:r>
          </a:p>
          <a:p>
            <a:pPr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Used to estimate something about a population</a:t>
            </a:r>
          </a:p>
          <a:p>
            <a:pPr algn="l"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Must be similar to population on characteristics being investigated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295399"/>
          </a:xfrm>
        </p:spPr>
        <p:txBody>
          <a:bodyPr>
            <a:normAutofit/>
          </a:bodyPr>
          <a:lstStyle/>
          <a:p>
            <a:r>
              <a:rPr lang="en-US" sz="3200" b="1" dirty="0"/>
              <a:t>WHEN TO USE NON-PROBABILITY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534400" cy="4953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can be used when the researcher aims to do a</a:t>
            </a:r>
            <a:r>
              <a:rPr lang="en-US" b="1" dirty="0">
                <a:solidFill>
                  <a:schemeClr val="tx1"/>
                </a:solidFill>
              </a:rPr>
              <a:t> qualitative</a:t>
            </a:r>
            <a:r>
              <a:rPr lang="en-US" dirty="0">
                <a:solidFill>
                  <a:schemeClr val="tx1"/>
                </a:solidFill>
              </a:rPr>
              <a:t>, </a:t>
            </a:r>
            <a:r>
              <a:rPr lang="en-US" b="1" dirty="0">
                <a:solidFill>
                  <a:schemeClr val="tx1"/>
                </a:solidFill>
              </a:rPr>
              <a:t>pilot</a:t>
            </a:r>
            <a:r>
              <a:rPr lang="en-US" dirty="0">
                <a:solidFill>
                  <a:schemeClr val="tx1"/>
                </a:solidFill>
              </a:rPr>
              <a:t> or </a:t>
            </a:r>
            <a:r>
              <a:rPr lang="en-US" b="1" dirty="0">
                <a:solidFill>
                  <a:schemeClr val="tx1"/>
                </a:solidFill>
              </a:rPr>
              <a:t>exploratory</a:t>
            </a:r>
            <a:r>
              <a:rPr lang="en-US" dirty="0">
                <a:solidFill>
                  <a:schemeClr val="tx1"/>
                </a:solidFill>
              </a:rPr>
              <a:t> study.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It can be used when randomization is impossible like when the population is almost limitless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a particular trait exists in the population.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is also useful when the researcher has limited budget, time and workforce.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838200"/>
          </a:xfrm>
        </p:spPr>
        <p:txBody>
          <a:bodyPr>
            <a:normAutofit/>
          </a:bodyPr>
          <a:lstStyle/>
          <a:p>
            <a:r>
              <a:rPr lang="en-US" sz="3200" b="1" dirty="0"/>
              <a:t>TYPES OF NON-PROBABILITY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610600" cy="5334000"/>
          </a:xfrm>
        </p:spPr>
        <p:txBody>
          <a:bodyPr/>
          <a:lstStyle/>
          <a:p>
            <a:pPr marL="1409700" lvl="2" indent="-495300" algn="l" eaLnBrk="0" hangingPunct="0">
              <a:lnSpc>
                <a:spcPct val="85000"/>
              </a:lnSpc>
              <a:spcBef>
                <a:spcPct val="50000"/>
              </a:spcBef>
              <a:buClrTx/>
              <a:buSzTx/>
            </a:pPr>
            <a:r>
              <a:rPr lang="en-US" sz="3200" b="1" dirty="0">
                <a:solidFill>
                  <a:schemeClr val="tx1"/>
                </a:solidFill>
              </a:rPr>
              <a:t>1. Convenience Sampling</a:t>
            </a:r>
          </a:p>
          <a:p>
            <a:pPr marL="1409700" lvl="2" indent="-495300" algn="l" eaLnBrk="0" hangingPunct="0">
              <a:lnSpc>
                <a:spcPct val="85000"/>
              </a:lnSpc>
              <a:spcBef>
                <a:spcPct val="50000"/>
              </a:spcBef>
              <a:buClrTx/>
              <a:buSzTx/>
            </a:pPr>
            <a:r>
              <a:rPr lang="en-US" sz="3200" b="1" dirty="0">
                <a:solidFill>
                  <a:schemeClr val="tx1"/>
                </a:solidFill>
              </a:rPr>
              <a:t>2. Judgmental Sampling</a:t>
            </a:r>
          </a:p>
          <a:p>
            <a:pPr marL="1409700" lvl="2" indent="-495300" algn="l" eaLnBrk="0" hangingPunct="0">
              <a:lnSpc>
                <a:spcPct val="85000"/>
              </a:lnSpc>
              <a:spcBef>
                <a:spcPct val="50000"/>
              </a:spcBef>
              <a:buClrTx/>
              <a:buSzTx/>
            </a:pPr>
            <a:r>
              <a:rPr lang="en-US" sz="3200" b="1" dirty="0">
                <a:solidFill>
                  <a:schemeClr val="tx1"/>
                </a:solidFill>
              </a:rPr>
              <a:t>3. Quota Sampling</a:t>
            </a:r>
          </a:p>
          <a:p>
            <a:pPr marL="1409700" lvl="2" indent="-495300" algn="l" eaLnBrk="0" hangingPunct="0">
              <a:lnSpc>
                <a:spcPct val="85000"/>
              </a:lnSpc>
              <a:spcBef>
                <a:spcPct val="50000"/>
              </a:spcBef>
              <a:buClrTx/>
              <a:buSzTx/>
            </a:pPr>
            <a:r>
              <a:rPr lang="en-US" sz="3200" b="1" dirty="0">
                <a:solidFill>
                  <a:schemeClr val="tx1"/>
                </a:solidFill>
              </a:rPr>
              <a:t>4. Snowball Sampling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1"/>
            <a:ext cx="7772400" cy="761999"/>
          </a:xfrm>
        </p:spPr>
        <p:txBody>
          <a:bodyPr>
            <a:normAutofit/>
          </a:bodyPr>
          <a:lstStyle/>
          <a:p>
            <a:r>
              <a:rPr lang="en-US" sz="3200" b="1" dirty="0"/>
              <a:t>CONVENIENCE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610600" cy="5486400"/>
          </a:xfrm>
        </p:spPr>
        <p:txBody>
          <a:bodyPr>
            <a:noAutofit/>
          </a:bodyPr>
          <a:lstStyle/>
          <a:p>
            <a:pPr algn="l">
              <a:buClr>
                <a:schemeClr val="tx2"/>
              </a:buClr>
              <a:buSzPct val="55000"/>
            </a:pP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	Convenience sampling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attempts to obtain a sample of convenient elements.  Often, respondents are selected because they happen to be in the right place at the right time.</a:t>
            </a:r>
          </a:p>
          <a:p>
            <a:pPr lvl="1" algn="l">
              <a:buClr>
                <a:schemeClr val="tx2"/>
              </a:buClr>
              <a:buFont typeface="Arial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Use of students in </a:t>
            </a: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research </a:t>
            </a:r>
            <a:endParaRPr lang="en-US" sz="3200" dirty="0">
              <a:solidFill>
                <a:srgbClr val="000000"/>
              </a:solidFill>
              <a:cs typeface="Times New Roman" pitchFamily="18" charset="0"/>
            </a:endParaRPr>
          </a:p>
          <a:p>
            <a:pPr lvl="1" algn="l">
              <a:buClr>
                <a:schemeClr val="tx2"/>
              </a:buClr>
              <a:buFont typeface="Arial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Mall intercept interviews </a:t>
            </a:r>
          </a:p>
          <a:p>
            <a:pPr lvl="1" algn="l">
              <a:buClr>
                <a:schemeClr val="tx2"/>
              </a:buClr>
              <a:buFont typeface="Arial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“people on the street” interviews</a:t>
            </a:r>
            <a:endParaRPr lang="en-US" sz="3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/>
          </a:bodyPr>
          <a:lstStyle/>
          <a:p>
            <a:r>
              <a:rPr lang="en-US" sz="3200" b="1" dirty="0"/>
              <a:t>JUDGEMENT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486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This technique is a form of convenience sampling in which the population elements are selected based on the judgment of the researcher.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In this sampling investigators are impartial, work without bias and have to some experience, so as to take sound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judgement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marL="0" lvl="1" algn="l">
              <a:buFont typeface="Arial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Ex. Selection of  engineers in industrial marketing research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0" lvl="1" algn="l">
              <a:buFont typeface="Arial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Expert witnesses used in court</a:t>
            </a:r>
            <a:endParaRPr lang="en-US" sz="3200" dirty="0"/>
          </a:p>
          <a:p>
            <a:pPr marL="0" lvl="1" algn="l"/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761999"/>
          </a:xfrm>
        </p:spPr>
        <p:txBody>
          <a:bodyPr>
            <a:normAutofit/>
          </a:bodyPr>
          <a:lstStyle/>
          <a:p>
            <a:r>
              <a:rPr lang="en-US" sz="3200" b="1" dirty="0"/>
              <a:t>QUOTA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715000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This sampling is viewed as two-stage restricted judgmental sampling.  </a:t>
            </a:r>
          </a:p>
          <a:p>
            <a:pPr marL="971550" lvl="1" indent="-514350" algn="l">
              <a:lnSpc>
                <a:spcPct val="9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The first stage consists of developing control categories, or quotas, of population elements.  </a:t>
            </a:r>
          </a:p>
          <a:p>
            <a:pPr marL="971550" lvl="1" indent="-514350" algn="l">
              <a:lnSpc>
                <a:spcPct val="9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In the second stage, sample elements are selected based on convenience or judgment.</a:t>
            </a:r>
          </a:p>
          <a:p>
            <a:pPr marL="971550" lvl="1" indent="-514350" algn="l">
              <a:lnSpc>
                <a:spcPct val="90000"/>
              </a:lnSpc>
              <a:buClr>
                <a:schemeClr val="tx2"/>
              </a:buClr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For ex. To calculate the  male and female candidates in a given population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14399"/>
          </a:xfrm>
        </p:spPr>
        <p:txBody>
          <a:bodyPr>
            <a:normAutofit/>
          </a:bodyPr>
          <a:lstStyle/>
          <a:p>
            <a:r>
              <a:rPr lang="en-US" sz="3200" b="1" dirty="0"/>
              <a:t>SNOWBALL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371600"/>
            <a:ext cx="8610600" cy="5257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In 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snowball sampling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, an initial group of respondents is selected, usually at random.</a:t>
            </a:r>
          </a:p>
          <a:p>
            <a:pPr algn="l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 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After being interviewed, these respondents are asked to identify others who belong to the target population of interest. 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Subsequent respondents are selected based on the referrals.</a:t>
            </a:r>
            <a:endParaRPr lang="en-US" sz="3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667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6"/>
                </a:solidFill>
              </a:rPr>
              <a:t>THANKS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dirty="0"/>
              <a:t>STEPS IN A SAMPLING TECHNIQUE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86800" cy="53340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TYPE OF UNIVERSE- </a:t>
            </a:r>
            <a:r>
              <a:rPr lang="en-US" dirty="0">
                <a:solidFill>
                  <a:schemeClr val="tx1"/>
                </a:solidFill>
              </a:rPr>
              <a:t>First step in a sample design to clearly define set of objects, also called as Universe\Population</a:t>
            </a:r>
          </a:p>
          <a:p>
            <a:pPr marL="514350" indent="-514350" algn="l"/>
            <a:r>
              <a:rPr lang="en-US" dirty="0">
                <a:solidFill>
                  <a:schemeClr val="tx1"/>
                </a:solidFill>
              </a:rPr>
              <a:t>There is two type of universe:</a:t>
            </a:r>
          </a:p>
          <a:p>
            <a:pPr marL="514350" indent="-514350" algn="l"/>
            <a:r>
              <a:rPr lang="en-US" sz="3200" dirty="0">
                <a:solidFill>
                  <a:schemeClr val="tx1"/>
                </a:solidFill>
              </a:rPr>
              <a:t>A. </a:t>
            </a:r>
            <a:r>
              <a:rPr lang="en-US" sz="3200" b="1" dirty="0">
                <a:solidFill>
                  <a:schemeClr val="tx1"/>
                </a:solidFill>
              </a:rPr>
              <a:t>Finite universe</a:t>
            </a:r>
            <a:r>
              <a:rPr lang="en-US" sz="3200" dirty="0">
                <a:solidFill>
                  <a:schemeClr val="tx1"/>
                </a:solidFill>
              </a:rPr>
              <a:t>: We can count the total no. of items. Ex. Workers in a factory.</a:t>
            </a:r>
          </a:p>
          <a:p>
            <a:pPr marL="514350" indent="-514350" algn="l"/>
            <a:r>
              <a:rPr lang="en-US" dirty="0">
                <a:solidFill>
                  <a:schemeClr val="tx1"/>
                </a:solidFill>
              </a:rPr>
              <a:t>B. </a:t>
            </a:r>
            <a:r>
              <a:rPr lang="en-US" b="1" dirty="0">
                <a:solidFill>
                  <a:schemeClr val="tx1"/>
                </a:solidFill>
              </a:rPr>
              <a:t>Infinite universe</a:t>
            </a:r>
            <a:r>
              <a:rPr lang="en-US" dirty="0">
                <a:solidFill>
                  <a:schemeClr val="tx1"/>
                </a:solidFill>
              </a:rPr>
              <a:t>: We have no idea about the total no. of items. Ex. Listeners of a specific radio </a:t>
            </a:r>
            <a:r>
              <a:rPr lang="en-US" dirty="0" err="1">
                <a:solidFill>
                  <a:schemeClr val="tx1"/>
                </a:solidFill>
              </a:rPr>
              <a:t>programme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514350" indent="-514350"/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5719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305800" cy="541957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2. </a:t>
            </a:r>
            <a:r>
              <a:rPr lang="en-US" b="1" dirty="0">
                <a:solidFill>
                  <a:schemeClr val="tx1"/>
                </a:solidFill>
              </a:rPr>
              <a:t>SAMPLING UNIT- </a:t>
            </a:r>
            <a:r>
              <a:rPr lang="en-US" dirty="0">
                <a:solidFill>
                  <a:schemeClr val="tx1"/>
                </a:solidFill>
              </a:rPr>
              <a:t>A sampling unit is a geographical area </a:t>
            </a:r>
            <a:r>
              <a:rPr lang="en-US">
                <a:solidFill>
                  <a:schemeClr val="tx1"/>
                </a:solidFill>
              </a:rPr>
              <a:t>from where we </a:t>
            </a:r>
            <a:r>
              <a:rPr lang="en-US" dirty="0">
                <a:solidFill>
                  <a:schemeClr val="tx1"/>
                </a:solidFill>
              </a:rPr>
              <a:t>select our sample, it may be a state, a district, a village, a home and it may be an individual.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3.SIZE OF THE SAMPLE- </a:t>
            </a:r>
            <a:r>
              <a:rPr lang="en-US" dirty="0">
                <a:solidFill>
                  <a:schemeClr val="tx1"/>
                </a:solidFill>
              </a:rPr>
              <a:t>It refers to the no. of items to be selected from the universe.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should be optimum.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5719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4. </a:t>
            </a:r>
            <a:r>
              <a:rPr lang="en-US" b="1" dirty="0">
                <a:solidFill>
                  <a:schemeClr val="tx1"/>
                </a:solidFill>
              </a:rPr>
              <a:t>PARAMETERS OF INTEREST- </a:t>
            </a:r>
            <a:r>
              <a:rPr lang="en-US" dirty="0">
                <a:solidFill>
                  <a:schemeClr val="tx1"/>
                </a:solidFill>
              </a:rPr>
              <a:t>Researcher must </a:t>
            </a:r>
          </a:p>
          <a:p>
            <a:pPr algn="l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consider the question of the specific population</a:t>
            </a:r>
          </a:p>
          <a:p>
            <a:pPr algn="l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 parameters which are of interested. For ex.</a:t>
            </a:r>
          </a:p>
          <a:p>
            <a:pPr algn="l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 Samples having some characteristic in the</a:t>
            </a:r>
          </a:p>
          <a:p>
            <a:pPr algn="l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 population.</a:t>
            </a:r>
          </a:p>
          <a:p>
            <a:pPr algn="l">
              <a:lnSpc>
                <a:spcPct val="80000"/>
              </a:lnSpc>
            </a:pPr>
            <a:endParaRPr lang="en-US" sz="3200" b="1" dirty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sz="3200" dirty="0">
                <a:solidFill>
                  <a:schemeClr val="tx1"/>
                </a:solidFill>
              </a:rPr>
              <a:t>5.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chemeClr val="tx1"/>
                </a:solidFill>
              </a:rPr>
              <a:t>BUDGETARY CONSTRAINT-  </a:t>
            </a:r>
            <a:r>
              <a:rPr lang="en-US" sz="3200" dirty="0">
                <a:solidFill>
                  <a:schemeClr val="tx1"/>
                </a:solidFill>
              </a:rPr>
              <a:t>From a practical</a:t>
            </a:r>
          </a:p>
          <a:p>
            <a:pPr algn="l">
              <a:lnSpc>
                <a:spcPct val="80000"/>
              </a:lnSpc>
            </a:pPr>
            <a:r>
              <a:rPr lang="en-US" sz="3200" dirty="0">
                <a:solidFill>
                  <a:schemeClr val="tx1"/>
                </a:solidFill>
              </a:rPr>
              <a:t> point of view, cost consideration have a major</a:t>
            </a:r>
          </a:p>
          <a:p>
            <a:pPr algn="l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 impact upon decision relating to not only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sample</a:t>
            </a:r>
          </a:p>
          <a:p>
            <a:pPr algn="l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 but also the type of the sample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80000"/>
              </a:lnSpc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533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86800" cy="46482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en-US" b="1" dirty="0">
                <a:solidFill>
                  <a:schemeClr val="tx1"/>
                </a:solidFill>
              </a:rPr>
              <a:t>. SAMPLING PROCEDURES- </a:t>
            </a:r>
            <a:r>
              <a:rPr lang="en-US" sz="2800" b="1" dirty="0"/>
              <a:t> </a:t>
            </a:r>
            <a:r>
              <a:rPr lang="en-US" dirty="0">
                <a:solidFill>
                  <a:schemeClr val="tx1"/>
                </a:solidFill>
              </a:rPr>
              <a:t>Researcher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must </a:t>
            </a:r>
          </a:p>
          <a:p>
            <a:pPr algn="l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decide the type of sample he will use and the </a:t>
            </a:r>
          </a:p>
          <a:p>
            <a:pPr algn="l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 techniques to be used in selecting the items for the sample</a:t>
            </a:r>
            <a:r>
              <a:rPr lang="en-US" dirty="0"/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CHARACTERISTICS OF A GOOD SAMPLE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686800" cy="46482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should give a truly representative sample.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should avoid sampling errors.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must be viable in the context of funds available for the research study.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should be in such so that systematic bias can be controlled in a better way.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752599"/>
          </a:xfrm>
        </p:spPr>
        <p:txBody>
          <a:bodyPr>
            <a:normAutofit/>
          </a:bodyPr>
          <a:lstStyle/>
          <a:p>
            <a:r>
              <a:rPr lang="en-US" sz="3200" b="1" dirty="0"/>
              <a:t>TYPES OF THE SAMPLING TECHNIQUES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6858000" cy="3810000"/>
          </a:xfrm>
        </p:spPr>
        <p:txBody>
          <a:bodyPr/>
          <a:lstStyle/>
          <a:p>
            <a:pPr marL="514350" indent="-514350" algn="l">
              <a:buAutoNum type="alphaUcPeriod"/>
            </a:pPr>
            <a:r>
              <a:rPr lang="en-US" b="1" dirty="0">
                <a:solidFill>
                  <a:schemeClr val="tx1"/>
                </a:solidFill>
              </a:rPr>
              <a:t>PROBABILITY SAMPLING</a:t>
            </a:r>
          </a:p>
          <a:p>
            <a:pPr marL="514350" indent="-514350" algn="l">
              <a:buAutoNum type="alphaUcPeriod"/>
            </a:pPr>
            <a:r>
              <a:rPr lang="en-US" b="1" dirty="0">
                <a:solidFill>
                  <a:schemeClr val="tx1"/>
                </a:solidFill>
              </a:rPr>
              <a:t>NON-PROBABILITY SAMPLING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1530</Words>
  <Application>Microsoft Office PowerPoint</Application>
  <PresentationFormat>On-screen Show (4:3)</PresentationFormat>
  <Paragraphs>190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Arial</vt:lpstr>
      <vt:lpstr>Calibri</vt:lpstr>
      <vt:lpstr>Office Theme</vt:lpstr>
      <vt:lpstr>SAMPLING TECHNIQUES</vt:lpstr>
      <vt:lpstr>SAMPLING TECHNIQUE</vt:lpstr>
      <vt:lpstr>DEFINITION</vt:lpstr>
      <vt:lpstr>STEPS IN A SAMPLING TECHNIQUE </vt:lpstr>
      <vt:lpstr>PowerPoint Presentation</vt:lpstr>
      <vt:lpstr>PowerPoint Presentation</vt:lpstr>
      <vt:lpstr>PowerPoint Presentation</vt:lpstr>
      <vt:lpstr>CHARACTERISTICS OF A GOOD SAMPLE DESIGN</vt:lpstr>
      <vt:lpstr>TYPES OF THE SAMPLING TECHNIQUES</vt:lpstr>
      <vt:lpstr>A. PROBABILITY SAMPLING-</vt:lpstr>
      <vt:lpstr>1. SIMPLE RANDOM SAMPLING TECHNIQUE</vt:lpstr>
      <vt:lpstr>PowerPoint Presentation</vt:lpstr>
      <vt:lpstr>PowerPoint Presentation</vt:lpstr>
      <vt:lpstr>Advantages          Disadvantages</vt:lpstr>
      <vt:lpstr>2. Complex random sampling techniques</vt:lpstr>
      <vt:lpstr>TYPES OF COMLEX RANDOM SAMPLING </vt:lpstr>
      <vt:lpstr>1. SYSTEMATIC SAMPLING </vt:lpstr>
      <vt:lpstr>Advantages           Disadvantages</vt:lpstr>
      <vt:lpstr>STRATIFIED SAMPLING</vt:lpstr>
      <vt:lpstr>Keep in mind before this technique</vt:lpstr>
      <vt:lpstr>HOW TO FORM STRATA?</vt:lpstr>
      <vt:lpstr>HOW SHOULD ITEMS BE SELECTED FROM EACH STRATUM?</vt:lpstr>
      <vt:lpstr>HOW MANY ITEMS BE SELECTED FROM EACH STRATUM?</vt:lpstr>
      <vt:lpstr>PowerPoint Presentation</vt:lpstr>
      <vt:lpstr>3. CLUSTER SAMPLING</vt:lpstr>
      <vt:lpstr>Advantages          Dis-advantages</vt:lpstr>
      <vt:lpstr>4. AREA SAMPLING</vt:lpstr>
      <vt:lpstr>5. MULTI-STAGE SAMPLING</vt:lpstr>
      <vt:lpstr>NON-PROBABILITY SAMPLING</vt:lpstr>
      <vt:lpstr>WHEN TO USE NON-PROBABILITY SAMPLING</vt:lpstr>
      <vt:lpstr>TYPES OF NON-PROBABILITY SAMPLING</vt:lpstr>
      <vt:lpstr>CONVENIENCE SAMPLING</vt:lpstr>
      <vt:lpstr>JUDGEMENT SAMPLING</vt:lpstr>
      <vt:lpstr>QUOTA SAMPLING</vt:lpstr>
      <vt:lpstr>SNOWBALL SAMPLING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TECHNIQUE</dc:title>
  <dc:creator>pooja</dc:creator>
  <cp:lastModifiedBy>Rajarshi Kumar Gaur</cp:lastModifiedBy>
  <cp:revision>82</cp:revision>
  <dcterms:created xsi:type="dcterms:W3CDTF">2012-04-07T17:00:14Z</dcterms:created>
  <dcterms:modified xsi:type="dcterms:W3CDTF">2020-04-17T10:30:17Z</dcterms:modified>
</cp:coreProperties>
</file>